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35"/>
  </p:notesMasterIdLst>
  <p:sldIdLst>
    <p:sldId id="258" r:id="rId2"/>
    <p:sldId id="259" r:id="rId3"/>
    <p:sldId id="260" r:id="rId4"/>
    <p:sldId id="283" r:id="rId5"/>
    <p:sldId id="1524" r:id="rId6"/>
    <p:sldId id="285" r:id="rId7"/>
    <p:sldId id="1544" r:id="rId8"/>
    <p:sldId id="394" r:id="rId9"/>
    <p:sldId id="1545" r:id="rId10"/>
    <p:sldId id="393" r:id="rId11"/>
    <p:sldId id="294" r:id="rId12"/>
    <p:sldId id="290" r:id="rId13"/>
    <p:sldId id="1525" r:id="rId14"/>
    <p:sldId id="1526" r:id="rId15"/>
    <p:sldId id="1527" r:id="rId16"/>
    <p:sldId id="1528" r:id="rId17"/>
    <p:sldId id="1529" r:id="rId18"/>
    <p:sldId id="1543" r:id="rId19"/>
    <p:sldId id="1530" r:id="rId20"/>
    <p:sldId id="1531" r:id="rId21"/>
    <p:sldId id="1532" r:id="rId22"/>
    <p:sldId id="1533" r:id="rId23"/>
    <p:sldId id="1534" r:id="rId24"/>
    <p:sldId id="1535" r:id="rId25"/>
    <p:sldId id="1536" r:id="rId26"/>
    <p:sldId id="1537" r:id="rId27"/>
    <p:sldId id="1538" r:id="rId28"/>
    <p:sldId id="1539" r:id="rId29"/>
    <p:sldId id="1540" r:id="rId30"/>
    <p:sldId id="1542" r:id="rId31"/>
    <p:sldId id="291" r:id="rId32"/>
    <p:sldId id="274" r:id="rId33"/>
    <p:sldId id="264" r:id="rId34"/>
  </p:sldIdLst>
  <p:sldSz cx="12192000" cy="6858000"/>
  <p:notesSz cx="6858000" cy="9144000"/>
  <p:embeddedFontLst>
    <p:embeddedFont>
      <p:font typeface="等线" panose="02010600030101010101" pitchFamily="2" charset="-122"/>
      <p:regular r:id="rId36"/>
    </p:embeddedFont>
    <p:embeddedFont>
      <p:font typeface="微软雅黑" panose="020B0503020204020204" pitchFamily="34" charset="-122"/>
      <p:regular r:id="rId37"/>
      <p:bold r:id="rId38"/>
    </p:embeddedFont>
    <p:embeddedFont>
      <p:font typeface="Calibri" panose="020F0502020204030204" pitchFamily="34" charset="0"/>
      <p:regular r:id="rId39"/>
      <p:bold r:id="rId40"/>
      <p:italic r:id="rId41"/>
      <p:boldItalic r:id="rId42"/>
    </p:embeddedFont>
    <p:embeddedFont>
      <p:font typeface="Calibri Light" panose="020F0302020204030204" pitchFamily="34" charset="0"/>
      <p:regular r:id="rId43"/>
      <p:italic r:id="rId44"/>
    </p:embeddedFont>
    <p:embeddedFont>
      <p:font typeface="Century Gothic" panose="020B0502020202020204" pitchFamily="34" charset="0"/>
      <p:regular r:id="rId45"/>
      <p:bold r:id="rId46"/>
      <p:italic r:id="rId47"/>
      <p:boldItalic r:id="rId48"/>
    </p:embeddedFont>
    <p:embeddedFont>
      <p:font typeface="Elephant" panose="02020904090505020303" pitchFamily="18" charset="0"/>
      <p:regular r:id="rId49"/>
      <p:italic r:id="rId50"/>
    </p:embeddedFont>
    <p:embeddedFont>
      <p:font typeface="Tahoma" panose="020B0604030504040204" pitchFamily="34" charset="0"/>
      <p:regular r:id="rId51"/>
      <p:bold r:id="rId52"/>
    </p:embeddedFont>
  </p:embeddedFontLst>
  <p:custDataLst>
    <p:tags r:id="rId5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32"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B050"/>
    <a:srgbClr val="ED374D"/>
    <a:srgbClr val="00132C"/>
    <a:srgbClr val="27D8D8"/>
    <a:srgbClr val="666666"/>
    <a:srgbClr val="FF9393"/>
    <a:srgbClr val="008EC8"/>
    <a:srgbClr val="0070C0"/>
    <a:srgbClr val="FF3737"/>
    <a:srgbClr val="D8DB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60" autoAdjust="0"/>
    <p:restoredTop sz="93599" autoAdjust="0"/>
  </p:normalViewPr>
  <p:slideViewPr>
    <p:cSldViewPr snapToGrid="0" showGuides="1">
      <p:cViewPr varScale="1">
        <p:scale>
          <a:sx n="69" d="100"/>
          <a:sy n="69" d="100"/>
        </p:scale>
        <p:origin x="828" y="60"/>
      </p:cViewPr>
      <p:guideLst>
        <p:guide orient="horz" pos="2232"/>
        <p:guide pos="3816"/>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6.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8F08F7-40BD-4E2B-B69C-49BCEBF305B8}" type="datetimeFigureOut">
              <a:rPr lang="zh-CN" altLang="en-US" smtClean="0"/>
              <a:t>2019/7/22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8358A4-F945-405B-B193-3D176AA8B553}" type="slidenum">
              <a:rPr lang="zh-CN" altLang="en-US" smtClean="0"/>
              <a:t>‹#›</a:t>
            </a:fld>
            <a:endParaRPr lang="zh-CN" altLang="en-US"/>
          </a:p>
        </p:txBody>
      </p:sp>
    </p:spTree>
    <p:extLst>
      <p:ext uri="{BB962C8B-B14F-4D97-AF65-F5344CB8AC3E}">
        <p14:creationId xmlns:p14="http://schemas.microsoft.com/office/powerpoint/2010/main" val="1033444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8358A4-F945-405B-B193-3D176AA8B553}" type="slidenum">
              <a:rPr lang="zh-CN" altLang="en-US" smtClean="0"/>
              <a:t>1</a:t>
            </a:fld>
            <a:endParaRPr lang="zh-CN" altLang="en-US"/>
          </a:p>
        </p:txBody>
      </p:sp>
    </p:spTree>
    <p:extLst>
      <p:ext uri="{BB962C8B-B14F-4D97-AF65-F5344CB8AC3E}">
        <p14:creationId xmlns:p14="http://schemas.microsoft.com/office/powerpoint/2010/main" val="3991869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13</a:t>
            </a:fld>
            <a:endParaRPr lang="zh-CN" altLang="en-US"/>
          </a:p>
        </p:txBody>
      </p:sp>
    </p:spTree>
    <p:extLst>
      <p:ext uri="{BB962C8B-B14F-4D97-AF65-F5344CB8AC3E}">
        <p14:creationId xmlns:p14="http://schemas.microsoft.com/office/powerpoint/2010/main" val="21093451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14</a:t>
            </a:fld>
            <a:endParaRPr lang="zh-CN" altLang="en-US"/>
          </a:p>
        </p:txBody>
      </p:sp>
    </p:spTree>
    <p:extLst>
      <p:ext uri="{BB962C8B-B14F-4D97-AF65-F5344CB8AC3E}">
        <p14:creationId xmlns:p14="http://schemas.microsoft.com/office/powerpoint/2010/main" val="961730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F7401-6E7D-4CE3-89B6-86741D8BF9B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25183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8358A4-F945-405B-B193-3D176AA8B553}" type="slidenum">
              <a:rPr lang="zh-CN" altLang="en-US" smtClean="0"/>
              <a:t>31</a:t>
            </a:fld>
            <a:endParaRPr lang="zh-CN" altLang="en-US"/>
          </a:p>
        </p:txBody>
      </p:sp>
    </p:spTree>
    <p:extLst>
      <p:ext uri="{BB962C8B-B14F-4D97-AF65-F5344CB8AC3E}">
        <p14:creationId xmlns:p14="http://schemas.microsoft.com/office/powerpoint/2010/main" val="3749238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40826B-D42A-9844-8E6E-DB15A56B1805}" type="slidenum">
              <a:rPr lang="en-US" smtClean="0"/>
              <a:t>32</a:t>
            </a:fld>
            <a:endParaRPr lang="en-US"/>
          </a:p>
        </p:txBody>
      </p:sp>
    </p:spTree>
    <p:extLst>
      <p:ext uri="{BB962C8B-B14F-4D97-AF65-F5344CB8AC3E}">
        <p14:creationId xmlns:p14="http://schemas.microsoft.com/office/powerpoint/2010/main" val="2019489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8358A4-F945-405B-B193-3D176AA8B553}" type="slidenum">
              <a:rPr lang="zh-CN" altLang="en-US" smtClean="0"/>
              <a:t>33</a:t>
            </a:fld>
            <a:endParaRPr lang="zh-CN" altLang="en-US"/>
          </a:p>
        </p:txBody>
      </p:sp>
    </p:spTree>
    <p:extLst>
      <p:ext uri="{BB962C8B-B14F-4D97-AF65-F5344CB8AC3E}">
        <p14:creationId xmlns:p14="http://schemas.microsoft.com/office/powerpoint/2010/main" val="190913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8358A4-F945-405B-B193-3D176AA8B553}" type="slidenum">
              <a:rPr lang="zh-CN" altLang="en-US" smtClean="0"/>
              <a:t>2</a:t>
            </a:fld>
            <a:endParaRPr lang="zh-CN" altLang="en-US"/>
          </a:p>
        </p:txBody>
      </p:sp>
    </p:spTree>
    <p:extLst>
      <p:ext uri="{BB962C8B-B14F-4D97-AF65-F5344CB8AC3E}">
        <p14:creationId xmlns:p14="http://schemas.microsoft.com/office/powerpoint/2010/main" val="1475717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8358A4-F945-405B-B193-3D176AA8B553}" type="slidenum">
              <a:rPr lang="zh-CN" altLang="en-US" smtClean="0"/>
              <a:t>3</a:t>
            </a:fld>
            <a:endParaRPr lang="zh-CN" altLang="en-US"/>
          </a:p>
        </p:txBody>
      </p:sp>
    </p:spTree>
    <p:extLst>
      <p:ext uri="{BB962C8B-B14F-4D97-AF65-F5344CB8AC3E}">
        <p14:creationId xmlns:p14="http://schemas.microsoft.com/office/powerpoint/2010/main" val="2935785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4</a:t>
            </a:fld>
            <a:endParaRPr lang="zh-CN" altLang="en-US"/>
          </a:p>
        </p:txBody>
      </p:sp>
    </p:spTree>
    <p:extLst>
      <p:ext uri="{BB962C8B-B14F-4D97-AF65-F5344CB8AC3E}">
        <p14:creationId xmlns:p14="http://schemas.microsoft.com/office/powerpoint/2010/main" val="3309880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535876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8358A4-F945-405B-B193-3D176AA8B553}" type="slidenum">
              <a:rPr lang="zh-CN" altLang="en-US" smtClean="0"/>
              <a:t>6</a:t>
            </a:fld>
            <a:endParaRPr lang="zh-CN" altLang="en-US"/>
          </a:p>
        </p:txBody>
      </p:sp>
    </p:spTree>
    <p:extLst>
      <p:ext uri="{BB962C8B-B14F-4D97-AF65-F5344CB8AC3E}">
        <p14:creationId xmlns:p14="http://schemas.microsoft.com/office/powerpoint/2010/main" val="1258568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1928558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11</a:t>
            </a:fld>
            <a:endParaRPr lang="zh-CN" altLang="en-US"/>
          </a:p>
        </p:txBody>
      </p:sp>
    </p:spTree>
    <p:extLst>
      <p:ext uri="{BB962C8B-B14F-4D97-AF65-F5344CB8AC3E}">
        <p14:creationId xmlns:p14="http://schemas.microsoft.com/office/powerpoint/2010/main" val="3258610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8358A4-F945-405B-B193-3D176AA8B553}" type="slidenum">
              <a:rPr lang="zh-CN" altLang="en-US" smtClean="0"/>
              <a:t>12</a:t>
            </a:fld>
            <a:endParaRPr lang="zh-CN" altLang="en-US"/>
          </a:p>
        </p:txBody>
      </p:sp>
    </p:spTree>
    <p:extLst>
      <p:ext uri="{BB962C8B-B14F-4D97-AF65-F5344CB8AC3E}">
        <p14:creationId xmlns:p14="http://schemas.microsoft.com/office/powerpoint/2010/main" val="27859752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9727491"/>
      </p:ext>
    </p:extLst>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自定义版式">
    <p:spTree>
      <p:nvGrpSpPr>
        <p:cNvPr id="1" name=""/>
        <p:cNvGrpSpPr/>
        <p:nvPr/>
      </p:nvGrpSpPr>
      <p:grpSpPr>
        <a:xfrm>
          <a:off x="0" y="0"/>
          <a:ext cx="0" cy="0"/>
          <a:chOff x="0" y="0"/>
          <a:chExt cx="0" cy="0"/>
        </a:xfrm>
      </p:grpSpPr>
      <p:sp>
        <p:nvSpPr>
          <p:cNvPr id="6" name="任意多边形 5"/>
          <p:cNvSpPr>
            <a:spLocks noGrp="1"/>
          </p:cNvSpPr>
          <p:nvPr>
            <p:ph type="pic" sz="quarter" idx="10"/>
          </p:nvPr>
        </p:nvSpPr>
        <p:spPr>
          <a:xfrm>
            <a:off x="5352084" y="-15204"/>
            <a:ext cx="6839917" cy="6873204"/>
          </a:xfrm>
          <a:custGeom>
            <a:avLst/>
            <a:gdLst>
              <a:gd name="connsiteX0" fmla="*/ 1330366 w 6839917"/>
              <a:gd name="connsiteY0" fmla="*/ 0 h 6873204"/>
              <a:gd name="connsiteX1" fmla="*/ 6839917 w 6839917"/>
              <a:gd name="connsiteY1" fmla="*/ 0 h 6873204"/>
              <a:gd name="connsiteX2" fmla="*/ 6839917 w 6839917"/>
              <a:gd name="connsiteY2" fmla="*/ 6873204 h 6873204"/>
              <a:gd name="connsiteX3" fmla="*/ 0 w 6839917"/>
              <a:gd name="connsiteY3" fmla="*/ 6873204 h 6873204"/>
              <a:gd name="connsiteX4" fmla="*/ 1982167 w 6839917"/>
              <a:gd name="connsiteY4" fmla="*/ 3453730 h 6873204"/>
              <a:gd name="connsiteX5" fmla="*/ 648667 w 6839917"/>
              <a:gd name="connsiteY5" fmla="*/ 1139155 h 687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39917" h="6873204">
                <a:moveTo>
                  <a:pt x="1330366" y="0"/>
                </a:moveTo>
                <a:lnTo>
                  <a:pt x="6839917" y="0"/>
                </a:lnTo>
                <a:lnTo>
                  <a:pt x="6839917" y="6873204"/>
                </a:lnTo>
                <a:lnTo>
                  <a:pt x="0" y="6873204"/>
                </a:lnTo>
                <a:lnTo>
                  <a:pt x="1982167" y="3453730"/>
                </a:lnTo>
                <a:lnTo>
                  <a:pt x="648667" y="1139155"/>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635539585"/>
      </p:ext>
    </p:extLst>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5629411"/>
      </p:ext>
    </p:extLst>
  </p:cSld>
  <p:clrMapOvr>
    <a:masterClrMapping/>
  </p:clrMapOvr>
  <p:transition spd="slow">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7" name="图片占位符 6"/>
          <p:cNvSpPr>
            <a:spLocks noGrp="1"/>
          </p:cNvSpPr>
          <p:nvPr>
            <p:ph type="pic" sz="quarter" idx="11"/>
          </p:nvPr>
        </p:nvSpPr>
        <p:spPr>
          <a:xfrm>
            <a:off x="1361011" y="1753996"/>
            <a:ext cx="3733708" cy="3731274"/>
          </a:xfrm>
          <a:custGeom>
            <a:avLst/>
            <a:gdLst>
              <a:gd name="connsiteX0" fmla="*/ 1866854 w 3733708"/>
              <a:gd name="connsiteY0" fmla="*/ 0 h 3731274"/>
              <a:gd name="connsiteX1" fmla="*/ 3733708 w 3733708"/>
              <a:gd name="connsiteY1" fmla="*/ 1865637 h 3731274"/>
              <a:gd name="connsiteX2" fmla="*/ 1866854 w 3733708"/>
              <a:gd name="connsiteY2" fmla="*/ 3731274 h 3731274"/>
              <a:gd name="connsiteX3" fmla="*/ 0 w 3733708"/>
              <a:gd name="connsiteY3" fmla="*/ 1865637 h 3731274"/>
              <a:gd name="connsiteX4" fmla="*/ 1866854 w 3733708"/>
              <a:gd name="connsiteY4" fmla="*/ 0 h 3731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3708" h="3731274">
                <a:moveTo>
                  <a:pt x="1866854" y="0"/>
                </a:moveTo>
                <a:cubicBezTo>
                  <a:pt x="2897889" y="0"/>
                  <a:pt x="3733708" y="835274"/>
                  <a:pt x="3733708" y="1865637"/>
                </a:cubicBezTo>
                <a:cubicBezTo>
                  <a:pt x="3733708" y="2896000"/>
                  <a:pt x="2897889" y="3731274"/>
                  <a:pt x="1866854" y="3731274"/>
                </a:cubicBezTo>
                <a:cubicBezTo>
                  <a:pt x="835819" y="3731274"/>
                  <a:pt x="0" y="2896000"/>
                  <a:pt x="0" y="1865637"/>
                </a:cubicBezTo>
                <a:cubicBezTo>
                  <a:pt x="0" y="835274"/>
                  <a:pt x="835819" y="0"/>
                  <a:pt x="1866854" y="0"/>
                </a:cubicBez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p:txBody>
          <a:bodyPr/>
          <a:lstStyle/>
          <a:p>
            <a:fld id="{791C74C5-49C3-4B91-9805-E5C47E5A7A90}" type="slidenum">
              <a:rPr lang="zh-CN" altLang="en-US" smtClean="0"/>
              <a:pPr/>
              <a:t>‹#›</a:t>
            </a:fld>
            <a:endParaRPr lang="zh-CN" altLang="en-US" dirty="0"/>
          </a:p>
        </p:txBody>
      </p:sp>
    </p:spTree>
    <p:extLst>
      <p:ext uri="{BB962C8B-B14F-4D97-AF65-F5344CB8AC3E}">
        <p14:creationId xmlns:p14="http://schemas.microsoft.com/office/powerpoint/2010/main" val="4133543613"/>
      </p:ext>
    </p:extLst>
  </p:cSld>
  <p:clrMapOvr>
    <a:masterClrMapping/>
  </p:clrMapOvr>
  <p:transition spd="slow">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5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769080" y="1781724"/>
            <a:ext cx="2143551" cy="2145757"/>
          </a:xfrm>
          <a:custGeom>
            <a:avLst/>
            <a:gdLst>
              <a:gd name="connsiteX0" fmla="*/ 0 w 2143551"/>
              <a:gd name="connsiteY0" fmla="*/ 0 h 2145757"/>
              <a:gd name="connsiteX1" fmla="*/ 2143551 w 2143551"/>
              <a:gd name="connsiteY1" fmla="*/ 0 h 2145757"/>
              <a:gd name="connsiteX2" fmla="*/ 2143551 w 2143551"/>
              <a:gd name="connsiteY2" fmla="*/ 2145757 h 2145757"/>
              <a:gd name="connsiteX3" fmla="*/ 0 w 2143551"/>
              <a:gd name="connsiteY3" fmla="*/ 2145757 h 2145757"/>
            </a:gdLst>
            <a:ahLst/>
            <a:cxnLst>
              <a:cxn ang="0">
                <a:pos x="connsiteX0" y="connsiteY0"/>
              </a:cxn>
              <a:cxn ang="0">
                <a:pos x="connsiteX1" y="connsiteY1"/>
              </a:cxn>
              <a:cxn ang="0">
                <a:pos x="connsiteX2" y="connsiteY2"/>
              </a:cxn>
              <a:cxn ang="0">
                <a:pos x="connsiteX3" y="connsiteY3"/>
              </a:cxn>
            </a:cxnLst>
            <a:rect l="l" t="t" r="r" b="b"/>
            <a:pathLst>
              <a:path w="2143551" h="2145757">
                <a:moveTo>
                  <a:pt x="0" y="0"/>
                </a:moveTo>
                <a:lnTo>
                  <a:pt x="2143551" y="0"/>
                </a:lnTo>
                <a:lnTo>
                  <a:pt x="2143551" y="2145757"/>
                </a:lnTo>
                <a:lnTo>
                  <a:pt x="0" y="2145757"/>
                </a:lnTo>
                <a:close/>
              </a:path>
            </a:pathLst>
          </a:custGeom>
        </p:spPr>
        <p:txBody>
          <a:bodyPr wrap="square">
            <a:noAutofit/>
          </a:bodyPr>
          <a:lstStyle/>
          <a:p>
            <a:endParaRPr lang="zh-CN" altLang="en-US"/>
          </a:p>
        </p:txBody>
      </p:sp>
      <p:sp>
        <p:nvSpPr>
          <p:cNvPr id="15" name="图片占位符 14"/>
          <p:cNvSpPr>
            <a:spLocks noGrp="1"/>
          </p:cNvSpPr>
          <p:nvPr>
            <p:ph type="pic" sz="quarter" idx="11"/>
          </p:nvPr>
        </p:nvSpPr>
        <p:spPr>
          <a:xfrm>
            <a:off x="2899254" y="3915325"/>
            <a:ext cx="2145187" cy="2135033"/>
          </a:xfrm>
          <a:custGeom>
            <a:avLst/>
            <a:gdLst>
              <a:gd name="connsiteX0" fmla="*/ 0 w 2145187"/>
              <a:gd name="connsiteY0" fmla="*/ 0 h 2135033"/>
              <a:gd name="connsiteX1" fmla="*/ 2145187 w 2145187"/>
              <a:gd name="connsiteY1" fmla="*/ 0 h 2135033"/>
              <a:gd name="connsiteX2" fmla="*/ 2145187 w 2145187"/>
              <a:gd name="connsiteY2" fmla="*/ 2135033 h 2135033"/>
              <a:gd name="connsiteX3" fmla="*/ 0 w 2145187"/>
              <a:gd name="connsiteY3" fmla="*/ 2135033 h 2135033"/>
            </a:gdLst>
            <a:ahLst/>
            <a:cxnLst>
              <a:cxn ang="0">
                <a:pos x="connsiteX0" y="connsiteY0"/>
              </a:cxn>
              <a:cxn ang="0">
                <a:pos x="connsiteX1" y="connsiteY1"/>
              </a:cxn>
              <a:cxn ang="0">
                <a:pos x="connsiteX2" y="connsiteY2"/>
              </a:cxn>
              <a:cxn ang="0">
                <a:pos x="connsiteX3" y="connsiteY3"/>
              </a:cxn>
            </a:cxnLst>
            <a:rect l="l" t="t" r="r" b="b"/>
            <a:pathLst>
              <a:path w="2145187" h="2135033">
                <a:moveTo>
                  <a:pt x="0" y="0"/>
                </a:moveTo>
                <a:lnTo>
                  <a:pt x="2145187" y="0"/>
                </a:lnTo>
                <a:lnTo>
                  <a:pt x="2145187" y="2135033"/>
                </a:lnTo>
                <a:lnTo>
                  <a:pt x="0" y="2135033"/>
                </a:lnTo>
                <a:close/>
              </a:path>
            </a:pathLst>
          </a:custGeom>
        </p:spPr>
        <p:txBody>
          <a:bodyPr wrap="square">
            <a:noAutofit/>
          </a:bodyPr>
          <a:lstStyle/>
          <a:p>
            <a:endParaRPr lang="zh-CN" altLang="en-US"/>
          </a:p>
        </p:txBody>
      </p:sp>
      <p:sp>
        <p:nvSpPr>
          <p:cNvPr id="13" name="图片占位符 12"/>
          <p:cNvSpPr>
            <a:spLocks noGrp="1"/>
          </p:cNvSpPr>
          <p:nvPr>
            <p:ph type="pic" sz="quarter" idx="12"/>
          </p:nvPr>
        </p:nvSpPr>
        <p:spPr>
          <a:xfrm>
            <a:off x="5034490" y="1781725"/>
            <a:ext cx="2133600" cy="2133600"/>
          </a:xfrm>
          <a:custGeom>
            <a:avLst/>
            <a:gdLst>
              <a:gd name="connsiteX0" fmla="*/ 0 w 2133600"/>
              <a:gd name="connsiteY0" fmla="*/ 0 h 2133600"/>
              <a:gd name="connsiteX1" fmla="*/ 2133600 w 2133600"/>
              <a:gd name="connsiteY1" fmla="*/ 0 h 2133600"/>
              <a:gd name="connsiteX2" fmla="*/ 2133600 w 2133600"/>
              <a:gd name="connsiteY2" fmla="*/ 2133600 h 2133600"/>
              <a:gd name="connsiteX3" fmla="*/ 0 w 2133600"/>
              <a:gd name="connsiteY3" fmla="*/ 2133600 h 2133600"/>
            </a:gdLst>
            <a:ahLst/>
            <a:cxnLst>
              <a:cxn ang="0">
                <a:pos x="connsiteX0" y="connsiteY0"/>
              </a:cxn>
              <a:cxn ang="0">
                <a:pos x="connsiteX1" y="connsiteY1"/>
              </a:cxn>
              <a:cxn ang="0">
                <a:pos x="connsiteX2" y="connsiteY2"/>
              </a:cxn>
              <a:cxn ang="0">
                <a:pos x="connsiteX3" y="connsiteY3"/>
              </a:cxn>
            </a:cxnLst>
            <a:rect l="l" t="t" r="r" b="b"/>
            <a:pathLst>
              <a:path w="2133600" h="2133600">
                <a:moveTo>
                  <a:pt x="0" y="0"/>
                </a:moveTo>
                <a:lnTo>
                  <a:pt x="2133600" y="0"/>
                </a:lnTo>
                <a:lnTo>
                  <a:pt x="2133600" y="2133600"/>
                </a:lnTo>
                <a:lnTo>
                  <a:pt x="0" y="2133600"/>
                </a:lnTo>
                <a:close/>
              </a:path>
            </a:pathLst>
          </a:custGeom>
        </p:spPr>
        <p:txBody>
          <a:bodyPr wrap="square">
            <a:noAutofit/>
          </a:bodyPr>
          <a:lstStyle/>
          <a:p>
            <a:endParaRPr lang="zh-CN" altLang="en-US"/>
          </a:p>
        </p:txBody>
      </p:sp>
      <p:sp>
        <p:nvSpPr>
          <p:cNvPr id="14" name="图片占位符 13"/>
          <p:cNvSpPr>
            <a:spLocks noGrp="1"/>
          </p:cNvSpPr>
          <p:nvPr>
            <p:ph type="pic" sz="quarter" idx="13"/>
          </p:nvPr>
        </p:nvSpPr>
        <p:spPr>
          <a:xfrm>
            <a:off x="9300795" y="1781725"/>
            <a:ext cx="2123649" cy="2133600"/>
          </a:xfrm>
          <a:custGeom>
            <a:avLst/>
            <a:gdLst>
              <a:gd name="connsiteX0" fmla="*/ 0 w 2123649"/>
              <a:gd name="connsiteY0" fmla="*/ 0 h 2133600"/>
              <a:gd name="connsiteX1" fmla="*/ 2123649 w 2123649"/>
              <a:gd name="connsiteY1" fmla="*/ 0 h 2133600"/>
              <a:gd name="connsiteX2" fmla="*/ 2123649 w 2123649"/>
              <a:gd name="connsiteY2" fmla="*/ 2133600 h 2133600"/>
              <a:gd name="connsiteX3" fmla="*/ 0 w 2123649"/>
              <a:gd name="connsiteY3" fmla="*/ 2133600 h 2133600"/>
            </a:gdLst>
            <a:ahLst/>
            <a:cxnLst>
              <a:cxn ang="0">
                <a:pos x="connsiteX0" y="connsiteY0"/>
              </a:cxn>
              <a:cxn ang="0">
                <a:pos x="connsiteX1" y="connsiteY1"/>
              </a:cxn>
              <a:cxn ang="0">
                <a:pos x="connsiteX2" y="connsiteY2"/>
              </a:cxn>
              <a:cxn ang="0">
                <a:pos x="connsiteX3" y="connsiteY3"/>
              </a:cxn>
            </a:cxnLst>
            <a:rect l="l" t="t" r="r" b="b"/>
            <a:pathLst>
              <a:path w="2123649" h="2133600">
                <a:moveTo>
                  <a:pt x="0" y="0"/>
                </a:moveTo>
                <a:lnTo>
                  <a:pt x="2123649" y="0"/>
                </a:lnTo>
                <a:lnTo>
                  <a:pt x="2123649" y="2133600"/>
                </a:lnTo>
                <a:lnTo>
                  <a:pt x="0" y="2133600"/>
                </a:lnTo>
                <a:close/>
              </a:path>
            </a:pathLst>
          </a:custGeom>
        </p:spPr>
        <p:txBody>
          <a:bodyPr wrap="square">
            <a:noAutofit/>
          </a:bodyPr>
          <a:lstStyle/>
          <a:p>
            <a:endParaRPr lang="zh-CN" altLang="en-US"/>
          </a:p>
        </p:txBody>
      </p:sp>
      <p:sp>
        <p:nvSpPr>
          <p:cNvPr id="6" name="灯片编号占位符 2"/>
          <p:cNvSpPr>
            <a:spLocks noGrp="1"/>
          </p:cNvSpPr>
          <p:nvPr>
            <p:ph type="sldNum" sz="quarter" idx="4"/>
          </p:nvPr>
        </p:nvSpPr>
        <p:spPr>
          <a:xfrm>
            <a:off x="11025188" y="490538"/>
            <a:ext cx="584200" cy="365125"/>
          </a:xfrm>
          <a:prstGeom prst="rect">
            <a:avLst/>
          </a:prstGeom>
        </p:spPr>
        <p:txBody>
          <a:bodyPr vert="horz" lIns="91440" tIns="45720" rIns="91440" bIns="45720" rtlCol="0" anchor="ctr"/>
          <a:lstStyle>
            <a:lvl1pPr algn="ctr">
              <a:defRPr sz="1100" i="1">
                <a:solidFill>
                  <a:schemeClr val="bg1"/>
                </a:solidFill>
                <a:latin typeface="Century Gothic" panose="020B0502020202020204" pitchFamily="34" charset="0"/>
              </a:defRPr>
            </a:lvl1pPr>
          </a:lstStyle>
          <a:p>
            <a:fld id="{34FFDC9D-D022-4C4F-9F36-3FAD1C14D3EB}" type="slidenum">
              <a:rPr lang="zh-CN" altLang="en-US" smtClean="0"/>
              <a:pPr/>
              <a:t>‹#›</a:t>
            </a:fld>
            <a:endParaRPr lang="zh-CN" altLang="en-US" dirty="0"/>
          </a:p>
        </p:txBody>
      </p:sp>
    </p:spTree>
    <p:extLst>
      <p:ext uri="{BB962C8B-B14F-4D97-AF65-F5344CB8AC3E}">
        <p14:creationId xmlns:p14="http://schemas.microsoft.com/office/powerpoint/2010/main" val="2371718635"/>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文本框 1"/>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alpha val="0"/>
                  </a:schemeClr>
                </a:solidFill>
                <a:latin typeface="微软雅黑" panose="020B0503020204020204" pitchFamily="34" charset="-122"/>
                <a:ea typeface="微软雅黑" panose="020B0503020204020204" pitchFamily="34" charset="-122"/>
                <a:sym typeface="+mn-ea"/>
              </a:rPr>
              <a:t>ibaotu.com</a:t>
            </a:r>
          </a:p>
        </p:txBody>
      </p:sp>
      <p:grpSp>
        <p:nvGrpSpPr>
          <p:cNvPr id="3" name="组合 2"/>
          <p:cNvGrpSpPr/>
          <p:nvPr userDrawn="1"/>
        </p:nvGrpSpPr>
        <p:grpSpPr>
          <a:xfrm>
            <a:off x="0" y="379942"/>
            <a:ext cx="1946431" cy="553508"/>
            <a:chOff x="-1340817" y="2714172"/>
            <a:chExt cx="5027446" cy="1429658"/>
          </a:xfrm>
        </p:grpSpPr>
        <p:sp>
          <p:nvSpPr>
            <p:cNvPr id="4" name="五边形 3"/>
            <p:cNvSpPr/>
            <p:nvPr/>
          </p:nvSpPr>
          <p:spPr>
            <a:xfrm>
              <a:off x="-1340817" y="2714172"/>
              <a:ext cx="5027446" cy="1429658"/>
            </a:xfrm>
            <a:prstGeom prst="homePlate">
              <a:avLst>
                <a:gd name="adj" fmla="val 2389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p:nvSpPr>
          <p:spPr>
            <a:xfrm>
              <a:off x="-1340817" y="3429001"/>
              <a:ext cx="5027446" cy="714829"/>
            </a:xfrm>
            <a:custGeom>
              <a:avLst/>
              <a:gdLst>
                <a:gd name="connsiteX0" fmla="*/ 0 w 3686629"/>
                <a:gd name="connsiteY0" fmla="*/ 0 h 714829"/>
                <a:gd name="connsiteX1" fmla="*/ 3686629 w 3686629"/>
                <a:gd name="connsiteY1" fmla="*/ 0 h 714829"/>
                <a:gd name="connsiteX2" fmla="*/ 3344998 w 3686629"/>
                <a:gd name="connsiteY2" fmla="*/ 714829 h 714829"/>
                <a:gd name="connsiteX3" fmla="*/ 0 w 3686629"/>
                <a:gd name="connsiteY3" fmla="*/ 714829 h 714829"/>
                <a:gd name="connsiteX0" fmla="*/ 0 w 3686629"/>
                <a:gd name="connsiteY0" fmla="*/ 0 h 714829"/>
                <a:gd name="connsiteX1" fmla="*/ 3686629 w 3686629"/>
                <a:gd name="connsiteY1" fmla="*/ 0 h 714829"/>
                <a:gd name="connsiteX2" fmla="*/ 3435202 w 3686629"/>
                <a:gd name="connsiteY2" fmla="*/ 714829 h 714829"/>
                <a:gd name="connsiteX3" fmla="*/ 0 w 3686629"/>
                <a:gd name="connsiteY3" fmla="*/ 714829 h 714829"/>
                <a:gd name="connsiteX4" fmla="*/ 0 w 3686629"/>
                <a:gd name="connsiteY4" fmla="*/ 0 h 71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6629" h="714829">
                  <a:moveTo>
                    <a:pt x="0" y="0"/>
                  </a:moveTo>
                  <a:lnTo>
                    <a:pt x="3686629" y="0"/>
                  </a:lnTo>
                  <a:lnTo>
                    <a:pt x="3435202" y="714829"/>
                  </a:lnTo>
                  <a:lnTo>
                    <a:pt x="0" y="714829"/>
                  </a:lnTo>
                  <a:lnTo>
                    <a:pt x="0" y="0"/>
                  </a:lnTo>
                  <a:close/>
                </a:path>
              </a:pathLst>
            </a:custGeom>
            <a:solidFill>
              <a:srgbClr val="C21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六边形 5"/>
            <p:cNvSpPr/>
            <p:nvPr/>
          </p:nvSpPr>
          <p:spPr>
            <a:xfrm>
              <a:off x="2179682" y="2848430"/>
              <a:ext cx="1346924" cy="1161142"/>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2531289" y="3134073"/>
              <a:ext cx="643710" cy="593484"/>
            </a:xfrm>
            <a:custGeom>
              <a:avLst/>
              <a:gdLst>
                <a:gd name="connsiteX0" fmla="*/ 469488 w 578320"/>
                <a:gd name="connsiteY0" fmla="*/ 312166 h 533197"/>
                <a:gd name="connsiteX1" fmla="*/ 523904 w 578320"/>
                <a:gd name="connsiteY1" fmla="*/ 363740 h 533197"/>
                <a:gd name="connsiteX2" fmla="*/ 523904 w 578320"/>
                <a:gd name="connsiteY2" fmla="*/ 376634 h 533197"/>
                <a:gd name="connsiteX3" fmla="*/ 527594 w 578320"/>
                <a:gd name="connsiteY3" fmla="*/ 391369 h 533197"/>
                <a:gd name="connsiteX4" fmla="*/ 512837 w 578320"/>
                <a:gd name="connsiteY4" fmla="*/ 411630 h 533197"/>
                <a:gd name="connsiteX5" fmla="*/ 498080 w 578320"/>
                <a:gd name="connsiteY5" fmla="*/ 440180 h 533197"/>
                <a:gd name="connsiteX6" fmla="*/ 529438 w 578320"/>
                <a:gd name="connsiteY6" fmla="*/ 475176 h 533197"/>
                <a:gd name="connsiteX7" fmla="*/ 578320 w 578320"/>
                <a:gd name="connsiteY7" fmla="*/ 518462 h 533197"/>
                <a:gd name="connsiteX8" fmla="*/ 485168 w 578320"/>
                <a:gd name="connsiteY8" fmla="*/ 533197 h 533197"/>
                <a:gd name="connsiteX9" fmla="*/ 477789 w 578320"/>
                <a:gd name="connsiteY9" fmla="*/ 486228 h 533197"/>
                <a:gd name="connsiteX10" fmla="*/ 481478 w 578320"/>
                <a:gd name="connsiteY10" fmla="*/ 479781 h 533197"/>
                <a:gd name="connsiteX11" fmla="*/ 480556 w 578320"/>
                <a:gd name="connsiteY11" fmla="*/ 477939 h 533197"/>
                <a:gd name="connsiteX12" fmla="*/ 471333 w 578320"/>
                <a:gd name="connsiteY12" fmla="*/ 466888 h 533197"/>
                <a:gd name="connsiteX13" fmla="*/ 467644 w 578320"/>
                <a:gd name="connsiteY13" fmla="*/ 466888 h 533197"/>
                <a:gd name="connsiteX14" fmla="*/ 458421 w 578320"/>
                <a:gd name="connsiteY14" fmla="*/ 477939 h 533197"/>
                <a:gd name="connsiteX15" fmla="*/ 458421 w 578320"/>
                <a:gd name="connsiteY15" fmla="*/ 479781 h 533197"/>
                <a:gd name="connsiteX16" fmla="*/ 462110 w 578320"/>
                <a:gd name="connsiteY16" fmla="*/ 486228 h 533197"/>
                <a:gd name="connsiteX17" fmla="*/ 454732 w 578320"/>
                <a:gd name="connsiteY17" fmla="*/ 533197 h 533197"/>
                <a:gd name="connsiteX18" fmla="*/ 361579 w 578320"/>
                <a:gd name="connsiteY18" fmla="*/ 518462 h 533197"/>
                <a:gd name="connsiteX19" fmla="*/ 409539 w 578320"/>
                <a:gd name="connsiteY19" fmla="*/ 475176 h 533197"/>
                <a:gd name="connsiteX20" fmla="*/ 440897 w 578320"/>
                <a:gd name="connsiteY20" fmla="*/ 440180 h 533197"/>
                <a:gd name="connsiteX21" fmla="*/ 427063 w 578320"/>
                <a:gd name="connsiteY21" fmla="*/ 411630 h 533197"/>
                <a:gd name="connsiteX22" fmla="*/ 411383 w 578320"/>
                <a:gd name="connsiteY22" fmla="*/ 391369 h 533197"/>
                <a:gd name="connsiteX23" fmla="*/ 415995 w 578320"/>
                <a:gd name="connsiteY23" fmla="*/ 376634 h 533197"/>
                <a:gd name="connsiteX24" fmla="*/ 415995 w 578320"/>
                <a:gd name="connsiteY24" fmla="*/ 363740 h 533197"/>
                <a:gd name="connsiteX25" fmla="*/ 469488 w 578320"/>
                <a:gd name="connsiteY25" fmla="*/ 312166 h 533197"/>
                <a:gd name="connsiteX26" fmla="*/ 107909 w 578320"/>
                <a:gd name="connsiteY26" fmla="*/ 312166 h 533197"/>
                <a:gd name="connsiteX27" fmla="*/ 162325 w 578320"/>
                <a:gd name="connsiteY27" fmla="*/ 363740 h 533197"/>
                <a:gd name="connsiteX28" fmla="*/ 162325 w 578320"/>
                <a:gd name="connsiteY28" fmla="*/ 376634 h 533197"/>
                <a:gd name="connsiteX29" fmla="*/ 166937 w 578320"/>
                <a:gd name="connsiteY29" fmla="*/ 391369 h 533197"/>
                <a:gd name="connsiteX30" fmla="*/ 151257 w 578320"/>
                <a:gd name="connsiteY30" fmla="*/ 411630 h 533197"/>
                <a:gd name="connsiteX31" fmla="*/ 137423 w 578320"/>
                <a:gd name="connsiteY31" fmla="*/ 440180 h 533197"/>
                <a:gd name="connsiteX32" fmla="*/ 167859 w 578320"/>
                <a:gd name="connsiteY32" fmla="*/ 475176 h 533197"/>
                <a:gd name="connsiteX33" fmla="*/ 216741 w 578320"/>
                <a:gd name="connsiteY33" fmla="*/ 518462 h 533197"/>
                <a:gd name="connsiteX34" fmla="*/ 123588 w 578320"/>
                <a:gd name="connsiteY34" fmla="*/ 533197 h 533197"/>
                <a:gd name="connsiteX35" fmla="*/ 116210 w 578320"/>
                <a:gd name="connsiteY35" fmla="*/ 486228 h 533197"/>
                <a:gd name="connsiteX36" fmla="*/ 119899 w 578320"/>
                <a:gd name="connsiteY36" fmla="*/ 479781 h 533197"/>
                <a:gd name="connsiteX37" fmla="*/ 119899 w 578320"/>
                <a:gd name="connsiteY37" fmla="*/ 477939 h 533197"/>
                <a:gd name="connsiteX38" fmla="*/ 109754 w 578320"/>
                <a:gd name="connsiteY38" fmla="*/ 466888 h 533197"/>
                <a:gd name="connsiteX39" fmla="*/ 106987 w 578320"/>
                <a:gd name="connsiteY39" fmla="*/ 466888 h 533197"/>
                <a:gd name="connsiteX40" fmla="*/ 96842 w 578320"/>
                <a:gd name="connsiteY40" fmla="*/ 477939 h 533197"/>
                <a:gd name="connsiteX41" fmla="*/ 96842 w 578320"/>
                <a:gd name="connsiteY41" fmla="*/ 479781 h 533197"/>
                <a:gd name="connsiteX42" fmla="*/ 100531 w 578320"/>
                <a:gd name="connsiteY42" fmla="*/ 486228 h 533197"/>
                <a:gd name="connsiteX43" fmla="*/ 93152 w 578320"/>
                <a:gd name="connsiteY43" fmla="*/ 533197 h 533197"/>
                <a:gd name="connsiteX44" fmla="*/ 0 w 578320"/>
                <a:gd name="connsiteY44" fmla="*/ 518462 h 533197"/>
                <a:gd name="connsiteX45" fmla="*/ 48882 w 578320"/>
                <a:gd name="connsiteY45" fmla="*/ 475176 h 533197"/>
                <a:gd name="connsiteX46" fmla="*/ 79318 w 578320"/>
                <a:gd name="connsiteY46" fmla="*/ 440180 h 533197"/>
                <a:gd name="connsiteX47" fmla="*/ 65483 w 578320"/>
                <a:gd name="connsiteY47" fmla="*/ 411630 h 533197"/>
                <a:gd name="connsiteX48" fmla="*/ 49804 w 578320"/>
                <a:gd name="connsiteY48" fmla="*/ 391369 h 533197"/>
                <a:gd name="connsiteX49" fmla="*/ 54416 w 578320"/>
                <a:gd name="connsiteY49" fmla="*/ 376634 h 533197"/>
                <a:gd name="connsiteX50" fmla="*/ 54416 w 578320"/>
                <a:gd name="connsiteY50" fmla="*/ 363740 h 533197"/>
                <a:gd name="connsiteX51" fmla="*/ 107909 w 578320"/>
                <a:gd name="connsiteY51" fmla="*/ 312166 h 533197"/>
                <a:gd name="connsiteX52" fmla="*/ 288717 w 578320"/>
                <a:gd name="connsiteY52" fmla="*/ 237601 h 533197"/>
                <a:gd name="connsiteX53" fmla="*/ 303485 w 578320"/>
                <a:gd name="connsiteY53" fmla="*/ 252338 h 533197"/>
                <a:gd name="connsiteX54" fmla="*/ 303485 w 578320"/>
                <a:gd name="connsiteY54" fmla="*/ 331547 h 533197"/>
                <a:gd name="connsiteX55" fmla="*/ 384708 w 578320"/>
                <a:gd name="connsiteY55" fmla="*/ 398782 h 533197"/>
                <a:gd name="connsiteX56" fmla="*/ 386554 w 578320"/>
                <a:gd name="connsiteY56" fmla="*/ 419045 h 533197"/>
                <a:gd name="connsiteX57" fmla="*/ 375478 w 578320"/>
                <a:gd name="connsiteY57" fmla="*/ 423650 h 533197"/>
                <a:gd name="connsiteX58" fmla="*/ 366248 w 578320"/>
                <a:gd name="connsiteY58" fmla="*/ 420887 h 533197"/>
                <a:gd name="connsiteX59" fmla="*/ 288717 w 578320"/>
                <a:gd name="connsiteY59" fmla="*/ 356415 h 533197"/>
                <a:gd name="connsiteX60" fmla="*/ 212108 w 578320"/>
                <a:gd name="connsiteY60" fmla="*/ 420887 h 533197"/>
                <a:gd name="connsiteX61" fmla="*/ 191802 w 578320"/>
                <a:gd name="connsiteY61" fmla="*/ 419045 h 533197"/>
                <a:gd name="connsiteX62" fmla="*/ 193648 w 578320"/>
                <a:gd name="connsiteY62" fmla="*/ 398782 h 533197"/>
                <a:gd name="connsiteX63" fmla="*/ 274872 w 578320"/>
                <a:gd name="connsiteY63" fmla="*/ 331547 h 533197"/>
                <a:gd name="connsiteX64" fmla="*/ 274872 w 578320"/>
                <a:gd name="connsiteY64" fmla="*/ 252338 h 533197"/>
                <a:gd name="connsiteX65" fmla="*/ 288717 w 578320"/>
                <a:gd name="connsiteY65" fmla="*/ 237601 h 533197"/>
                <a:gd name="connsiteX66" fmla="*/ 288699 w 578320"/>
                <a:gd name="connsiteY66" fmla="*/ 0 h 533197"/>
                <a:gd name="connsiteX67" fmla="*/ 343115 w 578320"/>
                <a:gd name="connsiteY67" fmla="*/ 50653 h 533197"/>
                <a:gd name="connsiteX68" fmla="*/ 343115 w 578320"/>
                <a:gd name="connsiteY68" fmla="*/ 63546 h 533197"/>
                <a:gd name="connsiteX69" fmla="*/ 346805 w 578320"/>
                <a:gd name="connsiteY69" fmla="*/ 78282 h 533197"/>
                <a:gd name="connsiteX70" fmla="*/ 332048 w 578320"/>
                <a:gd name="connsiteY70" fmla="*/ 98543 h 533197"/>
                <a:gd name="connsiteX71" fmla="*/ 318213 w 578320"/>
                <a:gd name="connsiteY71" fmla="*/ 127093 h 533197"/>
                <a:gd name="connsiteX72" fmla="*/ 348649 w 578320"/>
                <a:gd name="connsiteY72" fmla="*/ 163010 h 533197"/>
                <a:gd name="connsiteX73" fmla="*/ 397531 w 578320"/>
                <a:gd name="connsiteY73" fmla="*/ 206295 h 533197"/>
                <a:gd name="connsiteX74" fmla="*/ 304379 w 578320"/>
                <a:gd name="connsiteY74" fmla="*/ 220110 h 533197"/>
                <a:gd name="connsiteX75" fmla="*/ 297000 w 578320"/>
                <a:gd name="connsiteY75" fmla="*/ 173141 h 533197"/>
                <a:gd name="connsiteX76" fmla="*/ 300689 w 578320"/>
                <a:gd name="connsiteY76" fmla="*/ 167615 h 533197"/>
                <a:gd name="connsiteX77" fmla="*/ 300689 w 578320"/>
                <a:gd name="connsiteY77" fmla="*/ 164852 h 533197"/>
                <a:gd name="connsiteX78" fmla="*/ 290544 w 578320"/>
                <a:gd name="connsiteY78" fmla="*/ 154722 h 533197"/>
                <a:gd name="connsiteX79" fmla="*/ 287777 w 578320"/>
                <a:gd name="connsiteY79" fmla="*/ 154722 h 533197"/>
                <a:gd name="connsiteX80" fmla="*/ 277632 w 578320"/>
                <a:gd name="connsiteY80" fmla="*/ 164852 h 533197"/>
                <a:gd name="connsiteX81" fmla="*/ 277632 w 578320"/>
                <a:gd name="connsiteY81" fmla="*/ 167615 h 533197"/>
                <a:gd name="connsiteX82" fmla="*/ 281321 w 578320"/>
                <a:gd name="connsiteY82" fmla="*/ 173141 h 533197"/>
                <a:gd name="connsiteX83" fmla="*/ 273943 w 578320"/>
                <a:gd name="connsiteY83" fmla="*/ 221031 h 533197"/>
                <a:gd name="connsiteX84" fmla="*/ 180790 w 578320"/>
                <a:gd name="connsiteY84" fmla="*/ 206295 h 533197"/>
                <a:gd name="connsiteX85" fmla="*/ 228750 w 578320"/>
                <a:gd name="connsiteY85" fmla="*/ 163010 h 533197"/>
                <a:gd name="connsiteX86" fmla="*/ 260108 w 578320"/>
                <a:gd name="connsiteY86" fmla="*/ 127093 h 533197"/>
                <a:gd name="connsiteX87" fmla="*/ 246274 w 578320"/>
                <a:gd name="connsiteY87" fmla="*/ 98543 h 533197"/>
                <a:gd name="connsiteX88" fmla="*/ 230594 w 578320"/>
                <a:gd name="connsiteY88" fmla="*/ 78282 h 533197"/>
                <a:gd name="connsiteX89" fmla="*/ 235206 w 578320"/>
                <a:gd name="connsiteY89" fmla="*/ 63546 h 533197"/>
                <a:gd name="connsiteX90" fmla="*/ 235206 w 578320"/>
                <a:gd name="connsiteY90" fmla="*/ 50653 h 533197"/>
                <a:gd name="connsiteX91" fmla="*/ 288699 w 578320"/>
                <a:gd name="connsiteY91" fmla="*/ 0 h 53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578320" h="533197">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8" name="组合 7"/>
          <p:cNvGrpSpPr/>
          <p:nvPr userDrawn="1"/>
        </p:nvGrpSpPr>
        <p:grpSpPr>
          <a:xfrm>
            <a:off x="0" y="379942"/>
            <a:ext cx="1123498" cy="553508"/>
            <a:chOff x="0" y="202142"/>
            <a:chExt cx="919420" cy="452966"/>
          </a:xfrm>
        </p:grpSpPr>
        <p:grpSp>
          <p:nvGrpSpPr>
            <p:cNvPr id="9" name="组合 8"/>
            <p:cNvGrpSpPr/>
            <p:nvPr/>
          </p:nvGrpSpPr>
          <p:grpSpPr>
            <a:xfrm>
              <a:off x="0" y="202142"/>
              <a:ext cx="394182" cy="452966"/>
              <a:chOff x="0" y="202142"/>
              <a:chExt cx="394182" cy="452966"/>
            </a:xfrm>
          </p:grpSpPr>
          <p:sp>
            <p:nvSpPr>
              <p:cNvPr id="18" name="等腰三角形 17"/>
              <p:cNvSpPr/>
              <p:nvPr/>
            </p:nvSpPr>
            <p:spPr>
              <a:xfrm flipV="1">
                <a:off x="303" y="202142"/>
                <a:ext cx="262721" cy="226483"/>
              </a:xfrm>
              <a:prstGeom prst="triangle">
                <a:avLst/>
              </a:prstGeom>
              <a:solidFill>
                <a:srgbClr val="EB1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a:off x="131461" y="202142"/>
                <a:ext cx="262721" cy="226483"/>
              </a:xfrm>
              <a:prstGeom prst="triangle">
                <a:avLst/>
              </a:prstGeom>
              <a:solidFill>
                <a:srgbClr val="C21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flipV="1">
                <a:off x="131461" y="428625"/>
                <a:ext cx="262721" cy="226483"/>
              </a:xfrm>
              <a:prstGeom prst="triangle">
                <a:avLst/>
              </a:prstGeom>
              <a:solidFill>
                <a:srgbClr val="ED3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a:off x="0" y="428625"/>
                <a:ext cx="262721" cy="226483"/>
              </a:xfrm>
              <a:prstGeom prst="triangle">
                <a:avLst/>
              </a:prstGeom>
              <a:solidFill>
                <a:srgbClr val="88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等腰三角形 9"/>
            <p:cNvSpPr/>
            <p:nvPr/>
          </p:nvSpPr>
          <p:spPr>
            <a:xfrm flipV="1">
              <a:off x="262922" y="202142"/>
              <a:ext cx="262721" cy="226483"/>
            </a:xfrm>
            <a:prstGeom prst="triangle">
              <a:avLst/>
            </a:prstGeom>
            <a:solidFill>
              <a:srgbClr val="EB1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a:off x="394080" y="202142"/>
              <a:ext cx="262721" cy="226483"/>
            </a:xfrm>
            <a:prstGeom prst="triangle">
              <a:avLst/>
            </a:prstGeom>
            <a:solidFill>
              <a:srgbClr val="C21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flipV="1">
              <a:off x="394080" y="428625"/>
              <a:ext cx="262721" cy="226483"/>
            </a:xfrm>
            <a:prstGeom prst="triangle">
              <a:avLst/>
            </a:prstGeom>
            <a:solidFill>
              <a:srgbClr val="ED3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a:off x="262619" y="428625"/>
              <a:ext cx="262721" cy="226483"/>
            </a:xfrm>
            <a:prstGeom prst="triangle">
              <a:avLst/>
            </a:prstGeom>
            <a:solidFill>
              <a:srgbClr val="88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flipV="1">
              <a:off x="525541" y="202142"/>
              <a:ext cx="262721" cy="226483"/>
            </a:xfrm>
            <a:prstGeom prst="triangle">
              <a:avLst/>
            </a:prstGeom>
            <a:solidFill>
              <a:srgbClr val="EB1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a:off x="656699" y="202142"/>
              <a:ext cx="262721" cy="226483"/>
            </a:xfrm>
            <a:prstGeom prst="triangle">
              <a:avLst/>
            </a:prstGeom>
            <a:solidFill>
              <a:srgbClr val="C21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flipV="1">
              <a:off x="656699" y="428625"/>
              <a:ext cx="262721" cy="226483"/>
            </a:xfrm>
            <a:prstGeom prst="triangle">
              <a:avLst/>
            </a:prstGeom>
            <a:solidFill>
              <a:srgbClr val="ED3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a:off x="525238" y="428625"/>
              <a:ext cx="262721" cy="226483"/>
            </a:xfrm>
            <a:prstGeom prst="triangle">
              <a:avLst/>
            </a:prstGeom>
            <a:solidFill>
              <a:srgbClr val="88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userDrawn="1"/>
        </p:nvGrpSpPr>
        <p:grpSpPr>
          <a:xfrm>
            <a:off x="0" y="6705904"/>
            <a:ext cx="12192000" cy="150435"/>
            <a:chOff x="0" y="2714172"/>
            <a:chExt cx="3686629" cy="1429658"/>
          </a:xfrm>
        </p:grpSpPr>
        <p:sp>
          <p:nvSpPr>
            <p:cNvPr id="23" name="矩形 22"/>
            <p:cNvSpPr/>
            <p:nvPr/>
          </p:nvSpPr>
          <p:spPr>
            <a:xfrm>
              <a:off x="0" y="2714172"/>
              <a:ext cx="3686629" cy="14296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0" y="3429001"/>
              <a:ext cx="3686629" cy="714829"/>
            </a:xfrm>
            <a:prstGeom prst="rect">
              <a:avLst/>
            </a:prstGeom>
            <a:solidFill>
              <a:srgbClr val="C21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677712579"/>
      </p:ext>
    </p:extLst>
  </p:cSld>
  <p:clrMap bg1="lt1" tx1="dk1" bg2="lt2" tx2="dk2" accent1="accent1" accent2="accent2" accent3="accent3" accent4="accent4" accent5="accent5" accent6="accent6" hlink="hlink" folHlink="folHlink"/>
  <p:sldLayoutIdLst>
    <p:sldLayoutId id="2147483661" r:id="rId1"/>
    <p:sldLayoutId id="2147483676" r:id="rId2"/>
    <p:sldLayoutId id="2147483662" r:id="rId3"/>
    <p:sldLayoutId id="2147483664" r:id="rId4"/>
    <p:sldLayoutId id="2147483669" r:id="rId5"/>
  </p:sldLayoutIdLst>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0-#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jpeg"/><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51.jpe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54.png"/><Relationship Id="rId4" Type="http://schemas.openxmlformats.org/officeDocument/2006/relationships/hyperlink" Target="https://geth.ethereum.org/download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geth.ethereum.org/downloads/" TargetMode="External"/><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github.com/ethereum/mist"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github.com/ethereum/go-ethereum/wiki/JavaScript-Console" TargetMode="Externa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 Id="rId5" Type="http://schemas.openxmlformats.org/officeDocument/2006/relationships/image" Target="../media/image80.png"/><Relationship Id="rId4" Type="http://schemas.openxmlformats.org/officeDocument/2006/relationships/image" Target="../media/image79.png"/></Relationships>
</file>

<file path=ppt/slides/_rels/slide3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85.jpeg"/><Relationship Id="rId3" Type="http://schemas.openxmlformats.org/officeDocument/2006/relationships/image" Target="../media/image82.jpeg"/><Relationship Id="rId7" Type="http://schemas.microsoft.com/office/2007/relationships/hdphoto" Target="../media/hdphoto2.wdp"/><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84.png"/><Relationship Id="rId5" Type="http://schemas.microsoft.com/office/2007/relationships/hdphoto" Target="../media/hdphoto1.wdp"/><Relationship Id="rId4" Type="http://schemas.openxmlformats.org/officeDocument/2006/relationships/image" Target="../media/image83.pn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21" Type="http://schemas.openxmlformats.org/officeDocument/2006/relationships/image" Target="../media/image23.jpe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2" Type="http://schemas.openxmlformats.org/officeDocument/2006/relationships/notesSlide" Target="../notesSlides/notesSlide4.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notesSlide" Target="../notesSlides/notesSlide5.xml"/><Relationship Id="rId7" Type="http://schemas.openxmlformats.org/officeDocument/2006/relationships/image" Target="../media/image23.jpeg"/><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2.jpeg"/></Relationships>
</file>

<file path=ppt/slides/_rels/slide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占位符 22"/>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6828" r="16828"/>
          <a:stretch>
            <a:fillRect/>
          </a:stretch>
        </p:blipFill>
        <p:spPr>
          <a:xfrm>
            <a:off x="5352084" y="0"/>
            <a:ext cx="6839917" cy="6858000"/>
          </a:xfrm>
        </p:spPr>
      </p:pic>
      <p:sp>
        <p:nvSpPr>
          <p:cNvPr id="2" name="等腰三角形 1"/>
          <p:cNvSpPr/>
          <p:nvPr/>
        </p:nvSpPr>
        <p:spPr>
          <a:xfrm>
            <a:off x="5984101" y="0"/>
            <a:ext cx="1325880" cy="1143000"/>
          </a:xfrm>
          <a:prstGeom prst="triangle">
            <a:avLst/>
          </a:prstGeom>
          <a:solidFill>
            <a:srgbClr val="C21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flipV="1">
            <a:off x="5984101" y="1143000"/>
            <a:ext cx="1325880" cy="1143000"/>
          </a:xfrm>
          <a:prstGeom prst="triangle">
            <a:avLst/>
          </a:prstGeom>
          <a:solidFill>
            <a:srgbClr val="88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4" name="等腰三角形 3"/>
          <p:cNvSpPr/>
          <p:nvPr/>
        </p:nvSpPr>
        <p:spPr>
          <a:xfrm flipV="1">
            <a:off x="6647041" y="0"/>
            <a:ext cx="1325880" cy="1143000"/>
          </a:xfrm>
          <a:prstGeom prst="triangle">
            <a:avLst/>
          </a:prstGeom>
          <a:solidFill>
            <a:srgbClr val="EB1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a:off x="6646020" y="1143000"/>
            <a:ext cx="1325880" cy="1143000"/>
          </a:xfrm>
          <a:prstGeom prst="triangle">
            <a:avLst/>
          </a:prstGeom>
          <a:solidFill>
            <a:srgbClr val="ED3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6" name="等腰三角形 5"/>
          <p:cNvSpPr/>
          <p:nvPr/>
        </p:nvSpPr>
        <p:spPr>
          <a:xfrm flipV="1">
            <a:off x="6647041" y="2286000"/>
            <a:ext cx="1325880" cy="1143000"/>
          </a:xfrm>
          <a:prstGeom prst="triangle">
            <a:avLst/>
          </a:prstGeom>
          <a:solidFill>
            <a:srgbClr val="EB1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7" name="等腰三角形 6"/>
          <p:cNvSpPr/>
          <p:nvPr/>
        </p:nvSpPr>
        <p:spPr>
          <a:xfrm>
            <a:off x="7308960" y="2286000"/>
            <a:ext cx="1325880" cy="1143000"/>
          </a:xfrm>
          <a:prstGeom prst="triangle">
            <a:avLst/>
          </a:prstGeom>
          <a:solidFill>
            <a:srgbClr val="C21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8" name="等腰三角形 7"/>
          <p:cNvSpPr/>
          <p:nvPr/>
        </p:nvSpPr>
        <p:spPr>
          <a:xfrm flipV="1">
            <a:off x="7971900" y="2286000"/>
            <a:ext cx="1325880" cy="1143000"/>
          </a:xfrm>
          <a:prstGeom prst="triangle">
            <a:avLst/>
          </a:prstGeom>
          <a:solidFill>
            <a:srgbClr val="88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9" name="等腰三角形 8"/>
          <p:cNvSpPr/>
          <p:nvPr/>
        </p:nvSpPr>
        <p:spPr>
          <a:xfrm flipV="1">
            <a:off x="7308960" y="3429000"/>
            <a:ext cx="1325880" cy="1143000"/>
          </a:xfrm>
          <a:prstGeom prst="triangle">
            <a:avLst/>
          </a:prstGeom>
          <a:solidFill>
            <a:srgbClr val="ED3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10" name="等腰三角形 9"/>
          <p:cNvSpPr/>
          <p:nvPr/>
        </p:nvSpPr>
        <p:spPr>
          <a:xfrm>
            <a:off x="6645510" y="3429000"/>
            <a:ext cx="1325880" cy="1143000"/>
          </a:xfrm>
          <a:prstGeom prst="triangle">
            <a:avLst/>
          </a:prstGeom>
          <a:solidFill>
            <a:srgbClr val="88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11" name="等腰三角形 10"/>
          <p:cNvSpPr/>
          <p:nvPr/>
        </p:nvSpPr>
        <p:spPr>
          <a:xfrm flipV="1">
            <a:off x="6645510" y="4571999"/>
            <a:ext cx="1325880" cy="1143000"/>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12" name="等腰三角形 11"/>
          <p:cNvSpPr/>
          <p:nvPr/>
        </p:nvSpPr>
        <p:spPr>
          <a:xfrm>
            <a:off x="5981039" y="4571999"/>
            <a:ext cx="1325880" cy="11430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20" name="等腰三角形 19"/>
          <p:cNvSpPr/>
          <p:nvPr/>
        </p:nvSpPr>
        <p:spPr>
          <a:xfrm flipV="1">
            <a:off x="5984100" y="5714999"/>
            <a:ext cx="1325880" cy="1143001"/>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a:off x="5319630" y="5714999"/>
            <a:ext cx="1325880" cy="114300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7595" y="465638"/>
            <a:ext cx="6270623" cy="1323439"/>
          </a:xfrm>
          <a:prstGeom prst="rect">
            <a:avLst/>
          </a:prstGeom>
          <a:noFill/>
        </p:spPr>
        <p:txBody>
          <a:bodyPr wrap="square" rtlCol="0">
            <a:spAutoFit/>
            <a:scene3d>
              <a:camera prst="orthographicFront"/>
              <a:lightRig rig="threePt" dir="t"/>
            </a:scene3d>
            <a:sp3d contourW="12700"/>
          </a:bodyPr>
          <a:lstStyle/>
          <a:p>
            <a:pPr lvl="0" algn="ctr">
              <a:defRPr/>
            </a:pPr>
            <a:r>
              <a:rPr lang="en-US" altLang="zh-CN" sz="4000" b="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WEEKLY STATUS REPORT</a:t>
            </a:r>
            <a:endParaRPr kumimoji="0" lang="zh-CN" altLang="en-US" sz="4000" b="1" i="0" u="none" strike="noStrike" kern="1200" cap="none" spc="0" normalizeH="0" baseline="0" noProof="0" dirty="0">
              <a:ln>
                <a:noFill/>
              </a:ln>
              <a:solidFill>
                <a:srgbClr val="FF3737"/>
              </a:solidFill>
              <a:effectLst/>
              <a:uLnTx/>
              <a:uFillTx/>
              <a:latin typeface="Tahoma" panose="020B0604030504040204" pitchFamily="34" charset="0"/>
              <a:cs typeface="Tahoma" panose="020B0604030504040204" pitchFamily="34" charset="0"/>
            </a:endParaRPr>
          </a:p>
        </p:txBody>
      </p:sp>
      <p:sp>
        <p:nvSpPr>
          <p:cNvPr id="15" name="文本框 14"/>
          <p:cNvSpPr txBox="1"/>
          <p:nvPr/>
        </p:nvSpPr>
        <p:spPr>
          <a:xfrm>
            <a:off x="441119" y="1812013"/>
            <a:ext cx="5677729" cy="1350498"/>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US" altLang="zh-CN" sz="3600" b="1" noProof="0">
                <a:solidFill>
                  <a:srgbClr val="FF0000"/>
                </a:solidFill>
                <a:latin typeface="Tahoma" panose="020B0604030504040204" pitchFamily="34" charset="0"/>
                <a:ea typeface="Tahoma" panose="020B0604030504040204" pitchFamily="34" charset="0"/>
                <a:cs typeface="Tahoma" panose="020B0604030504040204" pitchFamily="34" charset="0"/>
              </a:rPr>
              <a:t>IoT Blockchain and its applications in Logistics</a:t>
            </a:r>
            <a:endParaRPr kumimoji="0" lang="en-US" altLang="zh-CN" sz="3600" b="1" u="none" strike="noStrike" kern="1200" cap="none" spc="0" normalizeH="0" baseline="0" noProof="0" dirty="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6" name="椭圆 37"/>
          <p:cNvSpPr/>
          <p:nvPr/>
        </p:nvSpPr>
        <p:spPr>
          <a:xfrm>
            <a:off x="84322" y="6249002"/>
            <a:ext cx="496356" cy="548096"/>
          </a:xfrm>
          <a:custGeom>
            <a:avLst/>
            <a:gdLst>
              <a:gd name="T0" fmla="*/ 4679 w 5850"/>
              <a:gd name="T1" fmla="*/ 4350 h 6469"/>
              <a:gd name="T2" fmla="*/ 3615 w 5850"/>
              <a:gd name="T3" fmla="*/ 3289 h 6469"/>
              <a:gd name="T4" fmla="*/ 3638 w 5850"/>
              <a:gd name="T5" fmla="*/ 3151 h 6469"/>
              <a:gd name="T6" fmla="*/ 3969 w 5850"/>
              <a:gd name="T7" fmla="*/ 2500 h 6469"/>
              <a:gd name="T8" fmla="*/ 4273 w 5850"/>
              <a:gd name="T9" fmla="*/ 1950 h 6469"/>
              <a:gd name="T10" fmla="*/ 4154 w 5850"/>
              <a:gd name="T11" fmla="*/ 1678 h 6469"/>
              <a:gd name="T12" fmla="*/ 4238 w 5850"/>
              <a:gd name="T13" fmla="*/ 1107 h 6469"/>
              <a:gd name="T14" fmla="*/ 2940 w 5850"/>
              <a:gd name="T15" fmla="*/ 0 h 6469"/>
              <a:gd name="T16" fmla="*/ 2925 w 5850"/>
              <a:gd name="T17" fmla="*/ 0 h 6469"/>
              <a:gd name="T18" fmla="*/ 2911 w 5850"/>
              <a:gd name="T19" fmla="*/ 0 h 6469"/>
              <a:gd name="T20" fmla="*/ 1612 w 5850"/>
              <a:gd name="T21" fmla="*/ 1107 h 6469"/>
              <a:gd name="T22" fmla="*/ 1696 w 5850"/>
              <a:gd name="T23" fmla="*/ 1678 h 6469"/>
              <a:gd name="T24" fmla="*/ 1578 w 5850"/>
              <a:gd name="T25" fmla="*/ 1950 h 6469"/>
              <a:gd name="T26" fmla="*/ 1881 w 5850"/>
              <a:gd name="T27" fmla="*/ 2500 h 6469"/>
              <a:gd name="T28" fmla="*/ 2213 w 5850"/>
              <a:gd name="T29" fmla="*/ 3151 h 6469"/>
              <a:gd name="T30" fmla="*/ 2235 w 5850"/>
              <a:gd name="T31" fmla="*/ 3289 h 6469"/>
              <a:gd name="T32" fmla="*/ 1172 w 5850"/>
              <a:gd name="T33" fmla="*/ 4350 h 6469"/>
              <a:gd name="T34" fmla="*/ 0 w 5850"/>
              <a:gd name="T35" fmla="*/ 5141 h 6469"/>
              <a:gd name="T36" fmla="*/ 0 w 5850"/>
              <a:gd name="T37" fmla="*/ 6469 h 6469"/>
              <a:gd name="T38" fmla="*/ 2923 w 5850"/>
              <a:gd name="T39" fmla="*/ 6469 h 6469"/>
              <a:gd name="T40" fmla="*/ 2927 w 5850"/>
              <a:gd name="T41" fmla="*/ 6469 h 6469"/>
              <a:gd name="T42" fmla="*/ 5850 w 5850"/>
              <a:gd name="T43" fmla="*/ 6469 h 6469"/>
              <a:gd name="T44" fmla="*/ 5850 w 5850"/>
              <a:gd name="T45" fmla="*/ 5141 h 6469"/>
              <a:gd name="T46" fmla="*/ 4679 w 5850"/>
              <a:gd name="T47" fmla="*/ 4350 h 6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850" h="6469">
                <a:moveTo>
                  <a:pt x="4679" y="4350"/>
                </a:moveTo>
                <a:cubicBezTo>
                  <a:pt x="3873" y="4059"/>
                  <a:pt x="3615" y="3814"/>
                  <a:pt x="3615" y="3289"/>
                </a:cubicBezTo>
                <a:cubicBezTo>
                  <a:pt x="3615" y="3231"/>
                  <a:pt x="3624" y="3187"/>
                  <a:pt x="3638" y="3151"/>
                </a:cubicBezTo>
                <a:cubicBezTo>
                  <a:pt x="3701" y="2989"/>
                  <a:pt x="3881" y="2971"/>
                  <a:pt x="3969" y="2500"/>
                </a:cubicBezTo>
                <a:cubicBezTo>
                  <a:pt x="4014" y="2260"/>
                  <a:pt x="4231" y="2496"/>
                  <a:pt x="4273" y="1950"/>
                </a:cubicBezTo>
                <a:cubicBezTo>
                  <a:pt x="4273" y="1732"/>
                  <a:pt x="4154" y="1678"/>
                  <a:pt x="4154" y="1678"/>
                </a:cubicBezTo>
                <a:cubicBezTo>
                  <a:pt x="4154" y="1678"/>
                  <a:pt x="4215" y="1355"/>
                  <a:pt x="4238" y="1107"/>
                </a:cubicBezTo>
                <a:cubicBezTo>
                  <a:pt x="4268" y="798"/>
                  <a:pt x="4058" y="0"/>
                  <a:pt x="2940" y="0"/>
                </a:cubicBezTo>
                <a:cubicBezTo>
                  <a:pt x="2935" y="0"/>
                  <a:pt x="2930" y="0"/>
                  <a:pt x="2925" y="0"/>
                </a:cubicBezTo>
                <a:cubicBezTo>
                  <a:pt x="2921" y="0"/>
                  <a:pt x="2916" y="0"/>
                  <a:pt x="2911" y="0"/>
                </a:cubicBezTo>
                <a:cubicBezTo>
                  <a:pt x="1793" y="0"/>
                  <a:pt x="1583" y="798"/>
                  <a:pt x="1612" y="1107"/>
                </a:cubicBezTo>
                <a:cubicBezTo>
                  <a:pt x="1636" y="1355"/>
                  <a:pt x="1696" y="1678"/>
                  <a:pt x="1696" y="1678"/>
                </a:cubicBezTo>
                <a:cubicBezTo>
                  <a:pt x="1696" y="1678"/>
                  <a:pt x="1578" y="1732"/>
                  <a:pt x="1578" y="1950"/>
                </a:cubicBezTo>
                <a:cubicBezTo>
                  <a:pt x="1619" y="2496"/>
                  <a:pt x="1837" y="2260"/>
                  <a:pt x="1881" y="2500"/>
                </a:cubicBezTo>
                <a:cubicBezTo>
                  <a:pt x="1970" y="2971"/>
                  <a:pt x="2150" y="2989"/>
                  <a:pt x="2213" y="3151"/>
                </a:cubicBezTo>
                <a:cubicBezTo>
                  <a:pt x="2227" y="3187"/>
                  <a:pt x="2235" y="3231"/>
                  <a:pt x="2235" y="3289"/>
                </a:cubicBezTo>
                <a:cubicBezTo>
                  <a:pt x="2235" y="3814"/>
                  <a:pt x="1978" y="4059"/>
                  <a:pt x="1172" y="4350"/>
                </a:cubicBezTo>
                <a:cubicBezTo>
                  <a:pt x="364" y="4641"/>
                  <a:pt x="0" y="4938"/>
                  <a:pt x="0" y="5141"/>
                </a:cubicBezTo>
                <a:lnTo>
                  <a:pt x="0" y="6469"/>
                </a:lnTo>
                <a:lnTo>
                  <a:pt x="2923" y="6469"/>
                </a:lnTo>
                <a:lnTo>
                  <a:pt x="2927" y="6469"/>
                </a:lnTo>
                <a:lnTo>
                  <a:pt x="5850" y="6469"/>
                </a:lnTo>
                <a:lnTo>
                  <a:pt x="5850" y="5141"/>
                </a:lnTo>
                <a:cubicBezTo>
                  <a:pt x="5850" y="4938"/>
                  <a:pt x="5487" y="4641"/>
                  <a:pt x="4679" y="435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pitchFamily="34" charset="0"/>
              <a:ea typeface="微软雅黑"/>
            </a:endParaRPr>
          </a:p>
        </p:txBody>
      </p:sp>
      <p:sp>
        <p:nvSpPr>
          <p:cNvPr id="17" name="文本框 16"/>
          <p:cNvSpPr txBox="1"/>
          <p:nvPr/>
        </p:nvSpPr>
        <p:spPr>
          <a:xfrm>
            <a:off x="692611" y="6276876"/>
            <a:ext cx="6821570" cy="415498"/>
          </a:xfrm>
          <a:prstGeom prst="rect">
            <a:avLst/>
          </a:prstGeom>
          <a:noFill/>
        </p:spPr>
        <p:txBody>
          <a:bodyPr wrap="square" rtlCol="0">
            <a:spAutoFit/>
            <a:scene3d>
              <a:camera prst="orthographicFront"/>
              <a:lightRig rig="threePt" dir="t"/>
            </a:scene3d>
            <a:sp3d contourW="12700"/>
          </a:bodyPr>
          <a:lstStyle/>
          <a:p>
            <a:pPr lvl="0">
              <a:defRPr/>
            </a:pPr>
            <a:r>
              <a:rPr lang="en-US" altLang="zh-CN" sz="2100" b="1">
                <a:solidFill>
                  <a:prstClr val="black">
                    <a:lumMod val="75000"/>
                    <a:lumOff val="25000"/>
                  </a:prstClr>
                </a:solidFill>
                <a:latin typeface="Times New Roman" panose="02020603050405020304" pitchFamily="18" charset="0"/>
                <a:cs typeface="Times New Roman" panose="02020603050405020304" pitchFamily="18" charset="0"/>
              </a:rPr>
              <a:t>Reporter: Thanh Tung – Thanh Phuong</a:t>
            </a:r>
            <a:endParaRPr lang="en-US" altLang="zh-CN" sz="2100" b="1" dirty="0">
              <a:solidFill>
                <a:prstClr val="black">
                  <a:lumMod val="75000"/>
                  <a:lumOff val="25000"/>
                </a:prstClr>
              </a:solidFill>
              <a:latin typeface="Times New Roman" panose="02020603050405020304" pitchFamily="18" charset="0"/>
              <a:cs typeface="Times New Roman" panose="02020603050405020304" pitchFamily="18" charset="0"/>
            </a:endParaRPr>
          </a:p>
        </p:txBody>
      </p:sp>
      <p:sp>
        <p:nvSpPr>
          <p:cNvPr id="22" name="文本框 21"/>
          <p:cNvSpPr txBox="1"/>
          <p:nvPr/>
        </p:nvSpPr>
        <p:spPr>
          <a:xfrm>
            <a:off x="407868" y="64397"/>
            <a:ext cx="1357153" cy="461665"/>
          </a:xfrm>
          <a:prstGeom prst="rect">
            <a:avLst/>
          </a:prstGeom>
          <a:noFill/>
        </p:spPr>
        <p:txBody>
          <a:bodyPr wrap="square" rtlCol="0">
            <a:spAutoFit/>
            <a:scene3d>
              <a:camera prst="orthographicFront"/>
              <a:lightRig rig="threePt" dir="t"/>
            </a:scene3d>
            <a:sp3d contourW="12700"/>
          </a:bodyPr>
          <a:lstStyle/>
          <a:p>
            <a:pPr lvl="0" algn="ctr">
              <a:defRPr/>
            </a:pPr>
            <a:r>
              <a:rPr lang="en-US" altLang="zh-CN" sz="2400" b="1">
                <a:latin typeface="Tahoma" panose="020B0604030504040204" pitchFamily="34" charset="0"/>
                <a:ea typeface="Tahoma" panose="020B0604030504040204" pitchFamily="34" charset="0"/>
                <a:cs typeface="Tahoma" panose="020B0604030504040204" pitchFamily="34" charset="0"/>
              </a:rPr>
              <a:t>Week 2</a:t>
            </a:r>
            <a:endParaRPr kumimoji="0" lang="zh-CN" altLang="en-US" sz="2400" b="1" i="0" u="none" strike="noStrike" kern="1200" cap="none" spc="0" normalizeH="0" baseline="0" noProof="0" dirty="0">
              <a:ln>
                <a:noFill/>
              </a:ln>
              <a:effectLst/>
              <a:uLnTx/>
              <a:uFillTx/>
              <a:latin typeface="Tahoma" panose="020B0604030504040204" pitchFamily="34" charset="0"/>
              <a:cs typeface="Tahoma" panose="020B0604030504040204" pitchFamily="34" charset="0"/>
            </a:endParaRPr>
          </a:p>
        </p:txBody>
      </p:sp>
      <p:sp>
        <p:nvSpPr>
          <p:cNvPr id="24" name="椭圆 37">
            <a:extLst>
              <a:ext uri="{FF2B5EF4-FFF2-40B4-BE49-F238E27FC236}">
                <a16:creationId xmlns:a16="http://schemas.microsoft.com/office/drawing/2014/main" id="{3D09A933-5166-4C55-9AF4-509759FDE6D9}"/>
              </a:ext>
            </a:extLst>
          </p:cNvPr>
          <p:cNvSpPr/>
          <p:nvPr/>
        </p:nvSpPr>
        <p:spPr>
          <a:xfrm>
            <a:off x="305998" y="6262851"/>
            <a:ext cx="378604" cy="438619"/>
          </a:xfrm>
          <a:custGeom>
            <a:avLst/>
            <a:gdLst>
              <a:gd name="T0" fmla="*/ 4679 w 5850"/>
              <a:gd name="T1" fmla="*/ 4350 h 6469"/>
              <a:gd name="T2" fmla="*/ 3615 w 5850"/>
              <a:gd name="T3" fmla="*/ 3289 h 6469"/>
              <a:gd name="T4" fmla="*/ 3638 w 5850"/>
              <a:gd name="T5" fmla="*/ 3151 h 6469"/>
              <a:gd name="T6" fmla="*/ 3969 w 5850"/>
              <a:gd name="T7" fmla="*/ 2500 h 6469"/>
              <a:gd name="T8" fmla="*/ 4273 w 5850"/>
              <a:gd name="T9" fmla="*/ 1950 h 6469"/>
              <a:gd name="T10" fmla="*/ 4154 w 5850"/>
              <a:gd name="T11" fmla="*/ 1678 h 6469"/>
              <a:gd name="T12" fmla="*/ 4238 w 5850"/>
              <a:gd name="T13" fmla="*/ 1107 h 6469"/>
              <a:gd name="T14" fmla="*/ 2940 w 5850"/>
              <a:gd name="T15" fmla="*/ 0 h 6469"/>
              <a:gd name="T16" fmla="*/ 2925 w 5850"/>
              <a:gd name="T17" fmla="*/ 0 h 6469"/>
              <a:gd name="T18" fmla="*/ 2911 w 5850"/>
              <a:gd name="T19" fmla="*/ 0 h 6469"/>
              <a:gd name="T20" fmla="*/ 1612 w 5850"/>
              <a:gd name="T21" fmla="*/ 1107 h 6469"/>
              <a:gd name="T22" fmla="*/ 1696 w 5850"/>
              <a:gd name="T23" fmla="*/ 1678 h 6469"/>
              <a:gd name="T24" fmla="*/ 1578 w 5850"/>
              <a:gd name="T25" fmla="*/ 1950 h 6469"/>
              <a:gd name="T26" fmla="*/ 1881 w 5850"/>
              <a:gd name="T27" fmla="*/ 2500 h 6469"/>
              <a:gd name="T28" fmla="*/ 2213 w 5850"/>
              <a:gd name="T29" fmla="*/ 3151 h 6469"/>
              <a:gd name="T30" fmla="*/ 2235 w 5850"/>
              <a:gd name="T31" fmla="*/ 3289 h 6469"/>
              <a:gd name="T32" fmla="*/ 1172 w 5850"/>
              <a:gd name="T33" fmla="*/ 4350 h 6469"/>
              <a:gd name="T34" fmla="*/ 0 w 5850"/>
              <a:gd name="T35" fmla="*/ 5141 h 6469"/>
              <a:gd name="T36" fmla="*/ 0 w 5850"/>
              <a:gd name="T37" fmla="*/ 6469 h 6469"/>
              <a:gd name="T38" fmla="*/ 2923 w 5850"/>
              <a:gd name="T39" fmla="*/ 6469 h 6469"/>
              <a:gd name="T40" fmla="*/ 2927 w 5850"/>
              <a:gd name="T41" fmla="*/ 6469 h 6469"/>
              <a:gd name="T42" fmla="*/ 5850 w 5850"/>
              <a:gd name="T43" fmla="*/ 6469 h 6469"/>
              <a:gd name="T44" fmla="*/ 5850 w 5850"/>
              <a:gd name="T45" fmla="*/ 5141 h 6469"/>
              <a:gd name="T46" fmla="*/ 4679 w 5850"/>
              <a:gd name="T47" fmla="*/ 4350 h 6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850" h="6469">
                <a:moveTo>
                  <a:pt x="4679" y="4350"/>
                </a:moveTo>
                <a:cubicBezTo>
                  <a:pt x="3873" y="4059"/>
                  <a:pt x="3615" y="3814"/>
                  <a:pt x="3615" y="3289"/>
                </a:cubicBezTo>
                <a:cubicBezTo>
                  <a:pt x="3615" y="3231"/>
                  <a:pt x="3624" y="3187"/>
                  <a:pt x="3638" y="3151"/>
                </a:cubicBezTo>
                <a:cubicBezTo>
                  <a:pt x="3701" y="2989"/>
                  <a:pt x="3881" y="2971"/>
                  <a:pt x="3969" y="2500"/>
                </a:cubicBezTo>
                <a:cubicBezTo>
                  <a:pt x="4014" y="2260"/>
                  <a:pt x="4231" y="2496"/>
                  <a:pt x="4273" y="1950"/>
                </a:cubicBezTo>
                <a:cubicBezTo>
                  <a:pt x="4273" y="1732"/>
                  <a:pt x="4154" y="1678"/>
                  <a:pt x="4154" y="1678"/>
                </a:cubicBezTo>
                <a:cubicBezTo>
                  <a:pt x="4154" y="1678"/>
                  <a:pt x="4215" y="1355"/>
                  <a:pt x="4238" y="1107"/>
                </a:cubicBezTo>
                <a:cubicBezTo>
                  <a:pt x="4268" y="798"/>
                  <a:pt x="4058" y="0"/>
                  <a:pt x="2940" y="0"/>
                </a:cubicBezTo>
                <a:cubicBezTo>
                  <a:pt x="2935" y="0"/>
                  <a:pt x="2930" y="0"/>
                  <a:pt x="2925" y="0"/>
                </a:cubicBezTo>
                <a:cubicBezTo>
                  <a:pt x="2921" y="0"/>
                  <a:pt x="2916" y="0"/>
                  <a:pt x="2911" y="0"/>
                </a:cubicBezTo>
                <a:cubicBezTo>
                  <a:pt x="1793" y="0"/>
                  <a:pt x="1583" y="798"/>
                  <a:pt x="1612" y="1107"/>
                </a:cubicBezTo>
                <a:cubicBezTo>
                  <a:pt x="1636" y="1355"/>
                  <a:pt x="1696" y="1678"/>
                  <a:pt x="1696" y="1678"/>
                </a:cubicBezTo>
                <a:cubicBezTo>
                  <a:pt x="1696" y="1678"/>
                  <a:pt x="1578" y="1732"/>
                  <a:pt x="1578" y="1950"/>
                </a:cubicBezTo>
                <a:cubicBezTo>
                  <a:pt x="1619" y="2496"/>
                  <a:pt x="1837" y="2260"/>
                  <a:pt x="1881" y="2500"/>
                </a:cubicBezTo>
                <a:cubicBezTo>
                  <a:pt x="1970" y="2971"/>
                  <a:pt x="2150" y="2989"/>
                  <a:pt x="2213" y="3151"/>
                </a:cubicBezTo>
                <a:cubicBezTo>
                  <a:pt x="2227" y="3187"/>
                  <a:pt x="2235" y="3231"/>
                  <a:pt x="2235" y="3289"/>
                </a:cubicBezTo>
                <a:cubicBezTo>
                  <a:pt x="2235" y="3814"/>
                  <a:pt x="1978" y="4059"/>
                  <a:pt x="1172" y="4350"/>
                </a:cubicBezTo>
                <a:cubicBezTo>
                  <a:pt x="364" y="4641"/>
                  <a:pt x="0" y="4938"/>
                  <a:pt x="0" y="5141"/>
                </a:cubicBezTo>
                <a:lnTo>
                  <a:pt x="0" y="6469"/>
                </a:lnTo>
                <a:lnTo>
                  <a:pt x="2923" y="6469"/>
                </a:lnTo>
                <a:lnTo>
                  <a:pt x="2927" y="6469"/>
                </a:lnTo>
                <a:lnTo>
                  <a:pt x="5850" y="6469"/>
                </a:lnTo>
                <a:lnTo>
                  <a:pt x="5850" y="5141"/>
                </a:lnTo>
                <a:cubicBezTo>
                  <a:pt x="5850" y="4938"/>
                  <a:pt x="5487" y="4641"/>
                  <a:pt x="4679" y="435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pitchFamily="34" charset="0"/>
              <a:ea typeface="微软雅黑"/>
            </a:endParaRPr>
          </a:p>
        </p:txBody>
      </p:sp>
      <p:grpSp>
        <p:nvGrpSpPr>
          <p:cNvPr id="28" name="Group 28">
            <a:extLst>
              <a:ext uri="{FF2B5EF4-FFF2-40B4-BE49-F238E27FC236}">
                <a16:creationId xmlns:a16="http://schemas.microsoft.com/office/drawing/2014/main" id="{33641E91-57BD-4506-AD31-FF703FB815BD}"/>
              </a:ext>
            </a:extLst>
          </p:cNvPr>
          <p:cNvGrpSpPr/>
          <p:nvPr/>
        </p:nvGrpSpPr>
        <p:grpSpPr>
          <a:xfrm>
            <a:off x="174046" y="5410382"/>
            <a:ext cx="465107" cy="677537"/>
            <a:chOff x="4174136" y="3762623"/>
            <a:chExt cx="330200" cy="481012"/>
          </a:xfrm>
          <a:solidFill>
            <a:schemeClr val="accent1"/>
          </a:solidFill>
        </p:grpSpPr>
        <p:sp>
          <p:nvSpPr>
            <p:cNvPr id="29" name="Freeform: Shape 29">
              <a:extLst>
                <a:ext uri="{FF2B5EF4-FFF2-40B4-BE49-F238E27FC236}">
                  <a16:creationId xmlns:a16="http://schemas.microsoft.com/office/drawing/2014/main" id="{1C4B09E4-78BF-46F6-A79D-318D39D3F54B}"/>
                </a:ext>
              </a:extLst>
            </p:cNvPr>
            <p:cNvSpPr>
              <a:spLocks/>
            </p:cNvSpPr>
            <p:nvPr/>
          </p:nvSpPr>
          <p:spPr bwMode="auto">
            <a:xfrm>
              <a:off x="4174136" y="3762623"/>
              <a:ext cx="330200" cy="481012"/>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5 w 88"/>
                <a:gd name="T15" fmla="*/ 109 h 128"/>
                <a:gd name="T16" fmla="*/ 35 w 88"/>
                <a:gd name="T17" fmla="*/ 111 h 128"/>
                <a:gd name="T18" fmla="*/ 32 w 88"/>
                <a:gd name="T19" fmla="*/ 103 h 128"/>
                <a:gd name="T20" fmla="*/ 32 w 88"/>
                <a:gd name="T21" fmla="*/ 103 h 128"/>
                <a:gd name="T22" fmla="*/ 57 w 88"/>
                <a:gd name="T23" fmla="*/ 100 h 128"/>
                <a:gd name="T24" fmla="*/ 56 w 88"/>
                <a:gd name="T25" fmla="*/ 104 h 128"/>
                <a:gd name="T26" fmla="*/ 55 w 88"/>
                <a:gd name="T27" fmla="*/ 109 h 128"/>
                <a:gd name="T28" fmla="*/ 31 w 88"/>
                <a:gd name="T29" fmla="*/ 99 h 128"/>
                <a:gd name="T30" fmla="*/ 29 w 88"/>
                <a:gd name="T31" fmla="*/ 92 h 128"/>
                <a:gd name="T32" fmla="*/ 60 w 88"/>
                <a:gd name="T33" fmla="*/ 92 h 128"/>
                <a:gd name="T34" fmla="*/ 58 w 88"/>
                <a:gd name="T35" fmla="*/ 96 h 128"/>
                <a:gd name="T36" fmla="*/ 31 w 88"/>
                <a:gd name="T37" fmla="*/ 99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6 w 88"/>
                <a:gd name="T49" fmla="*/ 84 h 128"/>
                <a:gd name="T50" fmla="*/ 19 w 88"/>
                <a:gd name="T51" fmla="*/ 71 h 128"/>
                <a:gd name="T52" fmla="*/ 8 w 88"/>
                <a:gd name="T53" fmla="*/ 44 h 128"/>
                <a:gd name="T54" fmla="*/ 44 w 88"/>
                <a:gd name="T55" fmla="*/ 8 h 128"/>
                <a:gd name="T56" fmla="*/ 80 w 88"/>
                <a:gd name="T57" fmla="*/ 44 h 128"/>
                <a:gd name="T58" fmla="*/ 70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19"/>
                    <a:pt x="0" y="44"/>
                  </a:cubicBezTo>
                  <a:cubicBezTo>
                    <a:pt x="0" y="60"/>
                    <a:pt x="15" y="77"/>
                    <a:pt x="20" y="92"/>
                  </a:cubicBezTo>
                  <a:cubicBezTo>
                    <a:pt x="28" y="114"/>
                    <a:pt x="27" y="128"/>
                    <a:pt x="44" y="128"/>
                  </a:cubicBezTo>
                  <a:cubicBezTo>
                    <a:pt x="61" y="128"/>
                    <a:pt x="60" y="114"/>
                    <a:pt x="68" y="92"/>
                  </a:cubicBezTo>
                  <a:cubicBezTo>
                    <a:pt x="73" y="77"/>
                    <a:pt x="88" y="60"/>
                    <a:pt x="88" y="44"/>
                  </a:cubicBezTo>
                  <a:cubicBezTo>
                    <a:pt x="88" y="19"/>
                    <a:pt x="68" y="0"/>
                    <a:pt x="44" y="0"/>
                  </a:cubicBezTo>
                  <a:close/>
                  <a:moveTo>
                    <a:pt x="55" y="109"/>
                  </a:moveTo>
                  <a:cubicBezTo>
                    <a:pt x="35" y="111"/>
                    <a:pt x="35" y="111"/>
                    <a:pt x="35" y="111"/>
                  </a:cubicBezTo>
                  <a:cubicBezTo>
                    <a:pt x="34" y="109"/>
                    <a:pt x="33" y="107"/>
                    <a:pt x="32" y="103"/>
                  </a:cubicBezTo>
                  <a:cubicBezTo>
                    <a:pt x="32" y="103"/>
                    <a:pt x="32" y="103"/>
                    <a:pt x="32" y="103"/>
                  </a:cubicBezTo>
                  <a:cubicBezTo>
                    <a:pt x="57" y="100"/>
                    <a:pt x="57" y="100"/>
                    <a:pt x="57" y="100"/>
                  </a:cubicBezTo>
                  <a:cubicBezTo>
                    <a:pt x="57" y="101"/>
                    <a:pt x="56" y="103"/>
                    <a:pt x="56" y="104"/>
                  </a:cubicBezTo>
                  <a:cubicBezTo>
                    <a:pt x="55" y="106"/>
                    <a:pt x="55" y="107"/>
                    <a:pt x="55" y="109"/>
                  </a:cubicBezTo>
                  <a:close/>
                  <a:moveTo>
                    <a:pt x="31" y="99"/>
                  </a:moveTo>
                  <a:cubicBezTo>
                    <a:pt x="30" y="97"/>
                    <a:pt x="30" y="94"/>
                    <a:pt x="29" y="92"/>
                  </a:cubicBezTo>
                  <a:cubicBezTo>
                    <a:pt x="60" y="92"/>
                    <a:pt x="60" y="92"/>
                    <a:pt x="60" y="92"/>
                  </a:cubicBezTo>
                  <a:cubicBezTo>
                    <a:pt x="59" y="93"/>
                    <a:pt x="59" y="95"/>
                    <a:pt x="58" y="96"/>
                  </a:cubicBezTo>
                  <a:lnTo>
                    <a:pt x="31" y="99"/>
                  </a:lnTo>
                  <a:close/>
                  <a:moveTo>
                    <a:pt x="44" y="120"/>
                  </a:moveTo>
                  <a:cubicBezTo>
                    <a:pt x="40" y="120"/>
                    <a:pt x="38" y="119"/>
                    <a:pt x="36" y="115"/>
                  </a:cubicBezTo>
                  <a:cubicBezTo>
                    <a:pt x="53" y="113"/>
                    <a:pt x="53" y="113"/>
                    <a:pt x="53" y="113"/>
                  </a:cubicBezTo>
                  <a:cubicBezTo>
                    <a:pt x="51" y="119"/>
                    <a:pt x="49" y="120"/>
                    <a:pt x="44" y="120"/>
                  </a:cubicBezTo>
                  <a:close/>
                  <a:moveTo>
                    <a:pt x="63" y="84"/>
                  </a:moveTo>
                  <a:cubicBezTo>
                    <a:pt x="26" y="84"/>
                    <a:pt x="26" y="84"/>
                    <a:pt x="26" y="84"/>
                  </a:cubicBezTo>
                  <a:cubicBezTo>
                    <a:pt x="24" y="79"/>
                    <a:pt x="21" y="75"/>
                    <a:pt x="19" y="71"/>
                  </a:cubicBezTo>
                  <a:cubicBezTo>
                    <a:pt x="14" y="62"/>
                    <a:pt x="8" y="52"/>
                    <a:pt x="8" y="44"/>
                  </a:cubicBezTo>
                  <a:cubicBezTo>
                    <a:pt x="8" y="24"/>
                    <a:pt x="24" y="8"/>
                    <a:pt x="44" y="8"/>
                  </a:cubicBezTo>
                  <a:cubicBezTo>
                    <a:pt x="64" y="8"/>
                    <a:pt x="80" y="24"/>
                    <a:pt x="80" y="44"/>
                  </a:cubicBezTo>
                  <a:cubicBezTo>
                    <a:pt x="80" y="52"/>
                    <a:pt x="75" y="62"/>
                    <a:pt x="70" y="71"/>
                  </a:cubicBezTo>
                  <a:cubicBezTo>
                    <a:pt x="67" y="75"/>
                    <a:pt x="65" y="80"/>
                    <a:pt x="63"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Calibri" panose="020F0502020204030204" pitchFamily="34" charset="0"/>
              </a:endParaRPr>
            </a:p>
          </p:txBody>
        </p:sp>
        <p:sp>
          <p:nvSpPr>
            <p:cNvPr id="30" name="Freeform: Shape 30">
              <a:extLst>
                <a:ext uri="{FF2B5EF4-FFF2-40B4-BE49-F238E27FC236}">
                  <a16:creationId xmlns:a16="http://schemas.microsoft.com/office/drawing/2014/main" id="{30577F69-3CF3-4BDB-B6C6-1EC30418701A}"/>
                </a:ext>
              </a:extLst>
            </p:cNvPr>
            <p:cNvSpPr>
              <a:spLocks/>
            </p:cNvSpPr>
            <p:nvPr/>
          </p:nvSpPr>
          <p:spPr bwMode="auto">
            <a:xfrm>
              <a:off x="4248748" y="3837235"/>
              <a:ext cx="96838" cy="98425"/>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Calibri" panose="020F0502020204030204" pitchFamily="34" charset="0"/>
              </a:endParaRPr>
            </a:p>
          </p:txBody>
        </p:sp>
      </p:grpSp>
      <p:sp>
        <p:nvSpPr>
          <p:cNvPr id="31" name="文本框 16">
            <a:extLst>
              <a:ext uri="{FF2B5EF4-FFF2-40B4-BE49-F238E27FC236}">
                <a16:creationId xmlns:a16="http://schemas.microsoft.com/office/drawing/2014/main" id="{7E18ABDE-BCDB-4846-A4C1-88ABFA71E8A3}"/>
              </a:ext>
            </a:extLst>
          </p:cNvPr>
          <p:cNvSpPr txBox="1"/>
          <p:nvPr/>
        </p:nvSpPr>
        <p:spPr>
          <a:xfrm>
            <a:off x="706466" y="5629319"/>
            <a:ext cx="6007654" cy="430887"/>
          </a:xfrm>
          <a:prstGeom prst="rect">
            <a:avLst/>
          </a:prstGeom>
          <a:noFill/>
        </p:spPr>
        <p:txBody>
          <a:bodyPr wrap="square" rtlCol="0">
            <a:spAutoFit/>
            <a:scene3d>
              <a:camera prst="orthographicFront"/>
              <a:lightRig rig="threePt" dir="t"/>
            </a:scene3d>
            <a:sp3d contourW="12700"/>
          </a:bodyPr>
          <a:lstStyle/>
          <a:p>
            <a:pPr lvl="0">
              <a:defRPr/>
            </a:pPr>
            <a:r>
              <a:rPr lang="en-US" altLang="zh-CN" sz="2200" b="1">
                <a:solidFill>
                  <a:prstClr val="black">
                    <a:lumMod val="75000"/>
                    <a:lumOff val="25000"/>
                  </a:prstClr>
                </a:solidFill>
                <a:latin typeface="Times New Roman" panose="02020603050405020304" pitchFamily="18" charset="0"/>
                <a:cs typeface="Times New Roman" panose="02020603050405020304" pitchFamily="18" charset="0"/>
              </a:rPr>
              <a:t>Mentor: Nguyen Xuan Thong</a:t>
            </a:r>
            <a:endParaRPr lang="en-US" altLang="zh-CN" sz="2200" b="1" dirty="0">
              <a:solidFill>
                <a:prstClr val="black">
                  <a:lumMod val="75000"/>
                  <a:lumOff val="25000"/>
                </a:prstClr>
              </a:solidFill>
              <a:latin typeface="Times New Roman" panose="02020603050405020304" pitchFamily="18" charset="0"/>
              <a:cs typeface="Times New Roman" panose="02020603050405020304" pitchFamily="18" charset="0"/>
            </a:endParaRPr>
          </a:p>
        </p:txBody>
      </p:sp>
      <p:sp>
        <p:nvSpPr>
          <p:cNvPr id="32" name="文本框 7">
            <a:extLst>
              <a:ext uri="{FF2B5EF4-FFF2-40B4-BE49-F238E27FC236}">
                <a16:creationId xmlns:a16="http://schemas.microsoft.com/office/drawing/2014/main" id="{875836C6-8BBC-43EC-A7B2-4876A4B3B2D2}"/>
              </a:ext>
            </a:extLst>
          </p:cNvPr>
          <p:cNvSpPr txBox="1"/>
          <p:nvPr/>
        </p:nvSpPr>
        <p:spPr>
          <a:xfrm>
            <a:off x="1803546" y="3602455"/>
            <a:ext cx="2780755" cy="523220"/>
          </a:xfrm>
          <a:prstGeom prst="rect">
            <a:avLst/>
          </a:prstGeom>
          <a:noFill/>
        </p:spPr>
        <p:txBody>
          <a:bodyPr wrap="square" rtlCol="0">
            <a:spAutoFit/>
          </a:bodyPr>
          <a:lstStyle>
            <a:defPPr>
              <a:defRPr lang="zh-CN"/>
            </a:defPPr>
            <a:lvl1pPr algn="dist">
              <a:defRPr sz="4400">
                <a:solidFill>
                  <a:schemeClr val="bg1"/>
                </a:solidFill>
                <a:latin typeface="等线 Light" panose="02010600030101010101" pitchFamily="2" charset="-122"/>
                <a:ea typeface="等线 Light" panose="02010600030101010101" pitchFamily="2" charset="-122"/>
              </a:defRPr>
            </a:lvl1pPr>
          </a:lstStyle>
          <a:p>
            <a:r>
              <a:rPr lang="en-US" altLang="zh-CN" sz="2800" b="1">
                <a:gradFill>
                  <a:gsLst>
                    <a:gs pos="0">
                      <a:srgbClr val="3BFEE0"/>
                    </a:gs>
                    <a:gs pos="60000">
                      <a:srgbClr val="008EC8"/>
                    </a:gs>
                  </a:gsLst>
                  <a:lin ang="5400000" scaled="0"/>
                </a:gradFill>
                <a:latin typeface="Elephant" panose="02020904090505020303" pitchFamily="18" charset="0"/>
                <a:ea typeface="站酷高端黑" panose="02010600030101010101" charset="-122"/>
              </a:rPr>
              <a:t>ETHEREUM</a:t>
            </a:r>
            <a:endParaRPr lang="en-US" altLang="zh-CN" sz="2800" b="1" dirty="0">
              <a:gradFill>
                <a:gsLst>
                  <a:gs pos="0">
                    <a:srgbClr val="3BFEE0"/>
                  </a:gs>
                  <a:gs pos="60000">
                    <a:srgbClr val="008EC8"/>
                  </a:gs>
                </a:gsLst>
                <a:lin ang="5400000" scaled="0"/>
              </a:gradFill>
              <a:latin typeface="Elephant" panose="02020904090505020303" pitchFamily="18" charset="0"/>
              <a:ea typeface="站酷高端黑" panose="02010600030101010101" charset="-122"/>
            </a:endParaRPr>
          </a:p>
        </p:txBody>
      </p:sp>
      <p:pic>
        <p:nvPicPr>
          <p:cNvPr id="9218" name="Picture 2" descr="Image result for ethereum">
            <a:extLst>
              <a:ext uri="{FF2B5EF4-FFF2-40B4-BE49-F238E27FC236}">
                <a16:creationId xmlns:a16="http://schemas.microsoft.com/office/drawing/2014/main" id="{FF87A0A3-5D4C-4171-A6A6-73B38AA8B40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68174" y="3616310"/>
            <a:ext cx="1268068" cy="12680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220" name="Picture 4" descr="Image result for raspberry pi">
            <a:extLst>
              <a:ext uri="{FF2B5EF4-FFF2-40B4-BE49-F238E27FC236}">
                <a16:creationId xmlns:a16="http://schemas.microsoft.com/office/drawing/2014/main" id="{BE1482DE-1023-4002-A5F4-51DE5C6C4C3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999" y="3622798"/>
            <a:ext cx="1268069" cy="12680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3" name="文本框 7">
            <a:extLst>
              <a:ext uri="{FF2B5EF4-FFF2-40B4-BE49-F238E27FC236}">
                <a16:creationId xmlns:a16="http://schemas.microsoft.com/office/drawing/2014/main" id="{34EB5C52-9839-421E-BE70-84D6A9101547}"/>
              </a:ext>
            </a:extLst>
          </p:cNvPr>
          <p:cNvSpPr txBox="1"/>
          <p:nvPr/>
        </p:nvSpPr>
        <p:spPr>
          <a:xfrm>
            <a:off x="1792869" y="4457016"/>
            <a:ext cx="2791433" cy="400110"/>
          </a:xfrm>
          <a:prstGeom prst="rect">
            <a:avLst/>
          </a:prstGeom>
          <a:noFill/>
        </p:spPr>
        <p:txBody>
          <a:bodyPr wrap="square" rtlCol="0">
            <a:spAutoFit/>
          </a:bodyPr>
          <a:lstStyle>
            <a:defPPr>
              <a:defRPr lang="zh-CN"/>
            </a:defPPr>
            <a:lvl1pPr algn="dist">
              <a:defRPr sz="4400">
                <a:solidFill>
                  <a:schemeClr val="bg1"/>
                </a:solidFill>
                <a:latin typeface="等线 Light" panose="02010600030101010101" pitchFamily="2" charset="-122"/>
                <a:ea typeface="等线 Light" panose="02010600030101010101" pitchFamily="2" charset="-122"/>
              </a:defRPr>
            </a:lvl1pPr>
          </a:lstStyle>
          <a:p>
            <a:r>
              <a:rPr lang="en-US" altLang="zh-CN" sz="2000" b="1">
                <a:gradFill>
                  <a:gsLst>
                    <a:gs pos="0">
                      <a:srgbClr val="D8DBB3"/>
                    </a:gs>
                    <a:gs pos="60000">
                      <a:srgbClr val="A7B34C"/>
                    </a:gs>
                  </a:gsLst>
                  <a:lin ang="5400000" scaled="0"/>
                </a:gradFill>
                <a:latin typeface="Elephant" panose="02020904090505020303" pitchFamily="18" charset="0"/>
                <a:ea typeface="站酷高端黑" panose="02010600030101010101" charset="-122"/>
              </a:rPr>
              <a:t>RASPBERRY PI</a:t>
            </a:r>
            <a:endParaRPr lang="en-US" altLang="zh-CN" sz="2000" b="1" dirty="0">
              <a:gradFill>
                <a:gsLst>
                  <a:gs pos="0">
                    <a:srgbClr val="D8DBB3"/>
                  </a:gs>
                  <a:gs pos="60000">
                    <a:srgbClr val="A7B34C"/>
                  </a:gs>
                </a:gsLst>
                <a:lin ang="5400000" scaled="0"/>
              </a:gradFill>
              <a:latin typeface="Elephant" panose="02020904090505020303" pitchFamily="18" charset="0"/>
              <a:ea typeface="站酷高端黑" panose="02010600030101010101" charset="-122"/>
            </a:endParaRPr>
          </a:p>
        </p:txBody>
      </p:sp>
      <p:sp>
        <p:nvSpPr>
          <p:cNvPr id="18" name="Mũi tên: Xuống 17">
            <a:extLst>
              <a:ext uri="{FF2B5EF4-FFF2-40B4-BE49-F238E27FC236}">
                <a16:creationId xmlns:a16="http://schemas.microsoft.com/office/drawing/2014/main" id="{2E572A22-8C2E-4EAF-8C80-56BFF9BAAD3B}"/>
              </a:ext>
            </a:extLst>
          </p:cNvPr>
          <p:cNvSpPr/>
          <p:nvPr/>
        </p:nvSpPr>
        <p:spPr>
          <a:xfrm rot="16200000">
            <a:off x="3139920" y="3466177"/>
            <a:ext cx="124691" cy="1855253"/>
          </a:xfrm>
          <a:prstGeom prst="downArrow">
            <a:avLst/>
          </a:prstGeom>
          <a:gradFill>
            <a:gsLst>
              <a:gs pos="0">
                <a:srgbClr val="27D8D8"/>
              </a:gs>
              <a:gs pos="60000">
                <a:srgbClr val="008EC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Mũi tên: Xuống 33">
            <a:extLst>
              <a:ext uri="{FF2B5EF4-FFF2-40B4-BE49-F238E27FC236}">
                <a16:creationId xmlns:a16="http://schemas.microsoft.com/office/drawing/2014/main" id="{8F753016-8CB3-4AE6-907C-6F356F52DDD0}"/>
              </a:ext>
            </a:extLst>
          </p:cNvPr>
          <p:cNvSpPr/>
          <p:nvPr/>
        </p:nvSpPr>
        <p:spPr>
          <a:xfrm rot="5400000">
            <a:off x="3126065" y="3276461"/>
            <a:ext cx="124691" cy="1855253"/>
          </a:xfrm>
          <a:prstGeom prst="downArrow">
            <a:avLst/>
          </a:prstGeom>
          <a:gradFill>
            <a:gsLst>
              <a:gs pos="0">
                <a:srgbClr val="D8DBB3"/>
              </a:gs>
              <a:gs pos="60000">
                <a:srgbClr val="92D05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642578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ppt_y+#ppt_h/2"/>
                                          </p:val>
                                        </p:tav>
                                        <p:tav tm="100000">
                                          <p:val>
                                            <p:strVal val="#ppt_y"/>
                                          </p:val>
                                        </p:tav>
                                      </p:tavLst>
                                    </p:anim>
                                    <p:anim calcmode="lin" valueType="num">
                                      <p:cBhvr>
                                        <p:cTn id="9" dur="500" fill="hold"/>
                                        <p:tgtEl>
                                          <p:spTgt spid="2"/>
                                        </p:tgtEl>
                                        <p:attrNameLst>
                                          <p:attrName>ppt_w</p:attrName>
                                        </p:attrNameLst>
                                      </p:cBhvr>
                                      <p:tavLst>
                                        <p:tav tm="0">
                                          <p:val>
                                            <p:strVal val="#ppt_w"/>
                                          </p:val>
                                        </p:tav>
                                        <p:tav tm="100000">
                                          <p:val>
                                            <p:strVal val="#ppt_w"/>
                                          </p:val>
                                        </p:tav>
                                      </p:tavLst>
                                    </p:anim>
                                    <p:anim calcmode="lin" valueType="num">
                                      <p:cBhvr>
                                        <p:cTn id="10" dur="500" fill="hold"/>
                                        <p:tgtEl>
                                          <p:spTgt spid="2"/>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ppt_h/2"/>
                                          </p:val>
                                        </p:tav>
                                        <p:tav tm="100000">
                                          <p:val>
                                            <p:strVal val="#ppt_y"/>
                                          </p:val>
                                        </p:tav>
                                      </p:tavLst>
                                    </p:anim>
                                    <p:anim calcmode="lin" valueType="num">
                                      <p:cBhvr>
                                        <p:cTn id="15" dur="500" fill="hold"/>
                                        <p:tgtEl>
                                          <p:spTgt spid="3"/>
                                        </p:tgtEl>
                                        <p:attrNameLst>
                                          <p:attrName>ppt_w</p:attrName>
                                        </p:attrNameLst>
                                      </p:cBhvr>
                                      <p:tavLst>
                                        <p:tav tm="0">
                                          <p:val>
                                            <p:strVal val="#ppt_w"/>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childTnLst>
                                </p:cTn>
                              </p:par>
                              <p:par>
                                <p:cTn id="17" presetID="17" presetClass="entr" presetSubtype="1"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ppt_x</p:attrName>
                                        </p:attrNameLst>
                                      </p:cBhvr>
                                      <p:tavLst>
                                        <p:tav tm="0">
                                          <p:val>
                                            <p:strVal val="#ppt_x"/>
                                          </p:val>
                                        </p:tav>
                                        <p:tav tm="100000">
                                          <p:val>
                                            <p:strVal val="#ppt_x"/>
                                          </p:val>
                                        </p:tav>
                                      </p:tavLst>
                                    </p:anim>
                                    <p:anim calcmode="lin" valueType="num">
                                      <p:cBhvr>
                                        <p:cTn id="20" dur="500" fill="hold"/>
                                        <p:tgtEl>
                                          <p:spTgt spid="4"/>
                                        </p:tgtEl>
                                        <p:attrNameLst>
                                          <p:attrName>ppt_y</p:attrName>
                                        </p:attrNameLst>
                                      </p:cBhvr>
                                      <p:tavLst>
                                        <p:tav tm="0">
                                          <p:val>
                                            <p:strVal val="#ppt_y-#ppt_h/2"/>
                                          </p:val>
                                        </p:tav>
                                        <p:tav tm="100000">
                                          <p:val>
                                            <p:strVal val="#ppt_y"/>
                                          </p:val>
                                        </p:tav>
                                      </p:tavLst>
                                    </p:anim>
                                    <p:anim calcmode="lin" valueType="num">
                                      <p:cBhvr>
                                        <p:cTn id="21" dur="500" fill="hold"/>
                                        <p:tgtEl>
                                          <p:spTgt spid="4"/>
                                        </p:tgtEl>
                                        <p:attrNameLst>
                                          <p:attrName>ppt_w</p:attrName>
                                        </p:attrNameLst>
                                      </p:cBhvr>
                                      <p:tavLst>
                                        <p:tav tm="0">
                                          <p:val>
                                            <p:strVal val="#ppt_w"/>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childTnLst>
                                </p:cTn>
                              </p:par>
                              <p:par>
                                <p:cTn id="23" presetID="17" presetClass="entr" presetSubtype="4"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ppt_x</p:attrName>
                                        </p:attrNameLst>
                                      </p:cBhvr>
                                      <p:tavLst>
                                        <p:tav tm="0">
                                          <p:val>
                                            <p:strVal val="#ppt_x"/>
                                          </p:val>
                                        </p:tav>
                                        <p:tav tm="100000">
                                          <p:val>
                                            <p:strVal val="#ppt_x"/>
                                          </p:val>
                                        </p:tav>
                                      </p:tavLst>
                                    </p:anim>
                                    <p:anim calcmode="lin" valueType="num">
                                      <p:cBhvr>
                                        <p:cTn id="26" dur="500" fill="hold"/>
                                        <p:tgtEl>
                                          <p:spTgt spid="5"/>
                                        </p:tgtEl>
                                        <p:attrNameLst>
                                          <p:attrName>ppt_y</p:attrName>
                                        </p:attrNameLst>
                                      </p:cBhvr>
                                      <p:tavLst>
                                        <p:tav tm="0">
                                          <p:val>
                                            <p:strVal val="#ppt_y+#ppt_h/2"/>
                                          </p:val>
                                        </p:tav>
                                        <p:tav tm="100000">
                                          <p:val>
                                            <p:strVal val="#ppt_y"/>
                                          </p:val>
                                        </p:tav>
                                      </p:tavLst>
                                    </p:anim>
                                    <p:anim calcmode="lin" valueType="num">
                                      <p:cBhvr>
                                        <p:cTn id="27" dur="500" fill="hold"/>
                                        <p:tgtEl>
                                          <p:spTgt spid="5"/>
                                        </p:tgtEl>
                                        <p:attrNameLst>
                                          <p:attrName>ppt_w</p:attrName>
                                        </p:attrNameLst>
                                      </p:cBhvr>
                                      <p:tavLst>
                                        <p:tav tm="0">
                                          <p:val>
                                            <p:strVal val="#ppt_w"/>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childTnLst>
                                </p:cTn>
                              </p:par>
                              <p:par>
                                <p:cTn id="29" presetID="17" presetClass="entr" presetSubtype="1"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ppt_x</p:attrName>
                                        </p:attrNameLst>
                                      </p:cBhvr>
                                      <p:tavLst>
                                        <p:tav tm="0">
                                          <p:val>
                                            <p:strVal val="#ppt_x"/>
                                          </p:val>
                                        </p:tav>
                                        <p:tav tm="100000">
                                          <p:val>
                                            <p:strVal val="#ppt_x"/>
                                          </p:val>
                                        </p:tav>
                                      </p:tavLst>
                                    </p:anim>
                                    <p:anim calcmode="lin" valueType="num">
                                      <p:cBhvr>
                                        <p:cTn id="32" dur="500" fill="hold"/>
                                        <p:tgtEl>
                                          <p:spTgt spid="6"/>
                                        </p:tgtEl>
                                        <p:attrNameLst>
                                          <p:attrName>ppt_y</p:attrName>
                                        </p:attrNameLst>
                                      </p:cBhvr>
                                      <p:tavLst>
                                        <p:tav tm="0">
                                          <p:val>
                                            <p:strVal val="#ppt_y-#ppt_h/2"/>
                                          </p:val>
                                        </p:tav>
                                        <p:tav tm="100000">
                                          <p:val>
                                            <p:strVal val="#ppt_y"/>
                                          </p:val>
                                        </p:tav>
                                      </p:tavLst>
                                    </p:anim>
                                    <p:anim calcmode="lin" valueType="num">
                                      <p:cBhvr>
                                        <p:cTn id="33" dur="500" fill="hold"/>
                                        <p:tgtEl>
                                          <p:spTgt spid="6"/>
                                        </p:tgtEl>
                                        <p:attrNameLst>
                                          <p:attrName>ppt_w</p:attrName>
                                        </p:attrNameLst>
                                      </p:cBhvr>
                                      <p:tavLst>
                                        <p:tav tm="0">
                                          <p:val>
                                            <p:strVal val="#ppt_w"/>
                                          </p:val>
                                        </p:tav>
                                        <p:tav tm="100000">
                                          <p:val>
                                            <p:strVal val="#ppt_w"/>
                                          </p:val>
                                        </p:tav>
                                      </p:tavLst>
                                    </p:anim>
                                    <p:anim calcmode="lin" valueType="num">
                                      <p:cBhvr>
                                        <p:cTn id="34" dur="500" fill="hold"/>
                                        <p:tgtEl>
                                          <p:spTgt spid="6"/>
                                        </p:tgtEl>
                                        <p:attrNameLst>
                                          <p:attrName>ppt_h</p:attrName>
                                        </p:attrNameLst>
                                      </p:cBhvr>
                                      <p:tavLst>
                                        <p:tav tm="0">
                                          <p:val>
                                            <p:fltVal val="0"/>
                                          </p:val>
                                        </p:tav>
                                        <p:tav tm="100000">
                                          <p:val>
                                            <p:strVal val="#ppt_h"/>
                                          </p:val>
                                        </p:tav>
                                      </p:tavLst>
                                    </p:anim>
                                  </p:childTnLst>
                                </p:cTn>
                              </p:par>
                              <p:par>
                                <p:cTn id="35" presetID="17" presetClass="entr" presetSubtype="4"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500" fill="hold"/>
                                        <p:tgtEl>
                                          <p:spTgt spid="7"/>
                                        </p:tgtEl>
                                        <p:attrNameLst>
                                          <p:attrName>ppt_x</p:attrName>
                                        </p:attrNameLst>
                                      </p:cBhvr>
                                      <p:tavLst>
                                        <p:tav tm="0">
                                          <p:val>
                                            <p:strVal val="#ppt_x"/>
                                          </p:val>
                                        </p:tav>
                                        <p:tav tm="100000">
                                          <p:val>
                                            <p:strVal val="#ppt_x"/>
                                          </p:val>
                                        </p:tav>
                                      </p:tavLst>
                                    </p:anim>
                                    <p:anim calcmode="lin" valueType="num">
                                      <p:cBhvr>
                                        <p:cTn id="38" dur="500" fill="hold"/>
                                        <p:tgtEl>
                                          <p:spTgt spid="7"/>
                                        </p:tgtEl>
                                        <p:attrNameLst>
                                          <p:attrName>ppt_y</p:attrName>
                                        </p:attrNameLst>
                                      </p:cBhvr>
                                      <p:tavLst>
                                        <p:tav tm="0">
                                          <p:val>
                                            <p:strVal val="#ppt_y+#ppt_h/2"/>
                                          </p:val>
                                        </p:tav>
                                        <p:tav tm="100000">
                                          <p:val>
                                            <p:strVal val="#ppt_y"/>
                                          </p:val>
                                        </p:tav>
                                      </p:tavLst>
                                    </p:anim>
                                    <p:anim calcmode="lin" valueType="num">
                                      <p:cBhvr>
                                        <p:cTn id="39" dur="500" fill="hold"/>
                                        <p:tgtEl>
                                          <p:spTgt spid="7"/>
                                        </p:tgtEl>
                                        <p:attrNameLst>
                                          <p:attrName>ppt_w</p:attrName>
                                        </p:attrNameLst>
                                      </p:cBhvr>
                                      <p:tavLst>
                                        <p:tav tm="0">
                                          <p:val>
                                            <p:strVal val="#ppt_w"/>
                                          </p:val>
                                        </p:tav>
                                        <p:tav tm="100000">
                                          <p:val>
                                            <p:strVal val="#ppt_w"/>
                                          </p:val>
                                        </p:tav>
                                      </p:tavLst>
                                    </p:anim>
                                    <p:anim calcmode="lin" valueType="num">
                                      <p:cBhvr>
                                        <p:cTn id="40" dur="500" fill="hold"/>
                                        <p:tgtEl>
                                          <p:spTgt spid="7"/>
                                        </p:tgtEl>
                                        <p:attrNameLst>
                                          <p:attrName>ppt_h</p:attrName>
                                        </p:attrNameLst>
                                      </p:cBhvr>
                                      <p:tavLst>
                                        <p:tav tm="0">
                                          <p:val>
                                            <p:fltVal val="0"/>
                                          </p:val>
                                        </p:tav>
                                        <p:tav tm="100000">
                                          <p:val>
                                            <p:strVal val="#ppt_h"/>
                                          </p:val>
                                        </p:tav>
                                      </p:tavLst>
                                    </p:anim>
                                  </p:childTnLst>
                                </p:cTn>
                              </p:par>
                              <p:par>
                                <p:cTn id="41" presetID="17" presetClass="entr" presetSubtype="1"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p:cTn id="43" dur="500" fill="hold"/>
                                        <p:tgtEl>
                                          <p:spTgt spid="8"/>
                                        </p:tgtEl>
                                        <p:attrNameLst>
                                          <p:attrName>ppt_x</p:attrName>
                                        </p:attrNameLst>
                                      </p:cBhvr>
                                      <p:tavLst>
                                        <p:tav tm="0">
                                          <p:val>
                                            <p:strVal val="#ppt_x"/>
                                          </p:val>
                                        </p:tav>
                                        <p:tav tm="100000">
                                          <p:val>
                                            <p:strVal val="#ppt_x"/>
                                          </p:val>
                                        </p:tav>
                                      </p:tavLst>
                                    </p:anim>
                                    <p:anim calcmode="lin" valueType="num">
                                      <p:cBhvr>
                                        <p:cTn id="44" dur="500" fill="hold"/>
                                        <p:tgtEl>
                                          <p:spTgt spid="8"/>
                                        </p:tgtEl>
                                        <p:attrNameLst>
                                          <p:attrName>ppt_y</p:attrName>
                                        </p:attrNameLst>
                                      </p:cBhvr>
                                      <p:tavLst>
                                        <p:tav tm="0">
                                          <p:val>
                                            <p:strVal val="#ppt_y-#ppt_h/2"/>
                                          </p:val>
                                        </p:tav>
                                        <p:tav tm="100000">
                                          <p:val>
                                            <p:strVal val="#ppt_y"/>
                                          </p:val>
                                        </p:tav>
                                      </p:tavLst>
                                    </p:anim>
                                    <p:anim calcmode="lin" valueType="num">
                                      <p:cBhvr>
                                        <p:cTn id="45" dur="500" fill="hold"/>
                                        <p:tgtEl>
                                          <p:spTgt spid="8"/>
                                        </p:tgtEl>
                                        <p:attrNameLst>
                                          <p:attrName>ppt_w</p:attrName>
                                        </p:attrNameLst>
                                      </p:cBhvr>
                                      <p:tavLst>
                                        <p:tav tm="0">
                                          <p:val>
                                            <p:strVal val="#ppt_w"/>
                                          </p:val>
                                        </p:tav>
                                        <p:tav tm="100000">
                                          <p:val>
                                            <p:strVal val="#ppt_w"/>
                                          </p:val>
                                        </p:tav>
                                      </p:tavLst>
                                    </p:anim>
                                    <p:anim calcmode="lin" valueType="num">
                                      <p:cBhvr>
                                        <p:cTn id="46" dur="500" fill="hold"/>
                                        <p:tgtEl>
                                          <p:spTgt spid="8"/>
                                        </p:tgtEl>
                                        <p:attrNameLst>
                                          <p:attrName>ppt_h</p:attrName>
                                        </p:attrNameLst>
                                      </p:cBhvr>
                                      <p:tavLst>
                                        <p:tav tm="0">
                                          <p:val>
                                            <p:fltVal val="0"/>
                                          </p:val>
                                        </p:tav>
                                        <p:tav tm="100000">
                                          <p:val>
                                            <p:strVal val="#ppt_h"/>
                                          </p:val>
                                        </p:tav>
                                      </p:tavLst>
                                    </p:anim>
                                  </p:childTnLst>
                                </p:cTn>
                              </p:par>
                              <p:par>
                                <p:cTn id="47" presetID="17" presetClass="entr" presetSubtype="1"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p:cTn id="49" dur="500" fill="hold"/>
                                        <p:tgtEl>
                                          <p:spTgt spid="9"/>
                                        </p:tgtEl>
                                        <p:attrNameLst>
                                          <p:attrName>ppt_x</p:attrName>
                                        </p:attrNameLst>
                                      </p:cBhvr>
                                      <p:tavLst>
                                        <p:tav tm="0">
                                          <p:val>
                                            <p:strVal val="#ppt_x"/>
                                          </p:val>
                                        </p:tav>
                                        <p:tav tm="100000">
                                          <p:val>
                                            <p:strVal val="#ppt_x"/>
                                          </p:val>
                                        </p:tav>
                                      </p:tavLst>
                                    </p:anim>
                                    <p:anim calcmode="lin" valueType="num">
                                      <p:cBhvr>
                                        <p:cTn id="50" dur="500" fill="hold"/>
                                        <p:tgtEl>
                                          <p:spTgt spid="9"/>
                                        </p:tgtEl>
                                        <p:attrNameLst>
                                          <p:attrName>ppt_y</p:attrName>
                                        </p:attrNameLst>
                                      </p:cBhvr>
                                      <p:tavLst>
                                        <p:tav tm="0">
                                          <p:val>
                                            <p:strVal val="#ppt_y-#ppt_h/2"/>
                                          </p:val>
                                        </p:tav>
                                        <p:tav tm="100000">
                                          <p:val>
                                            <p:strVal val="#ppt_y"/>
                                          </p:val>
                                        </p:tav>
                                      </p:tavLst>
                                    </p:anim>
                                    <p:anim calcmode="lin" valueType="num">
                                      <p:cBhvr>
                                        <p:cTn id="51" dur="500" fill="hold"/>
                                        <p:tgtEl>
                                          <p:spTgt spid="9"/>
                                        </p:tgtEl>
                                        <p:attrNameLst>
                                          <p:attrName>ppt_w</p:attrName>
                                        </p:attrNameLst>
                                      </p:cBhvr>
                                      <p:tavLst>
                                        <p:tav tm="0">
                                          <p:val>
                                            <p:strVal val="#ppt_w"/>
                                          </p:val>
                                        </p:tav>
                                        <p:tav tm="100000">
                                          <p:val>
                                            <p:strVal val="#ppt_w"/>
                                          </p:val>
                                        </p:tav>
                                      </p:tavLst>
                                    </p:anim>
                                    <p:anim calcmode="lin" valueType="num">
                                      <p:cBhvr>
                                        <p:cTn id="52" dur="500" fill="hold"/>
                                        <p:tgtEl>
                                          <p:spTgt spid="9"/>
                                        </p:tgtEl>
                                        <p:attrNameLst>
                                          <p:attrName>ppt_h</p:attrName>
                                        </p:attrNameLst>
                                      </p:cBhvr>
                                      <p:tavLst>
                                        <p:tav tm="0">
                                          <p:val>
                                            <p:fltVal val="0"/>
                                          </p:val>
                                        </p:tav>
                                        <p:tav tm="100000">
                                          <p:val>
                                            <p:strVal val="#ppt_h"/>
                                          </p:val>
                                        </p:tav>
                                      </p:tavLst>
                                    </p:anim>
                                  </p:childTnLst>
                                </p:cTn>
                              </p:par>
                              <p:par>
                                <p:cTn id="53" presetID="17" presetClass="entr" presetSubtype="4"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p:cTn id="55" dur="500" fill="hold"/>
                                        <p:tgtEl>
                                          <p:spTgt spid="10"/>
                                        </p:tgtEl>
                                        <p:attrNameLst>
                                          <p:attrName>ppt_x</p:attrName>
                                        </p:attrNameLst>
                                      </p:cBhvr>
                                      <p:tavLst>
                                        <p:tav tm="0">
                                          <p:val>
                                            <p:strVal val="#ppt_x"/>
                                          </p:val>
                                        </p:tav>
                                        <p:tav tm="100000">
                                          <p:val>
                                            <p:strVal val="#ppt_x"/>
                                          </p:val>
                                        </p:tav>
                                      </p:tavLst>
                                    </p:anim>
                                    <p:anim calcmode="lin" valueType="num">
                                      <p:cBhvr>
                                        <p:cTn id="56" dur="500" fill="hold"/>
                                        <p:tgtEl>
                                          <p:spTgt spid="10"/>
                                        </p:tgtEl>
                                        <p:attrNameLst>
                                          <p:attrName>ppt_y</p:attrName>
                                        </p:attrNameLst>
                                      </p:cBhvr>
                                      <p:tavLst>
                                        <p:tav tm="0">
                                          <p:val>
                                            <p:strVal val="#ppt_y+#ppt_h/2"/>
                                          </p:val>
                                        </p:tav>
                                        <p:tav tm="100000">
                                          <p:val>
                                            <p:strVal val="#ppt_y"/>
                                          </p:val>
                                        </p:tav>
                                      </p:tavLst>
                                    </p:anim>
                                    <p:anim calcmode="lin" valueType="num">
                                      <p:cBhvr>
                                        <p:cTn id="57" dur="500" fill="hold"/>
                                        <p:tgtEl>
                                          <p:spTgt spid="10"/>
                                        </p:tgtEl>
                                        <p:attrNameLst>
                                          <p:attrName>ppt_w</p:attrName>
                                        </p:attrNameLst>
                                      </p:cBhvr>
                                      <p:tavLst>
                                        <p:tav tm="0">
                                          <p:val>
                                            <p:strVal val="#ppt_w"/>
                                          </p:val>
                                        </p:tav>
                                        <p:tav tm="100000">
                                          <p:val>
                                            <p:strVal val="#ppt_w"/>
                                          </p:val>
                                        </p:tav>
                                      </p:tavLst>
                                    </p:anim>
                                    <p:anim calcmode="lin" valueType="num">
                                      <p:cBhvr>
                                        <p:cTn id="58" dur="500" fill="hold"/>
                                        <p:tgtEl>
                                          <p:spTgt spid="10"/>
                                        </p:tgtEl>
                                        <p:attrNameLst>
                                          <p:attrName>ppt_h</p:attrName>
                                        </p:attrNameLst>
                                      </p:cBhvr>
                                      <p:tavLst>
                                        <p:tav tm="0">
                                          <p:val>
                                            <p:fltVal val="0"/>
                                          </p:val>
                                        </p:tav>
                                        <p:tav tm="100000">
                                          <p:val>
                                            <p:strVal val="#ppt_h"/>
                                          </p:val>
                                        </p:tav>
                                      </p:tavLst>
                                    </p:anim>
                                  </p:childTnLst>
                                </p:cTn>
                              </p:par>
                              <p:par>
                                <p:cTn id="59" presetID="17" presetClass="entr" presetSubtype="1" fill="hold" grpId="0" nodeType="with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p:cTn id="61" dur="500" fill="hold"/>
                                        <p:tgtEl>
                                          <p:spTgt spid="11"/>
                                        </p:tgtEl>
                                        <p:attrNameLst>
                                          <p:attrName>ppt_x</p:attrName>
                                        </p:attrNameLst>
                                      </p:cBhvr>
                                      <p:tavLst>
                                        <p:tav tm="0">
                                          <p:val>
                                            <p:strVal val="#ppt_x"/>
                                          </p:val>
                                        </p:tav>
                                        <p:tav tm="100000">
                                          <p:val>
                                            <p:strVal val="#ppt_x"/>
                                          </p:val>
                                        </p:tav>
                                      </p:tavLst>
                                    </p:anim>
                                    <p:anim calcmode="lin" valueType="num">
                                      <p:cBhvr>
                                        <p:cTn id="62" dur="500" fill="hold"/>
                                        <p:tgtEl>
                                          <p:spTgt spid="11"/>
                                        </p:tgtEl>
                                        <p:attrNameLst>
                                          <p:attrName>ppt_y</p:attrName>
                                        </p:attrNameLst>
                                      </p:cBhvr>
                                      <p:tavLst>
                                        <p:tav tm="0">
                                          <p:val>
                                            <p:strVal val="#ppt_y-#ppt_h/2"/>
                                          </p:val>
                                        </p:tav>
                                        <p:tav tm="100000">
                                          <p:val>
                                            <p:strVal val="#ppt_y"/>
                                          </p:val>
                                        </p:tav>
                                      </p:tavLst>
                                    </p:anim>
                                    <p:anim calcmode="lin" valueType="num">
                                      <p:cBhvr>
                                        <p:cTn id="63" dur="500" fill="hold"/>
                                        <p:tgtEl>
                                          <p:spTgt spid="11"/>
                                        </p:tgtEl>
                                        <p:attrNameLst>
                                          <p:attrName>ppt_w</p:attrName>
                                        </p:attrNameLst>
                                      </p:cBhvr>
                                      <p:tavLst>
                                        <p:tav tm="0">
                                          <p:val>
                                            <p:strVal val="#ppt_w"/>
                                          </p:val>
                                        </p:tav>
                                        <p:tav tm="100000">
                                          <p:val>
                                            <p:strVal val="#ppt_w"/>
                                          </p:val>
                                        </p:tav>
                                      </p:tavLst>
                                    </p:anim>
                                    <p:anim calcmode="lin" valueType="num">
                                      <p:cBhvr>
                                        <p:cTn id="64" dur="500" fill="hold"/>
                                        <p:tgtEl>
                                          <p:spTgt spid="11"/>
                                        </p:tgtEl>
                                        <p:attrNameLst>
                                          <p:attrName>ppt_h</p:attrName>
                                        </p:attrNameLst>
                                      </p:cBhvr>
                                      <p:tavLst>
                                        <p:tav tm="0">
                                          <p:val>
                                            <p:fltVal val="0"/>
                                          </p:val>
                                        </p:tav>
                                        <p:tav tm="100000">
                                          <p:val>
                                            <p:strVal val="#ppt_h"/>
                                          </p:val>
                                        </p:tav>
                                      </p:tavLst>
                                    </p:anim>
                                  </p:childTnLst>
                                </p:cTn>
                              </p:par>
                              <p:par>
                                <p:cTn id="65" presetID="17" presetClass="entr" presetSubtype="4" fill="hold" grpId="0" nodeType="withEffect">
                                  <p:stCondLst>
                                    <p:cond delay="0"/>
                                  </p:stCondLst>
                                  <p:childTnLst>
                                    <p:set>
                                      <p:cBhvr>
                                        <p:cTn id="66" dur="1" fill="hold">
                                          <p:stCondLst>
                                            <p:cond delay="0"/>
                                          </p:stCondLst>
                                        </p:cTn>
                                        <p:tgtEl>
                                          <p:spTgt spid="12"/>
                                        </p:tgtEl>
                                        <p:attrNameLst>
                                          <p:attrName>style.visibility</p:attrName>
                                        </p:attrNameLst>
                                      </p:cBhvr>
                                      <p:to>
                                        <p:strVal val="visible"/>
                                      </p:to>
                                    </p:set>
                                    <p:anim calcmode="lin" valueType="num">
                                      <p:cBhvr>
                                        <p:cTn id="67" dur="500" fill="hold"/>
                                        <p:tgtEl>
                                          <p:spTgt spid="12"/>
                                        </p:tgtEl>
                                        <p:attrNameLst>
                                          <p:attrName>ppt_x</p:attrName>
                                        </p:attrNameLst>
                                      </p:cBhvr>
                                      <p:tavLst>
                                        <p:tav tm="0">
                                          <p:val>
                                            <p:strVal val="#ppt_x"/>
                                          </p:val>
                                        </p:tav>
                                        <p:tav tm="100000">
                                          <p:val>
                                            <p:strVal val="#ppt_x"/>
                                          </p:val>
                                        </p:tav>
                                      </p:tavLst>
                                    </p:anim>
                                    <p:anim calcmode="lin" valueType="num">
                                      <p:cBhvr>
                                        <p:cTn id="68" dur="500" fill="hold"/>
                                        <p:tgtEl>
                                          <p:spTgt spid="12"/>
                                        </p:tgtEl>
                                        <p:attrNameLst>
                                          <p:attrName>ppt_y</p:attrName>
                                        </p:attrNameLst>
                                      </p:cBhvr>
                                      <p:tavLst>
                                        <p:tav tm="0">
                                          <p:val>
                                            <p:strVal val="#ppt_y+#ppt_h/2"/>
                                          </p:val>
                                        </p:tav>
                                        <p:tav tm="100000">
                                          <p:val>
                                            <p:strVal val="#ppt_y"/>
                                          </p:val>
                                        </p:tav>
                                      </p:tavLst>
                                    </p:anim>
                                    <p:anim calcmode="lin" valueType="num">
                                      <p:cBhvr>
                                        <p:cTn id="69" dur="500" fill="hold"/>
                                        <p:tgtEl>
                                          <p:spTgt spid="12"/>
                                        </p:tgtEl>
                                        <p:attrNameLst>
                                          <p:attrName>ppt_w</p:attrName>
                                        </p:attrNameLst>
                                      </p:cBhvr>
                                      <p:tavLst>
                                        <p:tav tm="0">
                                          <p:val>
                                            <p:strVal val="#ppt_w"/>
                                          </p:val>
                                        </p:tav>
                                        <p:tav tm="100000">
                                          <p:val>
                                            <p:strVal val="#ppt_w"/>
                                          </p:val>
                                        </p:tav>
                                      </p:tavLst>
                                    </p:anim>
                                    <p:anim calcmode="lin" valueType="num">
                                      <p:cBhvr>
                                        <p:cTn id="70" dur="500" fill="hold"/>
                                        <p:tgtEl>
                                          <p:spTgt spid="12"/>
                                        </p:tgtEl>
                                        <p:attrNameLst>
                                          <p:attrName>ppt_h</p:attrName>
                                        </p:attrNameLst>
                                      </p:cBhvr>
                                      <p:tavLst>
                                        <p:tav tm="0">
                                          <p:val>
                                            <p:fltVal val="0"/>
                                          </p:val>
                                        </p:tav>
                                        <p:tav tm="100000">
                                          <p:val>
                                            <p:strVal val="#ppt_h"/>
                                          </p:val>
                                        </p:tav>
                                      </p:tavLst>
                                    </p:anim>
                                  </p:childTnLst>
                                </p:cTn>
                              </p:par>
                              <p:par>
                                <p:cTn id="71" presetID="17" presetClass="entr" presetSubtype="1" fill="hold" grpId="0" nodeType="withEffect">
                                  <p:stCondLst>
                                    <p:cond delay="0"/>
                                  </p:stCondLst>
                                  <p:childTnLst>
                                    <p:set>
                                      <p:cBhvr>
                                        <p:cTn id="72" dur="1" fill="hold">
                                          <p:stCondLst>
                                            <p:cond delay="0"/>
                                          </p:stCondLst>
                                        </p:cTn>
                                        <p:tgtEl>
                                          <p:spTgt spid="20"/>
                                        </p:tgtEl>
                                        <p:attrNameLst>
                                          <p:attrName>style.visibility</p:attrName>
                                        </p:attrNameLst>
                                      </p:cBhvr>
                                      <p:to>
                                        <p:strVal val="visible"/>
                                      </p:to>
                                    </p:set>
                                    <p:anim calcmode="lin" valueType="num">
                                      <p:cBhvr>
                                        <p:cTn id="73" dur="500" fill="hold"/>
                                        <p:tgtEl>
                                          <p:spTgt spid="20"/>
                                        </p:tgtEl>
                                        <p:attrNameLst>
                                          <p:attrName>ppt_x</p:attrName>
                                        </p:attrNameLst>
                                      </p:cBhvr>
                                      <p:tavLst>
                                        <p:tav tm="0">
                                          <p:val>
                                            <p:strVal val="#ppt_x"/>
                                          </p:val>
                                        </p:tav>
                                        <p:tav tm="100000">
                                          <p:val>
                                            <p:strVal val="#ppt_x"/>
                                          </p:val>
                                        </p:tav>
                                      </p:tavLst>
                                    </p:anim>
                                    <p:anim calcmode="lin" valueType="num">
                                      <p:cBhvr>
                                        <p:cTn id="74" dur="500" fill="hold"/>
                                        <p:tgtEl>
                                          <p:spTgt spid="20"/>
                                        </p:tgtEl>
                                        <p:attrNameLst>
                                          <p:attrName>ppt_y</p:attrName>
                                        </p:attrNameLst>
                                      </p:cBhvr>
                                      <p:tavLst>
                                        <p:tav tm="0">
                                          <p:val>
                                            <p:strVal val="#ppt_y-#ppt_h/2"/>
                                          </p:val>
                                        </p:tav>
                                        <p:tav tm="100000">
                                          <p:val>
                                            <p:strVal val="#ppt_y"/>
                                          </p:val>
                                        </p:tav>
                                      </p:tavLst>
                                    </p:anim>
                                    <p:anim calcmode="lin" valueType="num">
                                      <p:cBhvr>
                                        <p:cTn id="75" dur="500" fill="hold"/>
                                        <p:tgtEl>
                                          <p:spTgt spid="20"/>
                                        </p:tgtEl>
                                        <p:attrNameLst>
                                          <p:attrName>ppt_w</p:attrName>
                                        </p:attrNameLst>
                                      </p:cBhvr>
                                      <p:tavLst>
                                        <p:tav tm="0">
                                          <p:val>
                                            <p:strVal val="#ppt_w"/>
                                          </p:val>
                                        </p:tav>
                                        <p:tav tm="100000">
                                          <p:val>
                                            <p:strVal val="#ppt_w"/>
                                          </p:val>
                                        </p:tav>
                                      </p:tavLst>
                                    </p:anim>
                                    <p:anim calcmode="lin" valueType="num">
                                      <p:cBhvr>
                                        <p:cTn id="76" dur="500" fill="hold"/>
                                        <p:tgtEl>
                                          <p:spTgt spid="20"/>
                                        </p:tgtEl>
                                        <p:attrNameLst>
                                          <p:attrName>ppt_h</p:attrName>
                                        </p:attrNameLst>
                                      </p:cBhvr>
                                      <p:tavLst>
                                        <p:tav tm="0">
                                          <p:val>
                                            <p:fltVal val="0"/>
                                          </p:val>
                                        </p:tav>
                                        <p:tav tm="100000">
                                          <p:val>
                                            <p:strVal val="#ppt_h"/>
                                          </p:val>
                                        </p:tav>
                                      </p:tavLst>
                                    </p:anim>
                                  </p:childTnLst>
                                </p:cTn>
                              </p:par>
                              <p:par>
                                <p:cTn id="77" presetID="17" presetClass="entr" presetSubtype="4"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 calcmode="lin" valueType="num">
                                      <p:cBhvr>
                                        <p:cTn id="79" dur="500" fill="hold"/>
                                        <p:tgtEl>
                                          <p:spTgt spid="21"/>
                                        </p:tgtEl>
                                        <p:attrNameLst>
                                          <p:attrName>ppt_x</p:attrName>
                                        </p:attrNameLst>
                                      </p:cBhvr>
                                      <p:tavLst>
                                        <p:tav tm="0">
                                          <p:val>
                                            <p:strVal val="#ppt_x"/>
                                          </p:val>
                                        </p:tav>
                                        <p:tav tm="100000">
                                          <p:val>
                                            <p:strVal val="#ppt_x"/>
                                          </p:val>
                                        </p:tav>
                                      </p:tavLst>
                                    </p:anim>
                                    <p:anim calcmode="lin" valueType="num">
                                      <p:cBhvr>
                                        <p:cTn id="80" dur="500" fill="hold"/>
                                        <p:tgtEl>
                                          <p:spTgt spid="21"/>
                                        </p:tgtEl>
                                        <p:attrNameLst>
                                          <p:attrName>ppt_y</p:attrName>
                                        </p:attrNameLst>
                                      </p:cBhvr>
                                      <p:tavLst>
                                        <p:tav tm="0">
                                          <p:val>
                                            <p:strVal val="#ppt_y+#ppt_h/2"/>
                                          </p:val>
                                        </p:tav>
                                        <p:tav tm="100000">
                                          <p:val>
                                            <p:strVal val="#ppt_y"/>
                                          </p:val>
                                        </p:tav>
                                      </p:tavLst>
                                    </p:anim>
                                    <p:anim calcmode="lin" valueType="num">
                                      <p:cBhvr>
                                        <p:cTn id="81" dur="500" fill="hold"/>
                                        <p:tgtEl>
                                          <p:spTgt spid="21"/>
                                        </p:tgtEl>
                                        <p:attrNameLst>
                                          <p:attrName>ppt_w</p:attrName>
                                        </p:attrNameLst>
                                      </p:cBhvr>
                                      <p:tavLst>
                                        <p:tav tm="0">
                                          <p:val>
                                            <p:strVal val="#ppt_w"/>
                                          </p:val>
                                        </p:tav>
                                        <p:tav tm="100000">
                                          <p:val>
                                            <p:strVal val="#ppt_w"/>
                                          </p:val>
                                        </p:tav>
                                      </p:tavLst>
                                    </p:anim>
                                    <p:anim calcmode="lin" valueType="num">
                                      <p:cBhvr>
                                        <p:cTn id="82" dur="500" fill="hold"/>
                                        <p:tgtEl>
                                          <p:spTgt spid="21"/>
                                        </p:tgtEl>
                                        <p:attrNameLst>
                                          <p:attrName>ppt_h</p:attrName>
                                        </p:attrNameLst>
                                      </p:cBhvr>
                                      <p:tavLst>
                                        <p:tav tm="0">
                                          <p:val>
                                            <p:fltVal val="0"/>
                                          </p:val>
                                        </p:tav>
                                        <p:tav tm="100000">
                                          <p:val>
                                            <p:strVal val="#ppt_h"/>
                                          </p:val>
                                        </p:tav>
                                      </p:tavLst>
                                    </p:anim>
                                  </p:childTnLst>
                                </p:cTn>
                              </p:par>
                            </p:childTnLst>
                          </p:cTn>
                        </p:par>
                        <p:par>
                          <p:cTn id="83" fill="hold">
                            <p:stCondLst>
                              <p:cond delay="500"/>
                            </p:stCondLst>
                            <p:childTnLst>
                              <p:par>
                                <p:cTn id="84" presetID="10" presetClass="entr" presetSubtype="0" fill="hold" nodeType="after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fade">
                                      <p:cBhvr>
                                        <p:cTn id="86" dur="500"/>
                                        <p:tgtEl>
                                          <p:spTgt spid="23"/>
                                        </p:tgtEl>
                                      </p:cBhvr>
                                    </p:animEffect>
                                  </p:childTnLst>
                                </p:cTn>
                              </p:par>
                            </p:childTnLst>
                          </p:cTn>
                        </p:par>
                        <p:par>
                          <p:cTn id="87" fill="hold">
                            <p:stCondLst>
                              <p:cond delay="1000"/>
                            </p:stCondLst>
                            <p:childTnLst>
                              <p:par>
                                <p:cTn id="88" presetID="2" presetClass="entr" presetSubtype="4" fill="hold" grpId="0" nodeType="afterEffect">
                                  <p:stCondLst>
                                    <p:cond delay="0"/>
                                  </p:stCondLst>
                                  <p:childTnLst>
                                    <p:set>
                                      <p:cBhvr>
                                        <p:cTn id="89" dur="1" fill="hold">
                                          <p:stCondLst>
                                            <p:cond delay="0"/>
                                          </p:stCondLst>
                                        </p:cTn>
                                        <p:tgtEl>
                                          <p:spTgt spid="14"/>
                                        </p:tgtEl>
                                        <p:attrNameLst>
                                          <p:attrName>style.visibility</p:attrName>
                                        </p:attrNameLst>
                                      </p:cBhvr>
                                      <p:to>
                                        <p:strVal val="visible"/>
                                      </p:to>
                                    </p:set>
                                    <p:anim calcmode="lin" valueType="num">
                                      <p:cBhvr additive="base">
                                        <p:cTn id="90" dur="500" fill="hold"/>
                                        <p:tgtEl>
                                          <p:spTgt spid="14"/>
                                        </p:tgtEl>
                                        <p:attrNameLst>
                                          <p:attrName>ppt_x</p:attrName>
                                        </p:attrNameLst>
                                      </p:cBhvr>
                                      <p:tavLst>
                                        <p:tav tm="0">
                                          <p:val>
                                            <p:strVal val="#ppt_x"/>
                                          </p:val>
                                        </p:tav>
                                        <p:tav tm="100000">
                                          <p:val>
                                            <p:strVal val="#ppt_x"/>
                                          </p:val>
                                        </p:tav>
                                      </p:tavLst>
                                    </p:anim>
                                    <p:anim calcmode="lin" valueType="num">
                                      <p:cBhvr additive="base">
                                        <p:cTn id="91" dur="500" fill="hold"/>
                                        <p:tgtEl>
                                          <p:spTgt spid="14"/>
                                        </p:tgtEl>
                                        <p:attrNameLst>
                                          <p:attrName>ppt_y</p:attrName>
                                        </p:attrNameLst>
                                      </p:cBhvr>
                                      <p:tavLst>
                                        <p:tav tm="0">
                                          <p:val>
                                            <p:strVal val="1+#ppt_h/2"/>
                                          </p:val>
                                        </p:tav>
                                        <p:tav tm="100000">
                                          <p:val>
                                            <p:strVal val="#ppt_y"/>
                                          </p:val>
                                        </p:tav>
                                      </p:tavLst>
                                    </p:anim>
                                  </p:childTnLst>
                                </p:cTn>
                              </p:par>
                            </p:childTnLst>
                          </p:cTn>
                        </p:par>
                        <p:par>
                          <p:cTn id="92" fill="hold">
                            <p:stCondLst>
                              <p:cond delay="1500"/>
                            </p:stCondLst>
                            <p:childTnLst>
                              <p:par>
                                <p:cTn id="93" presetID="14" presetClass="entr" presetSubtype="10" fill="hold" grpId="0" nodeType="afterEffect">
                                  <p:stCondLst>
                                    <p:cond delay="0"/>
                                  </p:stCondLst>
                                  <p:childTnLst>
                                    <p:set>
                                      <p:cBhvr>
                                        <p:cTn id="94" dur="1" fill="hold">
                                          <p:stCondLst>
                                            <p:cond delay="0"/>
                                          </p:stCondLst>
                                        </p:cTn>
                                        <p:tgtEl>
                                          <p:spTgt spid="15"/>
                                        </p:tgtEl>
                                        <p:attrNameLst>
                                          <p:attrName>style.visibility</p:attrName>
                                        </p:attrNameLst>
                                      </p:cBhvr>
                                      <p:to>
                                        <p:strVal val="visible"/>
                                      </p:to>
                                    </p:set>
                                    <p:animEffect transition="in" filter="randombar(horizontal)">
                                      <p:cBhvr>
                                        <p:cTn id="95" dur="500"/>
                                        <p:tgtEl>
                                          <p:spTgt spid="15"/>
                                        </p:tgtEl>
                                      </p:cBhvr>
                                    </p:animEffect>
                                  </p:childTnLst>
                                </p:cTn>
                              </p:par>
                            </p:childTnLst>
                          </p:cTn>
                        </p:par>
                        <p:par>
                          <p:cTn id="96" fill="hold">
                            <p:stCondLst>
                              <p:cond delay="2000"/>
                            </p:stCondLst>
                            <p:childTnLst>
                              <p:par>
                                <p:cTn id="97" presetID="42" presetClass="entr" presetSubtype="0" fill="hold" grpId="0" nodeType="afterEffect">
                                  <p:stCondLst>
                                    <p:cond delay="0"/>
                                  </p:stCondLst>
                                  <p:childTnLst>
                                    <p:set>
                                      <p:cBhvr>
                                        <p:cTn id="98" dur="1" fill="hold">
                                          <p:stCondLst>
                                            <p:cond delay="0"/>
                                          </p:stCondLst>
                                        </p:cTn>
                                        <p:tgtEl>
                                          <p:spTgt spid="16"/>
                                        </p:tgtEl>
                                        <p:attrNameLst>
                                          <p:attrName>style.visibility</p:attrName>
                                        </p:attrNameLst>
                                      </p:cBhvr>
                                      <p:to>
                                        <p:strVal val="visible"/>
                                      </p:to>
                                    </p:set>
                                    <p:animEffect transition="in" filter="fade">
                                      <p:cBhvr>
                                        <p:cTn id="99" dur="1000"/>
                                        <p:tgtEl>
                                          <p:spTgt spid="16"/>
                                        </p:tgtEl>
                                      </p:cBhvr>
                                    </p:animEffect>
                                    <p:anim calcmode="lin" valueType="num">
                                      <p:cBhvr>
                                        <p:cTn id="100" dur="1000" fill="hold"/>
                                        <p:tgtEl>
                                          <p:spTgt spid="16"/>
                                        </p:tgtEl>
                                        <p:attrNameLst>
                                          <p:attrName>ppt_x</p:attrName>
                                        </p:attrNameLst>
                                      </p:cBhvr>
                                      <p:tavLst>
                                        <p:tav tm="0">
                                          <p:val>
                                            <p:strVal val="#ppt_x"/>
                                          </p:val>
                                        </p:tav>
                                        <p:tav tm="100000">
                                          <p:val>
                                            <p:strVal val="#ppt_x"/>
                                          </p:val>
                                        </p:tav>
                                      </p:tavLst>
                                    </p:anim>
                                    <p:anim calcmode="lin" valueType="num">
                                      <p:cBhvr>
                                        <p:cTn id="101" dur="1000" fill="hold"/>
                                        <p:tgtEl>
                                          <p:spTgt spid="16"/>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17"/>
                                        </p:tgtEl>
                                        <p:attrNameLst>
                                          <p:attrName>style.visibility</p:attrName>
                                        </p:attrNameLst>
                                      </p:cBhvr>
                                      <p:to>
                                        <p:strVal val="visible"/>
                                      </p:to>
                                    </p:set>
                                    <p:animEffect transition="in" filter="fade">
                                      <p:cBhvr>
                                        <p:cTn id="104" dur="1000"/>
                                        <p:tgtEl>
                                          <p:spTgt spid="17"/>
                                        </p:tgtEl>
                                      </p:cBhvr>
                                    </p:animEffect>
                                    <p:anim calcmode="lin" valueType="num">
                                      <p:cBhvr>
                                        <p:cTn id="105" dur="1000" fill="hold"/>
                                        <p:tgtEl>
                                          <p:spTgt spid="17"/>
                                        </p:tgtEl>
                                        <p:attrNameLst>
                                          <p:attrName>ppt_x</p:attrName>
                                        </p:attrNameLst>
                                      </p:cBhvr>
                                      <p:tavLst>
                                        <p:tav tm="0">
                                          <p:val>
                                            <p:strVal val="#ppt_x"/>
                                          </p:val>
                                        </p:tav>
                                        <p:tav tm="100000">
                                          <p:val>
                                            <p:strVal val="#ppt_x"/>
                                          </p:val>
                                        </p:tav>
                                      </p:tavLst>
                                    </p:anim>
                                    <p:anim calcmode="lin" valueType="num">
                                      <p:cBhvr>
                                        <p:cTn id="106" dur="1000" fill="hold"/>
                                        <p:tgtEl>
                                          <p:spTgt spid="17"/>
                                        </p:tgtEl>
                                        <p:attrNameLst>
                                          <p:attrName>ppt_y</p:attrName>
                                        </p:attrNameLst>
                                      </p:cBhvr>
                                      <p:tavLst>
                                        <p:tav tm="0">
                                          <p:val>
                                            <p:strVal val="#ppt_y+.1"/>
                                          </p:val>
                                        </p:tav>
                                        <p:tav tm="100000">
                                          <p:val>
                                            <p:strVal val="#ppt_y"/>
                                          </p:val>
                                        </p:tav>
                                      </p:tavLst>
                                    </p:anim>
                                  </p:childTnLst>
                                </p:cTn>
                              </p:par>
                            </p:childTnLst>
                          </p:cTn>
                        </p:par>
                        <p:par>
                          <p:cTn id="107" fill="hold">
                            <p:stCondLst>
                              <p:cond delay="3000"/>
                            </p:stCondLst>
                            <p:childTnLst>
                              <p:par>
                                <p:cTn id="108" presetID="42" presetClass="entr" presetSubtype="0" fill="hold" grpId="0" nodeType="afterEffect">
                                  <p:stCondLst>
                                    <p:cond delay="0"/>
                                  </p:stCondLst>
                                  <p:childTnLst>
                                    <p:set>
                                      <p:cBhvr>
                                        <p:cTn id="109" dur="1" fill="hold">
                                          <p:stCondLst>
                                            <p:cond delay="0"/>
                                          </p:stCondLst>
                                        </p:cTn>
                                        <p:tgtEl>
                                          <p:spTgt spid="24"/>
                                        </p:tgtEl>
                                        <p:attrNameLst>
                                          <p:attrName>style.visibility</p:attrName>
                                        </p:attrNameLst>
                                      </p:cBhvr>
                                      <p:to>
                                        <p:strVal val="visible"/>
                                      </p:to>
                                    </p:set>
                                    <p:animEffect transition="in" filter="fade">
                                      <p:cBhvr>
                                        <p:cTn id="110" dur="1000"/>
                                        <p:tgtEl>
                                          <p:spTgt spid="24"/>
                                        </p:tgtEl>
                                      </p:cBhvr>
                                    </p:animEffect>
                                    <p:anim calcmode="lin" valueType="num">
                                      <p:cBhvr>
                                        <p:cTn id="111" dur="1000" fill="hold"/>
                                        <p:tgtEl>
                                          <p:spTgt spid="24"/>
                                        </p:tgtEl>
                                        <p:attrNameLst>
                                          <p:attrName>ppt_x</p:attrName>
                                        </p:attrNameLst>
                                      </p:cBhvr>
                                      <p:tavLst>
                                        <p:tav tm="0">
                                          <p:val>
                                            <p:strVal val="#ppt_x"/>
                                          </p:val>
                                        </p:tav>
                                        <p:tav tm="100000">
                                          <p:val>
                                            <p:strVal val="#ppt_x"/>
                                          </p:val>
                                        </p:tav>
                                      </p:tavLst>
                                    </p:anim>
                                    <p:anim calcmode="lin" valueType="num">
                                      <p:cBhvr>
                                        <p:cTn id="112" dur="1000" fill="hold"/>
                                        <p:tgtEl>
                                          <p:spTgt spid="24"/>
                                        </p:tgtEl>
                                        <p:attrNameLst>
                                          <p:attrName>ppt_y</p:attrName>
                                        </p:attrNameLst>
                                      </p:cBhvr>
                                      <p:tavLst>
                                        <p:tav tm="0">
                                          <p:val>
                                            <p:strVal val="#ppt_y+.1"/>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28"/>
                                        </p:tgtEl>
                                        <p:attrNameLst>
                                          <p:attrName>style.visibility</p:attrName>
                                        </p:attrNameLst>
                                      </p:cBhvr>
                                      <p:to>
                                        <p:strVal val="visible"/>
                                      </p:to>
                                    </p:set>
                                    <p:anim calcmode="lin" valueType="num">
                                      <p:cBhvr additive="base">
                                        <p:cTn id="115" dur="500" fill="hold"/>
                                        <p:tgtEl>
                                          <p:spTgt spid="28"/>
                                        </p:tgtEl>
                                        <p:attrNameLst>
                                          <p:attrName>ppt_x</p:attrName>
                                        </p:attrNameLst>
                                      </p:cBhvr>
                                      <p:tavLst>
                                        <p:tav tm="0">
                                          <p:val>
                                            <p:strVal val="#ppt_x"/>
                                          </p:val>
                                        </p:tav>
                                        <p:tav tm="100000">
                                          <p:val>
                                            <p:strVal val="#ppt_x"/>
                                          </p:val>
                                        </p:tav>
                                      </p:tavLst>
                                    </p:anim>
                                    <p:anim calcmode="lin" valueType="num">
                                      <p:cBhvr additive="base">
                                        <p:cTn id="116" dur="500" fill="hold"/>
                                        <p:tgtEl>
                                          <p:spTgt spid="28"/>
                                        </p:tgtEl>
                                        <p:attrNameLst>
                                          <p:attrName>ppt_y</p:attrName>
                                        </p:attrNameLst>
                                      </p:cBhvr>
                                      <p:tavLst>
                                        <p:tav tm="0">
                                          <p:val>
                                            <p:strVal val="1+#ppt_h/2"/>
                                          </p:val>
                                        </p:tav>
                                        <p:tav tm="100000">
                                          <p:val>
                                            <p:strVal val="#ppt_y"/>
                                          </p:val>
                                        </p:tav>
                                      </p:tavLst>
                                    </p:anim>
                                  </p:childTnLst>
                                </p:cTn>
                              </p:par>
                              <p:par>
                                <p:cTn id="117" presetID="42" presetClass="entr" presetSubtype="0" fill="hold" grpId="0" nodeType="withEffect">
                                  <p:stCondLst>
                                    <p:cond delay="0"/>
                                  </p:stCondLst>
                                  <p:childTnLst>
                                    <p:set>
                                      <p:cBhvr>
                                        <p:cTn id="118" dur="1" fill="hold">
                                          <p:stCondLst>
                                            <p:cond delay="0"/>
                                          </p:stCondLst>
                                        </p:cTn>
                                        <p:tgtEl>
                                          <p:spTgt spid="31"/>
                                        </p:tgtEl>
                                        <p:attrNameLst>
                                          <p:attrName>style.visibility</p:attrName>
                                        </p:attrNameLst>
                                      </p:cBhvr>
                                      <p:to>
                                        <p:strVal val="visible"/>
                                      </p:to>
                                    </p:set>
                                    <p:animEffect transition="in" filter="fade">
                                      <p:cBhvr>
                                        <p:cTn id="119" dur="1000"/>
                                        <p:tgtEl>
                                          <p:spTgt spid="31"/>
                                        </p:tgtEl>
                                      </p:cBhvr>
                                    </p:animEffect>
                                    <p:anim calcmode="lin" valueType="num">
                                      <p:cBhvr>
                                        <p:cTn id="120" dur="1000" fill="hold"/>
                                        <p:tgtEl>
                                          <p:spTgt spid="31"/>
                                        </p:tgtEl>
                                        <p:attrNameLst>
                                          <p:attrName>ppt_x</p:attrName>
                                        </p:attrNameLst>
                                      </p:cBhvr>
                                      <p:tavLst>
                                        <p:tav tm="0">
                                          <p:val>
                                            <p:strVal val="#ppt_x"/>
                                          </p:val>
                                        </p:tav>
                                        <p:tav tm="100000">
                                          <p:val>
                                            <p:strVal val="#ppt_x"/>
                                          </p:val>
                                        </p:tav>
                                      </p:tavLst>
                                    </p:anim>
                                    <p:anim calcmode="lin" valueType="num">
                                      <p:cBhvr>
                                        <p:cTn id="121" dur="1000" fill="hold"/>
                                        <p:tgtEl>
                                          <p:spTgt spid="31"/>
                                        </p:tgtEl>
                                        <p:attrNameLst>
                                          <p:attrName>ppt_y</p:attrName>
                                        </p:attrNameLst>
                                      </p:cBhvr>
                                      <p:tavLst>
                                        <p:tav tm="0">
                                          <p:val>
                                            <p:strVal val="#ppt_y+.1"/>
                                          </p:val>
                                        </p:tav>
                                        <p:tav tm="100000">
                                          <p:val>
                                            <p:strVal val="#ppt_y"/>
                                          </p:val>
                                        </p:tav>
                                      </p:tavLst>
                                    </p:anim>
                                  </p:childTnLst>
                                </p:cTn>
                              </p:par>
                              <p:par>
                                <p:cTn id="122" presetID="2" presetClass="entr" presetSubtype="8" fill="hold" nodeType="withEffect">
                                  <p:stCondLst>
                                    <p:cond delay="0"/>
                                  </p:stCondLst>
                                  <p:childTnLst>
                                    <p:set>
                                      <p:cBhvr>
                                        <p:cTn id="123" dur="1" fill="hold">
                                          <p:stCondLst>
                                            <p:cond delay="0"/>
                                          </p:stCondLst>
                                        </p:cTn>
                                        <p:tgtEl>
                                          <p:spTgt spid="9220"/>
                                        </p:tgtEl>
                                        <p:attrNameLst>
                                          <p:attrName>style.visibility</p:attrName>
                                        </p:attrNameLst>
                                      </p:cBhvr>
                                      <p:to>
                                        <p:strVal val="visible"/>
                                      </p:to>
                                    </p:set>
                                    <p:anim calcmode="lin" valueType="num">
                                      <p:cBhvr additive="base">
                                        <p:cTn id="124" dur="500" fill="hold"/>
                                        <p:tgtEl>
                                          <p:spTgt spid="9220"/>
                                        </p:tgtEl>
                                        <p:attrNameLst>
                                          <p:attrName>ppt_x</p:attrName>
                                        </p:attrNameLst>
                                      </p:cBhvr>
                                      <p:tavLst>
                                        <p:tav tm="0">
                                          <p:val>
                                            <p:strVal val="0-#ppt_w/2"/>
                                          </p:val>
                                        </p:tav>
                                        <p:tav tm="100000">
                                          <p:val>
                                            <p:strVal val="#ppt_x"/>
                                          </p:val>
                                        </p:tav>
                                      </p:tavLst>
                                    </p:anim>
                                    <p:anim calcmode="lin" valueType="num">
                                      <p:cBhvr additive="base">
                                        <p:cTn id="125" dur="500" fill="hold"/>
                                        <p:tgtEl>
                                          <p:spTgt spid="9220"/>
                                        </p:tgtEl>
                                        <p:attrNameLst>
                                          <p:attrName>ppt_y</p:attrName>
                                        </p:attrNameLst>
                                      </p:cBhvr>
                                      <p:tavLst>
                                        <p:tav tm="0">
                                          <p:val>
                                            <p:strVal val="#ppt_y"/>
                                          </p:val>
                                        </p:tav>
                                        <p:tav tm="100000">
                                          <p:val>
                                            <p:strVal val="#ppt_y"/>
                                          </p:val>
                                        </p:tav>
                                      </p:tavLst>
                                    </p:anim>
                                  </p:childTnLst>
                                </p:cTn>
                              </p:par>
                              <p:par>
                                <p:cTn id="126" presetID="2" presetClass="entr" presetSubtype="2" fill="hold" nodeType="withEffect">
                                  <p:stCondLst>
                                    <p:cond delay="0"/>
                                  </p:stCondLst>
                                  <p:childTnLst>
                                    <p:set>
                                      <p:cBhvr>
                                        <p:cTn id="127" dur="1" fill="hold">
                                          <p:stCondLst>
                                            <p:cond delay="0"/>
                                          </p:stCondLst>
                                        </p:cTn>
                                        <p:tgtEl>
                                          <p:spTgt spid="9218"/>
                                        </p:tgtEl>
                                        <p:attrNameLst>
                                          <p:attrName>style.visibility</p:attrName>
                                        </p:attrNameLst>
                                      </p:cBhvr>
                                      <p:to>
                                        <p:strVal val="visible"/>
                                      </p:to>
                                    </p:set>
                                    <p:anim calcmode="lin" valueType="num">
                                      <p:cBhvr additive="base">
                                        <p:cTn id="128" dur="500" fill="hold"/>
                                        <p:tgtEl>
                                          <p:spTgt spid="9218"/>
                                        </p:tgtEl>
                                        <p:attrNameLst>
                                          <p:attrName>ppt_x</p:attrName>
                                        </p:attrNameLst>
                                      </p:cBhvr>
                                      <p:tavLst>
                                        <p:tav tm="0">
                                          <p:val>
                                            <p:strVal val="1+#ppt_w/2"/>
                                          </p:val>
                                        </p:tav>
                                        <p:tav tm="100000">
                                          <p:val>
                                            <p:strVal val="#ppt_x"/>
                                          </p:val>
                                        </p:tav>
                                      </p:tavLst>
                                    </p:anim>
                                    <p:anim calcmode="lin" valueType="num">
                                      <p:cBhvr additive="base">
                                        <p:cTn id="129" dur="500" fill="hold"/>
                                        <p:tgtEl>
                                          <p:spTgt spid="9218"/>
                                        </p:tgtEl>
                                        <p:attrNameLst>
                                          <p:attrName>ppt_y</p:attrName>
                                        </p:attrNameLst>
                                      </p:cBhvr>
                                      <p:tavLst>
                                        <p:tav tm="0">
                                          <p:val>
                                            <p:strVal val="#ppt_y"/>
                                          </p:val>
                                        </p:tav>
                                        <p:tav tm="100000">
                                          <p:val>
                                            <p:strVal val="#ppt_y"/>
                                          </p:val>
                                        </p:tav>
                                      </p:tavLst>
                                    </p:anim>
                                  </p:childTnLst>
                                </p:cTn>
                              </p:par>
                              <p:par>
                                <p:cTn id="130" presetID="2" presetClass="entr" presetSubtype="1" fill="hold" grpId="0" nodeType="withEffect">
                                  <p:stCondLst>
                                    <p:cond delay="0"/>
                                  </p:stCondLst>
                                  <p:childTnLst>
                                    <p:set>
                                      <p:cBhvr>
                                        <p:cTn id="131" dur="1" fill="hold">
                                          <p:stCondLst>
                                            <p:cond delay="0"/>
                                          </p:stCondLst>
                                        </p:cTn>
                                        <p:tgtEl>
                                          <p:spTgt spid="32"/>
                                        </p:tgtEl>
                                        <p:attrNameLst>
                                          <p:attrName>style.visibility</p:attrName>
                                        </p:attrNameLst>
                                      </p:cBhvr>
                                      <p:to>
                                        <p:strVal val="visible"/>
                                      </p:to>
                                    </p:set>
                                    <p:anim calcmode="lin" valueType="num">
                                      <p:cBhvr additive="base">
                                        <p:cTn id="132" dur="500" fill="hold"/>
                                        <p:tgtEl>
                                          <p:spTgt spid="32"/>
                                        </p:tgtEl>
                                        <p:attrNameLst>
                                          <p:attrName>ppt_x</p:attrName>
                                        </p:attrNameLst>
                                      </p:cBhvr>
                                      <p:tavLst>
                                        <p:tav tm="0">
                                          <p:val>
                                            <p:strVal val="#ppt_x"/>
                                          </p:val>
                                        </p:tav>
                                        <p:tav tm="100000">
                                          <p:val>
                                            <p:strVal val="#ppt_x"/>
                                          </p:val>
                                        </p:tav>
                                      </p:tavLst>
                                    </p:anim>
                                    <p:anim calcmode="lin" valueType="num">
                                      <p:cBhvr additive="base">
                                        <p:cTn id="133" dur="500" fill="hold"/>
                                        <p:tgtEl>
                                          <p:spTgt spid="32"/>
                                        </p:tgtEl>
                                        <p:attrNameLst>
                                          <p:attrName>ppt_y</p:attrName>
                                        </p:attrNameLst>
                                      </p:cBhvr>
                                      <p:tavLst>
                                        <p:tav tm="0">
                                          <p:val>
                                            <p:strVal val="0-#ppt_h/2"/>
                                          </p:val>
                                        </p:tav>
                                        <p:tav tm="100000">
                                          <p:val>
                                            <p:strVal val="#ppt_y"/>
                                          </p:val>
                                        </p:tav>
                                      </p:tavLst>
                                    </p:anim>
                                  </p:childTnLst>
                                </p:cTn>
                              </p:par>
                              <p:par>
                                <p:cTn id="134" presetID="2" presetClass="entr" presetSubtype="4" fill="hold" grpId="0" nodeType="withEffect">
                                  <p:stCondLst>
                                    <p:cond delay="0"/>
                                  </p:stCondLst>
                                  <p:childTnLst>
                                    <p:set>
                                      <p:cBhvr>
                                        <p:cTn id="135" dur="1" fill="hold">
                                          <p:stCondLst>
                                            <p:cond delay="0"/>
                                          </p:stCondLst>
                                        </p:cTn>
                                        <p:tgtEl>
                                          <p:spTgt spid="33"/>
                                        </p:tgtEl>
                                        <p:attrNameLst>
                                          <p:attrName>style.visibility</p:attrName>
                                        </p:attrNameLst>
                                      </p:cBhvr>
                                      <p:to>
                                        <p:strVal val="visible"/>
                                      </p:to>
                                    </p:set>
                                    <p:anim calcmode="lin" valueType="num">
                                      <p:cBhvr additive="base">
                                        <p:cTn id="136" dur="500" fill="hold"/>
                                        <p:tgtEl>
                                          <p:spTgt spid="33"/>
                                        </p:tgtEl>
                                        <p:attrNameLst>
                                          <p:attrName>ppt_x</p:attrName>
                                        </p:attrNameLst>
                                      </p:cBhvr>
                                      <p:tavLst>
                                        <p:tav tm="0">
                                          <p:val>
                                            <p:strVal val="#ppt_x"/>
                                          </p:val>
                                        </p:tav>
                                        <p:tav tm="100000">
                                          <p:val>
                                            <p:strVal val="#ppt_x"/>
                                          </p:val>
                                        </p:tav>
                                      </p:tavLst>
                                    </p:anim>
                                    <p:anim calcmode="lin" valueType="num">
                                      <p:cBhvr additive="base">
                                        <p:cTn id="137" dur="500" fill="hold"/>
                                        <p:tgtEl>
                                          <p:spTgt spid="33"/>
                                        </p:tgtEl>
                                        <p:attrNameLst>
                                          <p:attrName>ppt_y</p:attrName>
                                        </p:attrNameLst>
                                      </p:cBhvr>
                                      <p:tavLst>
                                        <p:tav tm="0">
                                          <p:val>
                                            <p:strVal val="1+#ppt_h/2"/>
                                          </p:val>
                                        </p:tav>
                                        <p:tav tm="100000">
                                          <p:val>
                                            <p:strVal val="#ppt_y"/>
                                          </p:val>
                                        </p:tav>
                                      </p:tavLst>
                                    </p:anim>
                                  </p:childTnLst>
                                </p:cTn>
                              </p:par>
                              <p:par>
                                <p:cTn id="138" presetID="42" presetClass="entr" presetSubtype="0" fill="hold" grpId="0" nodeType="withEffect">
                                  <p:stCondLst>
                                    <p:cond delay="0"/>
                                  </p:stCondLst>
                                  <p:childTnLst>
                                    <p:set>
                                      <p:cBhvr>
                                        <p:cTn id="139" dur="1" fill="hold">
                                          <p:stCondLst>
                                            <p:cond delay="0"/>
                                          </p:stCondLst>
                                        </p:cTn>
                                        <p:tgtEl>
                                          <p:spTgt spid="34"/>
                                        </p:tgtEl>
                                        <p:attrNameLst>
                                          <p:attrName>style.visibility</p:attrName>
                                        </p:attrNameLst>
                                      </p:cBhvr>
                                      <p:to>
                                        <p:strVal val="visible"/>
                                      </p:to>
                                    </p:set>
                                    <p:animEffect transition="in" filter="fade">
                                      <p:cBhvr>
                                        <p:cTn id="140" dur="1000"/>
                                        <p:tgtEl>
                                          <p:spTgt spid="34"/>
                                        </p:tgtEl>
                                      </p:cBhvr>
                                    </p:animEffect>
                                    <p:anim calcmode="lin" valueType="num">
                                      <p:cBhvr>
                                        <p:cTn id="141" dur="1000" fill="hold"/>
                                        <p:tgtEl>
                                          <p:spTgt spid="34"/>
                                        </p:tgtEl>
                                        <p:attrNameLst>
                                          <p:attrName>ppt_x</p:attrName>
                                        </p:attrNameLst>
                                      </p:cBhvr>
                                      <p:tavLst>
                                        <p:tav tm="0">
                                          <p:val>
                                            <p:strVal val="#ppt_x"/>
                                          </p:val>
                                        </p:tav>
                                        <p:tav tm="100000">
                                          <p:val>
                                            <p:strVal val="#ppt_x"/>
                                          </p:val>
                                        </p:tav>
                                      </p:tavLst>
                                    </p:anim>
                                    <p:anim calcmode="lin" valueType="num">
                                      <p:cBhvr>
                                        <p:cTn id="142" dur="1000" fill="hold"/>
                                        <p:tgtEl>
                                          <p:spTgt spid="34"/>
                                        </p:tgtEl>
                                        <p:attrNameLst>
                                          <p:attrName>ppt_y</p:attrName>
                                        </p:attrNameLst>
                                      </p:cBhvr>
                                      <p:tavLst>
                                        <p:tav tm="0">
                                          <p:val>
                                            <p:strVal val="#ppt_y+.1"/>
                                          </p:val>
                                        </p:tav>
                                        <p:tav tm="100000">
                                          <p:val>
                                            <p:strVal val="#ppt_y"/>
                                          </p:val>
                                        </p:tav>
                                      </p:tavLst>
                                    </p:anim>
                                  </p:childTnLst>
                                </p:cTn>
                              </p:par>
                              <p:par>
                                <p:cTn id="143" presetID="47" presetClass="entr" presetSubtype="0" fill="hold" grpId="0" nodeType="withEffect">
                                  <p:stCondLst>
                                    <p:cond delay="0"/>
                                  </p:stCondLst>
                                  <p:childTnLst>
                                    <p:set>
                                      <p:cBhvr>
                                        <p:cTn id="144" dur="1" fill="hold">
                                          <p:stCondLst>
                                            <p:cond delay="0"/>
                                          </p:stCondLst>
                                        </p:cTn>
                                        <p:tgtEl>
                                          <p:spTgt spid="18"/>
                                        </p:tgtEl>
                                        <p:attrNameLst>
                                          <p:attrName>style.visibility</p:attrName>
                                        </p:attrNameLst>
                                      </p:cBhvr>
                                      <p:to>
                                        <p:strVal val="visible"/>
                                      </p:to>
                                    </p:set>
                                    <p:animEffect transition="in" filter="fade">
                                      <p:cBhvr>
                                        <p:cTn id="145" dur="1000"/>
                                        <p:tgtEl>
                                          <p:spTgt spid="18"/>
                                        </p:tgtEl>
                                      </p:cBhvr>
                                    </p:animEffect>
                                    <p:anim calcmode="lin" valueType="num">
                                      <p:cBhvr>
                                        <p:cTn id="146" dur="1000" fill="hold"/>
                                        <p:tgtEl>
                                          <p:spTgt spid="18"/>
                                        </p:tgtEl>
                                        <p:attrNameLst>
                                          <p:attrName>ppt_x</p:attrName>
                                        </p:attrNameLst>
                                      </p:cBhvr>
                                      <p:tavLst>
                                        <p:tav tm="0">
                                          <p:val>
                                            <p:strVal val="#ppt_x"/>
                                          </p:val>
                                        </p:tav>
                                        <p:tav tm="100000">
                                          <p:val>
                                            <p:strVal val="#ppt_x"/>
                                          </p:val>
                                        </p:tav>
                                      </p:tavLst>
                                    </p:anim>
                                    <p:anim calcmode="lin" valueType="num">
                                      <p:cBhvr>
                                        <p:cTn id="147"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20" grpId="0" animBg="1"/>
      <p:bldP spid="21" grpId="0" animBg="1"/>
      <p:bldP spid="14" grpId="0"/>
      <p:bldP spid="15" grpId="0"/>
      <p:bldP spid="16" grpId="0" animBg="1"/>
      <p:bldP spid="17" grpId="0"/>
      <p:bldP spid="24" grpId="0" animBg="1"/>
      <p:bldP spid="31" grpId="0"/>
      <p:bldP spid="32" grpId="0"/>
      <p:bldP spid="33" grpId="0"/>
      <p:bldP spid="18" grpId="0" animBg="1"/>
      <p:bldP spid="3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1">
            <a:extLst>
              <a:ext uri="{FF2B5EF4-FFF2-40B4-BE49-F238E27FC236}">
                <a16:creationId xmlns:a16="http://schemas.microsoft.com/office/drawing/2014/main" id="{DD4FC85B-12D5-4D84-923B-C91B22D4B66A}"/>
              </a:ext>
            </a:extLst>
          </p:cNvPr>
          <p:cNvSpPr txBox="1"/>
          <p:nvPr/>
        </p:nvSpPr>
        <p:spPr>
          <a:xfrm>
            <a:off x="2134285" y="317845"/>
            <a:ext cx="8810806" cy="646331"/>
          </a:xfrm>
          <a:prstGeom prst="rect">
            <a:avLst/>
          </a:prstGeom>
          <a:noFill/>
        </p:spPr>
        <p:txBody>
          <a:bodyPr wrap="square" rtlCol="0">
            <a:spAutoFit/>
            <a:scene3d>
              <a:camera prst="orthographicFront"/>
              <a:lightRig rig="threePt" dir="t"/>
            </a:scene3d>
            <a:sp3d contourW="12700"/>
          </a:bodyPr>
          <a:lstStyle/>
          <a:p>
            <a:r>
              <a:rPr lang="en-US" altLang="zh-CN" sz="3600" b="1">
                <a:solidFill>
                  <a:schemeClr val="accent1"/>
                </a:solidFill>
                <a:latin typeface="Calibri" panose="020F0502020204030204" pitchFamily="34" charset="0"/>
              </a:rPr>
              <a:t>INTRODUCING ABOUT ETHEREUM</a:t>
            </a:r>
          </a:p>
        </p:txBody>
      </p:sp>
      <p:pic>
        <p:nvPicPr>
          <p:cNvPr id="9" name="Picture 4" descr="Related image">
            <a:extLst>
              <a:ext uri="{FF2B5EF4-FFF2-40B4-BE49-F238E27FC236}">
                <a16:creationId xmlns:a16="http://schemas.microsoft.com/office/drawing/2014/main" id="{58605FAD-7F47-4A64-BAD3-13802C050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8434" y="4117591"/>
            <a:ext cx="4300726" cy="243707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lated image">
            <a:extLst>
              <a:ext uri="{FF2B5EF4-FFF2-40B4-BE49-F238E27FC236}">
                <a16:creationId xmlns:a16="http://schemas.microsoft.com/office/drawing/2014/main" id="{953E7312-7CE7-4645-A852-3F3BE59DFC8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93187" y="1149185"/>
            <a:ext cx="6365973" cy="26135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lated image">
            <a:extLst>
              <a:ext uri="{FF2B5EF4-FFF2-40B4-BE49-F238E27FC236}">
                <a16:creationId xmlns:a16="http://schemas.microsoft.com/office/drawing/2014/main" id="{C4CE2C23-06C3-41B7-B129-39BA68CECC1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88206" y="1368601"/>
            <a:ext cx="3690862" cy="21746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20" descr="Related image">
            <a:extLst>
              <a:ext uri="{FF2B5EF4-FFF2-40B4-BE49-F238E27FC236}">
                <a16:creationId xmlns:a16="http://schemas.microsoft.com/office/drawing/2014/main" id="{E5350C28-862B-4569-B5B4-9E3A7D2105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19392" y="4324677"/>
            <a:ext cx="2174698" cy="217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Related image">
            <a:extLst>
              <a:ext uri="{FF2B5EF4-FFF2-40B4-BE49-F238E27FC236}">
                <a16:creationId xmlns:a16="http://schemas.microsoft.com/office/drawing/2014/main" id="{DF9D7062-7E85-4109-9C3B-220EB1464BB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0391"/>
          <a:stretch/>
        </p:blipFill>
        <p:spPr bwMode="auto">
          <a:xfrm>
            <a:off x="9442" y="2679616"/>
            <a:ext cx="3611059"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20627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p:cTn id="13" dur="500" fill="hold"/>
                                        <p:tgtEl>
                                          <p:spTgt spid="1026"/>
                                        </p:tgtEl>
                                        <p:attrNameLst>
                                          <p:attrName>ppt_w</p:attrName>
                                        </p:attrNameLst>
                                      </p:cBhvr>
                                      <p:tavLst>
                                        <p:tav tm="0">
                                          <p:val>
                                            <p:fltVal val="0"/>
                                          </p:val>
                                        </p:tav>
                                        <p:tav tm="100000">
                                          <p:val>
                                            <p:strVal val="#ppt_w"/>
                                          </p:val>
                                        </p:tav>
                                      </p:tavLst>
                                    </p:anim>
                                    <p:anim calcmode="lin" valueType="num">
                                      <p:cBhvr>
                                        <p:cTn id="14" dur="500" fill="hold"/>
                                        <p:tgtEl>
                                          <p:spTgt spid="1026"/>
                                        </p:tgtEl>
                                        <p:attrNameLst>
                                          <p:attrName>ppt_h</p:attrName>
                                        </p:attrNameLst>
                                      </p:cBhvr>
                                      <p:tavLst>
                                        <p:tav tm="0">
                                          <p:val>
                                            <p:fltVal val="0"/>
                                          </p:val>
                                        </p:tav>
                                        <p:tav tm="100000">
                                          <p:val>
                                            <p:strVal val="#ppt_h"/>
                                          </p:val>
                                        </p:tav>
                                      </p:tavLst>
                                    </p:anim>
                                    <p:animEffect transition="in" filter="fade">
                                      <p:cBhvr>
                                        <p:cTn id="15" dur="500"/>
                                        <p:tgtEl>
                                          <p:spTgt spid="1026"/>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030"/>
                                        </p:tgtEl>
                                        <p:attrNameLst>
                                          <p:attrName>style.visibility</p:attrName>
                                        </p:attrNameLst>
                                      </p:cBhvr>
                                      <p:to>
                                        <p:strVal val="visible"/>
                                      </p:to>
                                    </p:set>
                                    <p:anim calcmode="lin" valueType="num">
                                      <p:cBhvr>
                                        <p:cTn id="19" dur="500" fill="hold"/>
                                        <p:tgtEl>
                                          <p:spTgt spid="1030"/>
                                        </p:tgtEl>
                                        <p:attrNameLst>
                                          <p:attrName>ppt_w</p:attrName>
                                        </p:attrNameLst>
                                      </p:cBhvr>
                                      <p:tavLst>
                                        <p:tav tm="0">
                                          <p:val>
                                            <p:fltVal val="0"/>
                                          </p:val>
                                        </p:tav>
                                        <p:tav tm="100000">
                                          <p:val>
                                            <p:strVal val="#ppt_w"/>
                                          </p:val>
                                        </p:tav>
                                      </p:tavLst>
                                    </p:anim>
                                    <p:anim calcmode="lin" valueType="num">
                                      <p:cBhvr>
                                        <p:cTn id="20" dur="500" fill="hold"/>
                                        <p:tgtEl>
                                          <p:spTgt spid="1030"/>
                                        </p:tgtEl>
                                        <p:attrNameLst>
                                          <p:attrName>ppt_h</p:attrName>
                                        </p:attrNameLst>
                                      </p:cBhvr>
                                      <p:tavLst>
                                        <p:tav tm="0">
                                          <p:val>
                                            <p:fltVal val="0"/>
                                          </p:val>
                                        </p:tav>
                                        <p:tav tm="100000">
                                          <p:val>
                                            <p:strVal val="#ppt_h"/>
                                          </p:val>
                                        </p:tav>
                                      </p:tavLst>
                                    </p:anim>
                                    <p:animEffect transition="in" filter="fade">
                                      <p:cBhvr>
                                        <p:cTn id="21" dur="500"/>
                                        <p:tgtEl>
                                          <p:spTgt spid="1030"/>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ppt_w</p:attrName>
                                        </p:attrNameLst>
                                      </p:cBhvr>
                                      <p:tavLst>
                                        <p:tav tm="0">
                                          <p:val>
                                            <p:fltVal val="0"/>
                                          </p:val>
                                        </p:tav>
                                        <p:tav tm="100000">
                                          <p:val>
                                            <p:strVal val="#ppt_w"/>
                                          </p:val>
                                        </p:tav>
                                      </p:tavLst>
                                    </p:anim>
                                    <p:anim calcmode="lin" valueType="num">
                                      <p:cBhvr>
                                        <p:cTn id="26" dur="500" fill="hold"/>
                                        <p:tgtEl>
                                          <p:spTgt spid="9"/>
                                        </p:tgtEl>
                                        <p:attrNameLst>
                                          <p:attrName>ppt_h</p:attrName>
                                        </p:attrNameLst>
                                      </p:cBhvr>
                                      <p:tavLst>
                                        <p:tav tm="0">
                                          <p:val>
                                            <p:fltVal val="0"/>
                                          </p:val>
                                        </p:tav>
                                        <p:tav tm="100000">
                                          <p:val>
                                            <p:strVal val="#ppt_h"/>
                                          </p:val>
                                        </p:tav>
                                      </p:tavLst>
                                    </p:anim>
                                    <p:animEffect transition="in" filter="fade">
                                      <p:cBhvr>
                                        <p:cTn id="27" dur="500"/>
                                        <p:tgtEl>
                                          <p:spTgt spid="9"/>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fltVal val="0"/>
                                          </p:val>
                                        </p:tav>
                                        <p:tav tm="100000">
                                          <p:val>
                                            <p:strVal val="#ppt_w"/>
                                          </p:val>
                                        </p:tav>
                                      </p:tavLst>
                                    </p:anim>
                                    <p:anim calcmode="lin" valueType="num">
                                      <p:cBhvr>
                                        <p:cTn id="32" dur="500" fill="hold"/>
                                        <p:tgtEl>
                                          <p:spTgt spid="14"/>
                                        </p:tgtEl>
                                        <p:attrNameLst>
                                          <p:attrName>ppt_h</p:attrName>
                                        </p:attrNameLst>
                                      </p:cBhvr>
                                      <p:tavLst>
                                        <p:tav tm="0">
                                          <p:val>
                                            <p:fltVal val="0"/>
                                          </p:val>
                                        </p:tav>
                                        <p:tav tm="100000">
                                          <p:val>
                                            <p:strVal val="#ppt_h"/>
                                          </p:val>
                                        </p:tav>
                                      </p:tavLst>
                                    </p:anim>
                                    <p:animEffect transition="in" filter="fade">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p:cNvSpPr txBox="1"/>
          <p:nvPr/>
        </p:nvSpPr>
        <p:spPr>
          <a:xfrm>
            <a:off x="2041261" y="310613"/>
            <a:ext cx="8810806" cy="646331"/>
          </a:xfrm>
          <a:prstGeom prst="rect">
            <a:avLst/>
          </a:prstGeom>
          <a:noFill/>
        </p:spPr>
        <p:txBody>
          <a:bodyPr wrap="square" rtlCol="0">
            <a:spAutoFit/>
            <a:scene3d>
              <a:camera prst="orthographicFront"/>
              <a:lightRig rig="threePt" dir="t"/>
            </a:scene3d>
            <a:sp3d contourW="12700"/>
          </a:bodyPr>
          <a:lstStyle/>
          <a:p>
            <a:r>
              <a:rPr lang="en-US" altLang="zh-CN" sz="3600" b="1">
                <a:solidFill>
                  <a:schemeClr val="accent1"/>
                </a:solidFill>
                <a:latin typeface="Calibri" panose="020F0502020204030204" pitchFamily="34" charset="0"/>
              </a:rPr>
              <a:t>INTRODUCING ABOUT ETHEREUM</a:t>
            </a:r>
          </a:p>
        </p:txBody>
      </p:sp>
      <p:grpSp>
        <p:nvGrpSpPr>
          <p:cNvPr id="4" name="Group 2">
            <a:extLst>
              <a:ext uri="{FF2B5EF4-FFF2-40B4-BE49-F238E27FC236}">
                <a16:creationId xmlns:a16="http://schemas.microsoft.com/office/drawing/2014/main" id="{B2D0C862-CE7F-4FD8-9F38-970118717CDC}"/>
              </a:ext>
            </a:extLst>
          </p:cNvPr>
          <p:cNvGrpSpPr>
            <a:grpSpLocks/>
          </p:cNvGrpSpPr>
          <p:nvPr/>
        </p:nvGrpSpPr>
        <p:grpSpPr bwMode="auto">
          <a:xfrm>
            <a:off x="4862503" y="2580789"/>
            <a:ext cx="1171000" cy="1346970"/>
            <a:chOff x="-1" y="-1"/>
            <a:chExt cx="3157375" cy="3631225"/>
          </a:xfrm>
        </p:grpSpPr>
        <p:sp>
          <p:nvSpPr>
            <p:cNvPr id="5" name="ïṧḷïḓê-Freeform: Shape 40">
              <a:extLst>
                <a:ext uri="{FF2B5EF4-FFF2-40B4-BE49-F238E27FC236}">
                  <a16:creationId xmlns:a16="http://schemas.microsoft.com/office/drawing/2014/main" id="{75A5A031-DFE1-4633-AE32-5BD4F7789F39}"/>
                </a:ext>
              </a:extLst>
            </p:cNvPr>
            <p:cNvSpPr>
              <a:spLocks/>
            </p:cNvSpPr>
            <p:nvPr/>
          </p:nvSpPr>
          <p:spPr bwMode="auto">
            <a:xfrm rot="5400000">
              <a:off x="662901" y="1127400"/>
              <a:ext cx="1814110" cy="313991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61" y="0"/>
                  </a:moveTo>
                  <a:cubicBezTo>
                    <a:pt x="10761" y="0"/>
                    <a:pt x="0" y="10758"/>
                    <a:pt x="0" y="10758"/>
                  </a:cubicBezTo>
                  <a:lnTo>
                    <a:pt x="10846" y="21600"/>
                  </a:lnTo>
                  <a:lnTo>
                    <a:pt x="21600" y="10841"/>
                  </a:lnTo>
                  <a:lnTo>
                    <a:pt x="10761" y="0"/>
                  </a:lnTo>
                  <a:close/>
                </a:path>
              </a:pathLst>
            </a:custGeom>
            <a:solidFill>
              <a:schemeClr val="accent2">
                <a:lumMod val="75000"/>
              </a:schemeClr>
            </a:solidFill>
            <a:ln>
              <a:noFill/>
            </a:ln>
            <a:effectLst/>
            <a:extLst>
              <a:ext uri="{91240B29-F687-4f45-9708-019B960494DF}">
                <a14:hiddenLine xmlns="" xmlns:lc="http://schemas.openxmlformats.org/drawingml/2006/lockedCanvas" xmlns:a14="http://schemas.microsoft.com/office/drawing/2010/main" xmlns:p14="http://schemas.microsoft.com/office/powerpoint/2010/main" w="12700" cap="flat" cmpd="sng">
                  <a:solidFill>
                    <a:srgbClr val="000000"/>
                  </a:solidFill>
                  <a:prstDash val="solid"/>
                  <a:miter lim="0"/>
                  <a:headEnd/>
                  <a:tailEnd/>
                </a14:hiddenLine>
              </a:ext>
              <a:ext uri="{AF507438-7753-43e0-B8FC-AC1667EBCBE1}">
                <a14:hiddenEffects xmlns="" xmlns:lc="http://schemas.openxmlformats.org/drawingml/2006/lockedCanvas" xmlns:a14="http://schemas.microsoft.com/office/drawing/2010/main" xmlns:p14="http://schemas.microsoft.com/office/powerpoint/2010/main">
                  <a:effectLst>
                    <a:outerShdw blurRad="63500" dist="38099" dir="2700000" algn="ctr" rotWithShape="0">
                      <a:srgbClr val="000000">
                        <a:alpha val="74998"/>
                      </a:srgbClr>
                    </a:outerShdw>
                  </a:effectLst>
                </a14:hiddenEffects>
              </a:ext>
            </a:extLst>
          </p:spPr>
          <p:txBody>
            <a:bodyPr anchor="ctr"/>
            <a:lstStyle/>
            <a:p>
              <a:pPr algn="ctr"/>
              <a:endParaRPr>
                <a:latin typeface="Calibri" panose="020F0502020204030204" pitchFamily="34" charset="0"/>
              </a:endParaRPr>
            </a:p>
          </p:txBody>
        </p:sp>
        <p:sp>
          <p:nvSpPr>
            <p:cNvPr id="6" name="ïṧḷïḓê-Freeform: Shape 41">
              <a:extLst>
                <a:ext uri="{FF2B5EF4-FFF2-40B4-BE49-F238E27FC236}">
                  <a16:creationId xmlns:a16="http://schemas.microsoft.com/office/drawing/2014/main" id="{865365F1-BFC3-4E81-B057-1F1B9B4025A3}"/>
                </a:ext>
              </a:extLst>
            </p:cNvPr>
            <p:cNvSpPr>
              <a:spLocks/>
            </p:cNvSpPr>
            <p:nvPr/>
          </p:nvSpPr>
          <p:spPr bwMode="auto">
            <a:xfrm rot="10800000">
              <a:off x="1579480" y="-1"/>
              <a:ext cx="1577894" cy="27156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cubicBezTo>
                    <a:pt x="21599" y="21599"/>
                    <a:pt x="21585" y="7227"/>
                    <a:pt x="21585" y="7227"/>
                  </a:cubicBezTo>
                  <a:lnTo>
                    <a:pt x="0" y="0"/>
                  </a:lnTo>
                  <a:lnTo>
                    <a:pt x="22" y="14369"/>
                  </a:lnTo>
                  <a:lnTo>
                    <a:pt x="21600" y="21600"/>
                  </a:lnTo>
                  <a:close/>
                </a:path>
              </a:pathLst>
            </a:custGeom>
            <a:solidFill>
              <a:schemeClr val="accent2">
                <a:lumMod val="75000"/>
              </a:schemeClr>
            </a:solidFill>
            <a:ln>
              <a:noFill/>
            </a:ln>
            <a:effectLst/>
            <a:extLst>
              <a:ext uri="{91240B29-F687-4f45-9708-019B960494DF}">
                <a14:hiddenLine xmlns="" xmlns:lc="http://schemas.openxmlformats.org/drawingml/2006/lockedCanvas" xmlns:a14="http://schemas.microsoft.com/office/drawing/2010/main" xmlns:p14="http://schemas.microsoft.com/office/powerpoint/2010/main" w="12700" cap="flat" cmpd="sng">
                  <a:solidFill>
                    <a:srgbClr val="000000"/>
                  </a:solidFill>
                  <a:prstDash val="solid"/>
                  <a:miter lim="0"/>
                  <a:headEnd/>
                  <a:tailEnd/>
                </a14:hiddenLine>
              </a:ext>
              <a:ext uri="{AF507438-7753-43e0-B8FC-AC1667EBCBE1}">
                <a14:hiddenEffects xmlns="" xmlns:lc="http://schemas.openxmlformats.org/drawingml/2006/lockedCanvas" xmlns:a14="http://schemas.microsoft.com/office/drawing/2010/main" xmlns:p14="http://schemas.microsoft.com/office/powerpoint/2010/main">
                  <a:effectLst>
                    <a:outerShdw blurRad="63500" dist="38099" dir="2700000" algn="ctr" rotWithShape="0">
                      <a:srgbClr val="000000">
                        <a:alpha val="74998"/>
                      </a:srgbClr>
                    </a:outerShdw>
                  </a:effectLst>
                </a14:hiddenEffects>
              </a:ext>
            </a:extLst>
          </p:spPr>
          <p:txBody>
            <a:bodyPr anchor="ctr"/>
            <a:lstStyle/>
            <a:p>
              <a:pPr algn="ctr"/>
              <a:endParaRPr>
                <a:latin typeface="Calibri" panose="020F0502020204030204" pitchFamily="34" charset="0"/>
              </a:endParaRPr>
            </a:p>
          </p:txBody>
        </p:sp>
        <p:sp>
          <p:nvSpPr>
            <p:cNvPr id="7" name="i$liḋe-Freeform: Shape 42">
              <a:extLst>
                <a:ext uri="{FF2B5EF4-FFF2-40B4-BE49-F238E27FC236}">
                  <a16:creationId xmlns:a16="http://schemas.microsoft.com/office/drawing/2014/main" id="{8237F91D-3B95-42AA-AFFA-50FCA01A9918}"/>
                </a:ext>
              </a:extLst>
            </p:cNvPr>
            <p:cNvSpPr>
              <a:spLocks/>
            </p:cNvSpPr>
            <p:nvPr/>
          </p:nvSpPr>
          <p:spPr bwMode="auto">
            <a:xfrm rot="10800000" flipH="1">
              <a:off x="-1" y="-1"/>
              <a:ext cx="1579481" cy="27156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cubicBezTo>
                    <a:pt x="21599" y="21599"/>
                    <a:pt x="21585" y="7227"/>
                    <a:pt x="21585" y="7227"/>
                  </a:cubicBezTo>
                  <a:lnTo>
                    <a:pt x="0" y="0"/>
                  </a:lnTo>
                  <a:lnTo>
                    <a:pt x="22" y="14369"/>
                  </a:lnTo>
                  <a:lnTo>
                    <a:pt x="21600" y="21600"/>
                  </a:lnTo>
                  <a:close/>
                </a:path>
              </a:pathLst>
            </a:custGeom>
            <a:solidFill>
              <a:schemeClr val="accent2"/>
            </a:solidFill>
            <a:ln>
              <a:noFill/>
            </a:ln>
            <a:effectLst/>
            <a:extLst>
              <a:ext uri="{91240B29-F687-4f45-9708-019B960494DF}">
                <a14:hiddenLine xmlns="" xmlns:lc="http://schemas.openxmlformats.org/drawingml/2006/lockedCanvas" xmlns:a14="http://schemas.microsoft.com/office/drawing/2010/main" xmlns:p14="http://schemas.microsoft.com/office/powerpoint/2010/main" w="12700" cap="flat" cmpd="sng">
                  <a:solidFill>
                    <a:srgbClr val="000000"/>
                  </a:solidFill>
                  <a:prstDash val="solid"/>
                  <a:miter lim="0"/>
                  <a:headEnd/>
                  <a:tailEnd/>
                </a14:hiddenLine>
              </a:ext>
              <a:ext uri="{AF507438-7753-43e0-B8FC-AC1667EBCBE1}">
                <a14:hiddenEffects xmlns="" xmlns:lc="http://schemas.openxmlformats.org/drawingml/2006/lockedCanvas" xmlns:a14="http://schemas.microsoft.com/office/drawing/2010/main" xmlns:p14="http://schemas.microsoft.com/office/powerpoint/2010/main">
                  <a:effectLst>
                    <a:outerShdw blurRad="63500" dist="38099" dir="2700000" algn="ctr" rotWithShape="0">
                      <a:srgbClr val="000000">
                        <a:alpha val="74998"/>
                      </a:srgbClr>
                    </a:outerShdw>
                  </a:effectLst>
                </a14:hiddenEffects>
              </a:ext>
            </a:extLst>
          </p:spPr>
          <p:txBody>
            <a:bodyPr anchor="ctr"/>
            <a:lstStyle/>
            <a:p>
              <a:pPr algn="ctr"/>
              <a:endParaRPr>
                <a:latin typeface="Calibri" panose="020F0502020204030204" pitchFamily="34" charset="0"/>
              </a:endParaRPr>
            </a:p>
          </p:txBody>
        </p:sp>
        <p:sp>
          <p:nvSpPr>
            <p:cNvPr id="8" name="i$liḋe-Freeform: Shape 43">
              <a:extLst>
                <a:ext uri="{FF2B5EF4-FFF2-40B4-BE49-F238E27FC236}">
                  <a16:creationId xmlns:a16="http://schemas.microsoft.com/office/drawing/2014/main" id="{87B913D9-6543-44F2-9077-8C32AFF54F57}"/>
                </a:ext>
              </a:extLst>
            </p:cNvPr>
            <p:cNvSpPr>
              <a:spLocks/>
            </p:cNvSpPr>
            <p:nvPr/>
          </p:nvSpPr>
          <p:spPr bwMode="auto">
            <a:xfrm rot="5400000">
              <a:off x="671464" y="1154213"/>
              <a:ext cx="1814108" cy="313991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61" y="0"/>
                  </a:moveTo>
                  <a:cubicBezTo>
                    <a:pt x="10761" y="0"/>
                    <a:pt x="0" y="10758"/>
                    <a:pt x="0" y="10758"/>
                  </a:cubicBezTo>
                  <a:lnTo>
                    <a:pt x="10846" y="21600"/>
                  </a:lnTo>
                  <a:lnTo>
                    <a:pt x="21600" y="10841"/>
                  </a:lnTo>
                  <a:lnTo>
                    <a:pt x="10761" y="0"/>
                  </a:lnTo>
                  <a:close/>
                </a:path>
              </a:pathLst>
            </a:custGeom>
            <a:solidFill>
              <a:srgbClr val="000000">
                <a:alpha val="24535"/>
              </a:srgbClr>
            </a:solidFill>
            <a:ln>
              <a:noFill/>
            </a:ln>
            <a:effectLst/>
            <a:extLst>
              <a:ext uri="{91240B29-F687-4f45-9708-019B960494DF}">
                <a14:hiddenLine xmlns="" xmlns:lc="http://schemas.openxmlformats.org/drawingml/2006/lockedCanvas" xmlns:a14="http://schemas.microsoft.com/office/drawing/2010/main" xmlns:p14="http://schemas.microsoft.com/office/powerpoint/2010/main" w="12700" cap="flat" cmpd="sng">
                  <a:solidFill>
                    <a:srgbClr val="000000"/>
                  </a:solidFill>
                  <a:prstDash val="solid"/>
                  <a:miter lim="0"/>
                  <a:headEnd/>
                  <a:tailEnd/>
                </a14:hiddenLine>
              </a:ext>
              <a:ext uri="{AF507438-7753-43e0-B8FC-AC1667EBCBE1}">
                <a14:hiddenEffects xmlns="" xmlns:lc="http://schemas.openxmlformats.org/drawingml/2006/lockedCanvas" xmlns:a14="http://schemas.microsoft.com/office/drawing/2010/main" xmlns:p14="http://schemas.microsoft.com/office/powerpoint/2010/main">
                  <a:effectLst>
                    <a:outerShdw blurRad="63500" dist="38099" dir="2700000" algn="ctr" rotWithShape="0">
                      <a:srgbClr val="000000">
                        <a:alpha val="74998"/>
                      </a:srgbClr>
                    </a:outerShdw>
                  </a:effectLst>
                </a14:hiddenEffects>
              </a:ext>
            </a:extLst>
          </p:spPr>
          <p:txBody>
            <a:bodyPr anchor="ctr"/>
            <a:lstStyle/>
            <a:p>
              <a:pPr algn="ctr"/>
              <a:endParaRPr>
                <a:latin typeface="Calibri" panose="020F0502020204030204" pitchFamily="34" charset="0"/>
              </a:endParaRPr>
            </a:p>
          </p:txBody>
        </p:sp>
      </p:grpSp>
      <p:grpSp>
        <p:nvGrpSpPr>
          <p:cNvPr id="9" name="Group 3">
            <a:extLst>
              <a:ext uri="{FF2B5EF4-FFF2-40B4-BE49-F238E27FC236}">
                <a16:creationId xmlns:a16="http://schemas.microsoft.com/office/drawing/2014/main" id="{CE8DAB91-1A19-4E24-A049-3252E37BA5D9}"/>
              </a:ext>
            </a:extLst>
          </p:cNvPr>
          <p:cNvGrpSpPr>
            <a:grpSpLocks/>
          </p:cNvGrpSpPr>
          <p:nvPr/>
        </p:nvGrpSpPr>
        <p:grpSpPr bwMode="auto">
          <a:xfrm>
            <a:off x="6082368" y="3418563"/>
            <a:ext cx="689707" cy="794208"/>
            <a:chOff x="-1" y="-1"/>
            <a:chExt cx="1860308" cy="2141949"/>
          </a:xfrm>
        </p:grpSpPr>
        <p:sp>
          <p:nvSpPr>
            <p:cNvPr id="10" name="i$liḋe-Freeform: Shape 36">
              <a:extLst>
                <a:ext uri="{FF2B5EF4-FFF2-40B4-BE49-F238E27FC236}">
                  <a16:creationId xmlns:a16="http://schemas.microsoft.com/office/drawing/2014/main" id="{2CBF69F9-489F-4C82-9B42-B9F8AA0AA286}"/>
                </a:ext>
              </a:extLst>
            </p:cNvPr>
            <p:cNvSpPr>
              <a:spLocks/>
            </p:cNvSpPr>
            <p:nvPr/>
          </p:nvSpPr>
          <p:spPr bwMode="auto">
            <a:xfrm rot="5400000">
              <a:off x="392284" y="665192"/>
              <a:ext cx="1071768" cy="1856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61" y="0"/>
                  </a:moveTo>
                  <a:cubicBezTo>
                    <a:pt x="10761" y="0"/>
                    <a:pt x="0" y="10758"/>
                    <a:pt x="0" y="10758"/>
                  </a:cubicBezTo>
                  <a:lnTo>
                    <a:pt x="10846" y="21599"/>
                  </a:lnTo>
                  <a:lnTo>
                    <a:pt x="21600" y="10841"/>
                  </a:lnTo>
                  <a:lnTo>
                    <a:pt x="10761" y="0"/>
                  </a:lnTo>
                  <a:close/>
                </a:path>
              </a:pathLst>
            </a:custGeom>
            <a:solidFill>
              <a:schemeClr val="accent5">
                <a:lumMod val="75000"/>
              </a:schemeClr>
            </a:solidFill>
            <a:ln>
              <a:noFill/>
            </a:ln>
            <a:effectLst/>
            <a:extLst>
              <a:ext uri="{91240B29-F687-4f45-9708-019B960494DF}">
                <a14:hiddenLine xmlns="" xmlns:lc="http://schemas.openxmlformats.org/drawingml/2006/lockedCanvas" xmlns:a14="http://schemas.microsoft.com/office/drawing/2010/main" xmlns:p14="http://schemas.microsoft.com/office/powerpoint/2010/main" w="12700" cap="flat" cmpd="sng">
                  <a:solidFill>
                    <a:srgbClr val="000000"/>
                  </a:solidFill>
                  <a:prstDash val="solid"/>
                  <a:miter lim="0"/>
                  <a:headEnd/>
                  <a:tailEnd/>
                </a14:hiddenLine>
              </a:ext>
              <a:ext uri="{AF507438-7753-43e0-B8FC-AC1667EBCBE1}">
                <a14:hiddenEffects xmlns="" xmlns:lc="http://schemas.openxmlformats.org/drawingml/2006/lockedCanvas" xmlns:a14="http://schemas.microsoft.com/office/drawing/2010/main" xmlns:p14="http://schemas.microsoft.com/office/powerpoint/2010/main">
                  <a:effectLst>
                    <a:outerShdw blurRad="63500" dist="38099" dir="2700000" algn="ctr" rotWithShape="0">
                      <a:srgbClr val="000000">
                        <a:alpha val="74998"/>
                      </a:srgbClr>
                    </a:outerShdw>
                  </a:effectLst>
                </a14:hiddenEffects>
              </a:ext>
            </a:extLst>
          </p:spPr>
          <p:txBody>
            <a:bodyPr anchor="ctr"/>
            <a:lstStyle/>
            <a:p>
              <a:pPr algn="ctr"/>
              <a:endParaRPr>
                <a:latin typeface="Calibri" panose="020F0502020204030204" pitchFamily="34" charset="0"/>
              </a:endParaRPr>
            </a:p>
          </p:txBody>
        </p:sp>
        <p:sp>
          <p:nvSpPr>
            <p:cNvPr id="11" name="i$liḋe-Freeform: Shape 37">
              <a:extLst>
                <a:ext uri="{FF2B5EF4-FFF2-40B4-BE49-F238E27FC236}">
                  <a16:creationId xmlns:a16="http://schemas.microsoft.com/office/drawing/2014/main" id="{F6D226D9-8CB3-46F4-BCA6-BE82018BEB67}"/>
                </a:ext>
              </a:extLst>
            </p:cNvPr>
            <p:cNvSpPr>
              <a:spLocks/>
            </p:cNvSpPr>
            <p:nvPr/>
          </p:nvSpPr>
          <p:spPr bwMode="auto">
            <a:xfrm rot="10800000">
              <a:off x="928168" y="-1"/>
              <a:ext cx="932139" cy="160368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600"/>
                  </a:moveTo>
                  <a:cubicBezTo>
                    <a:pt x="21599" y="21599"/>
                    <a:pt x="21585" y="7227"/>
                    <a:pt x="21585" y="7227"/>
                  </a:cubicBezTo>
                  <a:lnTo>
                    <a:pt x="0" y="0"/>
                  </a:lnTo>
                  <a:lnTo>
                    <a:pt x="22" y="14369"/>
                  </a:lnTo>
                  <a:lnTo>
                    <a:pt x="21599" y="21600"/>
                  </a:lnTo>
                  <a:close/>
                </a:path>
              </a:pathLst>
            </a:custGeom>
            <a:solidFill>
              <a:schemeClr val="accent5">
                <a:lumMod val="75000"/>
              </a:schemeClr>
            </a:solidFill>
            <a:ln>
              <a:noFill/>
            </a:ln>
            <a:effectLst/>
            <a:extLst>
              <a:ext uri="{91240B29-F687-4f45-9708-019B960494DF}">
                <a14:hiddenLine xmlns="" xmlns:lc="http://schemas.openxmlformats.org/drawingml/2006/lockedCanvas" xmlns:a14="http://schemas.microsoft.com/office/drawing/2010/main" xmlns:p14="http://schemas.microsoft.com/office/powerpoint/2010/main" w="12700" cap="flat" cmpd="sng">
                  <a:solidFill>
                    <a:srgbClr val="000000"/>
                  </a:solidFill>
                  <a:prstDash val="solid"/>
                  <a:miter lim="0"/>
                  <a:headEnd/>
                  <a:tailEnd/>
                </a14:hiddenLine>
              </a:ext>
              <a:ext uri="{AF507438-7753-43e0-B8FC-AC1667EBCBE1}">
                <a14:hiddenEffects xmlns="" xmlns:lc="http://schemas.openxmlformats.org/drawingml/2006/lockedCanvas" xmlns:a14="http://schemas.microsoft.com/office/drawing/2010/main" xmlns:p14="http://schemas.microsoft.com/office/powerpoint/2010/main">
                  <a:effectLst>
                    <a:outerShdw blurRad="63500" dist="38099" dir="2700000" algn="ctr" rotWithShape="0">
                      <a:srgbClr val="000000">
                        <a:alpha val="74998"/>
                      </a:srgbClr>
                    </a:outerShdw>
                  </a:effectLst>
                </a14:hiddenEffects>
              </a:ext>
            </a:extLst>
          </p:spPr>
          <p:txBody>
            <a:bodyPr anchor="ctr"/>
            <a:lstStyle/>
            <a:p>
              <a:pPr algn="ctr"/>
              <a:endParaRPr>
                <a:latin typeface="Calibri" panose="020F0502020204030204" pitchFamily="34" charset="0"/>
              </a:endParaRPr>
            </a:p>
          </p:txBody>
        </p:sp>
        <p:sp>
          <p:nvSpPr>
            <p:cNvPr id="12" name="i$liḋe-Freeform: Shape 38">
              <a:extLst>
                <a:ext uri="{FF2B5EF4-FFF2-40B4-BE49-F238E27FC236}">
                  <a16:creationId xmlns:a16="http://schemas.microsoft.com/office/drawing/2014/main" id="{0F5CFE84-915C-4966-B5A7-C67AB596D89D}"/>
                </a:ext>
              </a:extLst>
            </p:cNvPr>
            <p:cNvSpPr>
              <a:spLocks/>
            </p:cNvSpPr>
            <p:nvPr/>
          </p:nvSpPr>
          <p:spPr bwMode="auto">
            <a:xfrm rot="10800000" flipH="1">
              <a:off x="-1" y="-1"/>
              <a:ext cx="933727" cy="160368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600"/>
                  </a:moveTo>
                  <a:cubicBezTo>
                    <a:pt x="21599" y="21599"/>
                    <a:pt x="21585" y="7227"/>
                    <a:pt x="21585" y="7227"/>
                  </a:cubicBezTo>
                  <a:lnTo>
                    <a:pt x="0" y="0"/>
                  </a:lnTo>
                  <a:lnTo>
                    <a:pt x="22" y="14369"/>
                  </a:lnTo>
                  <a:lnTo>
                    <a:pt x="21599" y="21600"/>
                  </a:lnTo>
                  <a:close/>
                </a:path>
              </a:pathLst>
            </a:custGeom>
            <a:solidFill>
              <a:schemeClr val="accent5"/>
            </a:solidFill>
            <a:ln>
              <a:noFill/>
            </a:ln>
            <a:effectLst/>
            <a:extLst>
              <a:ext uri="{91240B29-F687-4f45-9708-019B960494DF}">
                <a14:hiddenLine xmlns="" xmlns:lc="http://schemas.openxmlformats.org/drawingml/2006/lockedCanvas" xmlns:a14="http://schemas.microsoft.com/office/drawing/2010/main" xmlns:p14="http://schemas.microsoft.com/office/powerpoint/2010/main" w="12700" cap="flat" cmpd="sng">
                  <a:solidFill>
                    <a:srgbClr val="000000"/>
                  </a:solidFill>
                  <a:prstDash val="solid"/>
                  <a:miter lim="0"/>
                  <a:headEnd/>
                  <a:tailEnd/>
                </a14:hiddenLine>
              </a:ext>
              <a:ext uri="{AF507438-7753-43e0-B8FC-AC1667EBCBE1}">
                <a14:hiddenEffects xmlns="" xmlns:lc="http://schemas.openxmlformats.org/drawingml/2006/lockedCanvas" xmlns:a14="http://schemas.microsoft.com/office/drawing/2010/main" xmlns:p14="http://schemas.microsoft.com/office/powerpoint/2010/main">
                  <a:effectLst>
                    <a:outerShdw blurRad="63500" dist="38099" dir="2700000" algn="ctr" rotWithShape="0">
                      <a:srgbClr val="000000">
                        <a:alpha val="74998"/>
                      </a:srgbClr>
                    </a:outerShdw>
                  </a:effectLst>
                </a14:hiddenEffects>
              </a:ext>
            </a:extLst>
          </p:spPr>
          <p:txBody>
            <a:bodyPr anchor="ctr"/>
            <a:lstStyle/>
            <a:p>
              <a:pPr algn="ctr"/>
              <a:endParaRPr>
                <a:latin typeface="Calibri" panose="020F0502020204030204" pitchFamily="34" charset="0"/>
              </a:endParaRPr>
            </a:p>
          </p:txBody>
        </p:sp>
        <p:sp>
          <p:nvSpPr>
            <p:cNvPr id="13" name="i$liḋe-Freeform: Shape 39">
              <a:extLst>
                <a:ext uri="{FF2B5EF4-FFF2-40B4-BE49-F238E27FC236}">
                  <a16:creationId xmlns:a16="http://schemas.microsoft.com/office/drawing/2014/main" id="{9F460ED1-8EB1-4DB3-8B91-DAA019574BC9}"/>
                </a:ext>
              </a:extLst>
            </p:cNvPr>
            <p:cNvSpPr>
              <a:spLocks/>
            </p:cNvSpPr>
            <p:nvPr/>
          </p:nvSpPr>
          <p:spPr bwMode="auto">
            <a:xfrm rot="5400000">
              <a:off x="392283" y="677895"/>
              <a:ext cx="1071769" cy="1856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61" y="0"/>
                  </a:moveTo>
                  <a:cubicBezTo>
                    <a:pt x="10761" y="0"/>
                    <a:pt x="0" y="10758"/>
                    <a:pt x="0" y="10758"/>
                  </a:cubicBezTo>
                  <a:lnTo>
                    <a:pt x="10846" y="21599"/>
                  </a:lnTo>
                  <a:lnTo>
                    <a:pt x="21600" y="10841"/>
                  </a:lnTo>
                  <a:lnTo>
                    <a:pt x="10761" y="0"/>
                  </a:lnTo>
                  <a:close/>
                </a:path>
              </a:pathLst>
            </a:custGeom>
            <a:solidFill>
              <a:srgbClr val="000000">
                <a:alpha val="24535"/>
              </a:srgbClr>
            </a:solidFill>
            <a:ln>
              <a:noFill/>
            </a:ln>
            <a:effectLst/>
            <a:extLst>
              <a:ext uri="{91240B29-F687-4f45-9708-019B960494DF}">
                <a14:hiddenLine xmlns="" xmlns:lc="http://schemas.openxmlformats.org/drawingml/2006/lockedCanvas" xmlns:a14="http://schemas.microsoft.com/office/drawing/2010/main" xmlns:p14="http://schemas.microsoft.com/office/powerpoint/2010/main" w="12700" cap="flat" cmpd="sng">
                  <a:solidFill>
                    <a:srgbClr val="000000"/>
                  </a:solidFill>
                  <a:prstDash val="solid"/>
                  <a:miter lim="0"/>
                  <a:headEnd/>
                  <a:tailEnd/>
                </a14:hiddenLine>
              </a:ext>
              <a:ext uri="{AF507438-7753-43e0-B8FC-AC1667EBCBE1}">
                <a14:hiddenEffects xmlns="" xmlns:lc="http://schemas.openxmlformats.org/drawingml/2006/lockedCanvas" xmlns:a14="http://schemas.microsoft.com/office/drawing/2010/main" xmlns:p14="http://schemas.microsoft.com/office/powerpoint/2010/main">
                  <a:effectLst>
                    <a:outerShdw blurRad="63500" dist="38099" dir="2700000" algn="ctr" rotWithShape="0">
                      <a:srgbClr val="000000">
                        <a:alpha val="74998"/>
                      </a:srgbClr>
                    </a:outerShdw>
                  </a:effectLst>
                </a14:hiddenEffects>
              </a:ext>
            </a:extLst>
          </p:spPr>
          <p:txBody>
            <a:bodyPr anchor="ctr"/>
            <a:lstStyle/>
            <a:p>
              <a:pPr algn="ctr"/>
              <a:endParaRPr>
                <a:latin typeface="Calibri" panose="020F0502020204030204" pitchFamily="34" charset="0"/>
              </a:endParaRPr>
            </a:p>
          </p:txBody>
        </p:sp>
      </p:grpSp>
      <p:grpSp>
        <p:nvGrpSpPr>
          <p:cNvPr id="14" name="Group 4">
            <a:extLst>
              <a:ext uri="{FF2B5EF4-FFF2-40B4-BE49-F238E27FC236}">
                <a16:creationId xmlns:a16="http://schemas.microsoft.com/office/drawing/2014/main" id="{016CE970-005E-4BAA-850C-A7A40F8A3694}"/>
              </a:ext>
            </a:extLst>
          </p:cNvPr>
          <p:cNvGrpSpPr>
            <a:grpSpLocks/>
          </p:cNvGrpSpPr>
          <p:nvPr/>
        </p:nvGrpSpPr>
        <p:grpSpPr bwMode="auto">
          <a:xfrm>
            <a:off x="5490098" y="3989050"/>
            <a:ext cx="911367" cy="1045305"/>
            <a:chOff x="-1" y="-1"/>
            <a:chExt cx="2457168" cy="2819447"/>
          </a:xfrm>
        </p:grpSpPr>
        <p:sp>
          <p:nvSpPr>
            <p:cNvPr id="15" name="i$liḋe-Freeform: Shape 32">
              <a:extLst>
                <a:ext uri="{FF2B5EF4-FFF2-40B4-BE49-F238E27FC236}">
                  <a16:creationId xmlns:a16="http://schemas.microsoft.com/office/drawing/2014/main" id="{7790C72C-0AE4-4CF5-A374-23A13028034D}"/>
                </a:ext>
              </a:extLst>
            </p:cNvPr>
            <p:cNvSpPr>
              <a:spLocks/>
            </p:cNvSpPr>
            <p:nvPr/>
          </p:nvSpPr>
          <p:spPr bwMode="auto">
            <a:xfrm rot="5400000">
              <a:off x="517173" y="877065"/>
              <a:ext cx="1410120" cy="244446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61" y="0"/>
                  </a:moveTo>
                  <a:cubicBezTo>
                    <a:pt x="10761" y="0"/>
                    <a:pt x="0" y="10758"/>
                    <a:pt x="0" y="10758"/>
                  </a:cubicBezTo>
                  <a:lnTo>
                    <a:pt x="10846" y="21600"/>
                  </a:lnTo>
                  <a:lnTo>
                    <a:pt x="21599" y="10841"/>
                  </a:lnTo>
                  <a:lnTo>
                    <a:pt x="10761" y="0"/>
                  </a:lnTo>
                  <a:close/>
                </a:path>
              </a:pathLst>
            </a:custGeom>
            <a:solidFill>
              <a:schemeClr val="accent4">
                <a:lumMod val="75000"/>
              </a:schemeClr>
            </a:solidFill>
            <a:ln>
              <a:noFill/>
            </a:ln>
            <a:effectLst/>
            <a:extLst>
              <a:ext uri="{91240B29-F687-4f45-9708-019B960494DF}">
                <a14:hiddenLine xmlns="" xmlns:lc="http://schemas.openxmlformats.org/drawingml/2006/lockedCanvas" xmlns:a14="http://schemas.microsoft.com/office/drawing/2010/main" xmlns:p14="http://schemas.microsoft.com/office/powerpoint/2010/main" w="12700" cap="flat" cmpd="sng">
                  <a:solidFill>
                    <a:srgbClr val="000000"/>
                  </a:solidFill>
                  <a:prstDash val="solid"/>
                  <a:miter lim="0"/>
                  <a:headEnd/>
                  <a:tailEnd/>
                </a14:hiddenLine>
              </a:ext>
              <a:ext uri="{AF507438-7753-43e0-B8FC-AC1667EBCBE1}">
                <a14:hiddenEffects xmlns="" xmlns:lc="http://schemas.openxmlformats.org/drawingml/2006/lockedCanvas" xmlns:a14="http://schemas.microsoft.com/office/drawing/2010/main" xmlns:p14="http://schemas.microsoft.com/office/powerpoint/2010/main">
                  <a:effectLst>
                    <a:outerShdw blurRad="63500" dist="38099" dir="2700000" algn="ctr" rotWithShape="0">
                      <a:srgbClr val="000000">
                        <a:alpha val="74998"/>
                      </a:srgbClr>
                    </a:outerShdw>
                  </a:effectLst>
                </a14:hiddenEffects>
              </a:ext>
            </a:extLst>
          </p:spPr>
          <p:txBody>
            <a:bodyPr anchor="ctr"/>
            <a:lstStyle/>
            <a:p>
              <a:pPr algn="ctr"/>
              <a:endParaRPr>
                <a:latin typeface="Calibri" panose="020F0502020204030204" pitchFamily="34" charset="0"/>
              </a:endParaRPr>
            </a:p>
          </p:txBody>
        </p:sp>
        <p:sp>
          <p:nvSpPr>
            <p:cNvPr id="16" name="i$liḋe-Freeform: Shape 33">
              <a:extLst>
                <a:ext uri="{FF2B5EF4-FFF2-40B4-BE49-F238E27FC236}">
                  <a16:creationId xmlns:a16="http://schemas.microsoft.com/office/drawing/2014/main" id="{533442A4-647D-4A0C-8E48-E6FB271F044F}"/>
                </a:ext>
              </a:extLst>
            </p:cNvPr>
            <p:cNvSpPr>
              <a:spLocks/>
            </p:cNvSpPr>
            <p:nvPr/>
          </p:nvSpPr>
          <p:spPr bwMode="auto">
            <a:xfrm rot="10800000">
              <a:off x="1228583" y="-1"/>
              <a:ext cx="1228584" cy="211359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600"/>
                  </a:moveTo>
                  <a:cubicBezTo>
                    <a:pt x="21599" y="21599"/>
                    <a:pt x="21585" y="7227"/>
                    <a:pt x="21585" y="7227"/>
                  </a:cubicBezTo>
                  <a:lnTo>
                    <a:pt x="0" y="0"/>
                  </a:lnTo>
                  <a:lnTo>
                    <a:pt x="22" y="14369"/>
                  </a:lnTo>
                  <a:lnTo>
                    <a:pt x="21599" y="21600"/>
                  </a:lnTo>
                  <a:close/>
                </a:path>
              </a:pathLst>
            </a:custGeom>
            <a:solidFill>
              <a:schemeClr val="accent4">
                <a:lumMod val="75000"/>
              </a:schemeClr>
            </a:solidFill>
            <a:ln>
              <a:noFill/>
            </a:ln>
            <a:effectLst/>
            <a:extLst>
              <a:ext uri="{91240B29-F687-4f45-9708-019B960494DF}">
                <a14:hiddenLine xmlns="" xmlns:lc="http://schemas.openxmlformats.org/drawingml/2006/lockedCanvas" xmlns:a14="http://schemas.microsoft.com/office/drawing/2010/main" xmlns:p14="http://schemas.microsoft.com/office/powerpoint/2010/main" w="12700" cap="flat" cmpd="sng">
                  <a:solidFill>
                    <a:srgbClr val="000000"/>
                  </a:solidFill>
                  <a:prstDash val="solid"/>
                  <a:miter lim="0"/>
                  <a:headEnd/>
                  <a:tailEnd/>
                </a14:hiddenLine>
              </a:ext>
              <a:ext uri="{AF507438-7753-43e0-B8FC-AC1667EBCBE1}">
                <a14:hiddenEffects xmlns="" xmlns:lc="http://schemas.openxmlformats.org/drawingml/2006/lockedCanvas" xmlns:a14="http://schemas.microsoft.com/office/drawing/2010/main" xmlns:p14="http://schemas.microsoft.com/office/powerpoint/2010/main">
                  <a:effectLst>
                    <a:outerShdw blurRad="63500" dist="38099" dir="2700000" algn="ctr" rotWithShape="0">
                      <a:srgbClr val="000000">
                        <a:alpha val="74998"/>
                      </a:srgbClr>
                    </a:outerShdw>
                  </a:effectLst>
                </a14:hiddenEffects>
              </a:ext>
            </a:extLst>
          </p:spPr>
          <p:txBody>
            <a:bodyPr anchor="ctr"/>
            <a:lstStyle/>
            <a:p>
              <a:pPr algn="ctr"/>
              <a:endParaRPr>
                <a:latin typeface="Calibri" panose="020F0502020204030204" pitchFamily="34" charset="0"/>
              </a:endParaRPr>
            </a:p>
          </p:txBody>
        </p:sp>
        <p:sp>
          <p:nvSpPr>
            <p:cNvPr id="17" name="i$liḋe-Freeform: Shape 34">
              <a:extLst>
                <a:ext uri="{FF2B5EF4-FFF2-40B4-BE49-F238E27FC236}">
                  <a16:creationId xmlns:a16="http://schemas.microsoft.com/office/drawing/2014/main" id="{524791B8-A0B9-4A60-8571-F750F26FF23F}"/>
                </a:ext>
              </a:extLst>
            </p:cNvPr>
            <p:cNvSpPr>
              <a:spLocks/>
            </p:cNvSpPr>
            <p:nvPr/>
          </p:nvSpPr>
          <p:spPr bwMode="auto">
            <a:xfrm rot="10800000" flipH="1">
              <a:off x="-1" y="-1"/>
              <a:ext cx="1228584" cy="211359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600"/>
                  </a:moveTo>
                  <a:cubicBezTo>
                    <a:pt x="21599" y="21599"/>
                    <a:pt x="21585" y="7227"/>
                    <a:pt x="21585" y="7227"/>
                  </a:cubicBezTo>
                  <a:lnTo>
                    <a:pt x="0" y="0"/>
                  </a:lnTo>
                  <a:lnTo>
                    <a:pt x="22" y="14369"/>
                  </a:lnTo>
                  <a:lnTo>
                    <a:pt x="21599" y="21600"/>
                  </a:lnTo>
                  <a:close/>
                </a:path>
              </a:pathLst>
            </a:custGeom>
            <a:solidFill>
              <a:schemeClr val="accent4"/>
            </a:solidFill>
            <a:ln>
              <a:noFill/>
            </a:ln>
            <a:effectLst/>
            <a:extLst>
              <a:ext uri="{91240B29-F687-4f45-9708-019B960494DF}">
                <a14:hiddenLine xmlns="" xmlns:lc="http://schemas.openxmlformats.org/drawingml/2006/lockedCanvas" xmlns:a14="http://schemas.microsoft.com/office/drawing/2010/main" xmlns:p14="http://schemas.microsoft.com/office/powerpoint/2010/main" w="12700" cap="flat" cmpd="sng">
                  <a:solidFill>
                    <a:srgbClr val="000000"/>
                  </a:solidFill>
                  <a:prstDash val="solid"/>
                  <a:miter lim="0"/>
                  <a:headEnd/>
                  <a:tailEnd/>
                </a14:hiddenLine>
              </a:ext>
              <a:ext uri="{AF507438-7753-43e0-B8FC-AC1667EBCBE1}">
                <a14:hiddenEffects xmlns="" xmlns:lc="http://schemas.openxmlformats.org/drawingml/2006/lockedCanvas" xmlns:a14="http://schemas.microsoft.com/office/drawing/2010/main" xmlns:p14="http://schemas.microsoft.com/office/powerpoint/2010/main">
                  <a:effectLst>
                    <a:outerShdw blurRad="63500" dist="38099" dir="2700000" algn="ctr" rotWithShape="0">
                      <a:srgbClr val="000000">
                        <a:alpha val="74998"/>
                      </a:srgbClr>
                    </a:outerShdw>
                  </a:effectLst>
                </a14:hiddenEffects>
              </a:ext>
            </a:extLst>
          </p:spPr>
          <p:txBody>
            <a:bodyPr anchor="ctr"/>
            <a:lstStyle/>
            <a:p>
              <a:pPr algn="ctr"/>
              <a:endParaRPr>
                <a:latin typeface="Calibri" panose="020F0502020204030204" pitchFamily="34" charset="0"/>
              </a:endParaRPr>
            </a:p>
          </p:txBody>
        </p:sp>
        <p:sp>
          <p:nvSpPr>
            <p:cNvPr id="18" name="i$liḋe-Freeform: Shape 35">
              <a:extLst>
                <a:ext uri="{FF2B5EF4-FFF2-40B4-BE49-F238E27FC236}">
                  <a16:creationId xmlns:a16="http://schemas.microsoft.com/office/drawing/2014/main" id="{89DAE73C-BA30-47D5-AEF4-6523522E5B60}"/>
                </a:ext>
              </a:extLst>
            </p:cNvPr>
            <p:cNvSpPr>
              <a:spLocks/>
            </p:cNvSpPr>
            <p:nvPr/>
          </p:nvSpPr>
          <p:spPr bwMode="auto">
            <a:xfrm rot="5400000">
              <a:off x="516379" y="891358"/>
              <a:ext cx="1411708" cy="244446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61" y="0"/>
                  </a:moveTo>
                  <a:cubicBezTo>
                    <a:pt x="10761" y="0"/>
                    <a:pt x="0" y="10758"/>
                    <a:pt x="0" y="10758"/>
                  </a:cubicBezTo>
                  <a:lnTo>
                    <a:pt x="10846" y="21600"/>
                  </a:lnTo>
                  <a:lnTo>
                    <a:pt x="21599" y="10841"/>
                  </a:lnTo>
                  <a:lnTo>
                    <a:pt x="10761" y="0"/>
                  </a:lnTo>
                  <a:close/>
                </a:path>
              </a:pathLst>
            </a:custGeom>
            <a:solidFill>
              <a:srgbClr val="000000">
                <a:alpha val="24535"/>
              </a:srgbClr>
            </a:solidFill>
            <a:ln>
              <a:noFill/>
            </a:ln>
            <a:effectLst/>
            <a:extLst>
              <a:ext uri="{91240B29-F687-4f45-9708-019B960494DF}">
                <a14:hiddenLine xmlns="" xmlns:lc="http://schemas.openxmlformats.org/drawingml/2006/lockedCanvas" xmlns:a14="http://schemas.microsoft.com/office/drawing/2010/main" xmlns:p14="http://schemas.microsoft.com/office/powerpoint/2010/main" w="12700" cap="flat" cmpd="sng">
                  <a:solidFill>
                    <a:srgbClr val="000000"/>
                  </a:solidFill>
                  <a:prstDash val="solid"/>
                  <a:miter lim="0"/>
                  <a:headEnd/>
                  <a:tailEnd/>
                </a14:hiddenLine>
              </a:ext>
              <a:ext uri="{AF507438-7753-43e0-B8FC-AC1667EBCBE1}">
                <a14:hiddenEffects xmlns="" xmlns:lc="http://schemas.openxmlformats.org/drawingml/2006/lockedCanvas" xmlns:a14="http://schemas.microsoft.com/office/drawing/2010/main" xmlns:p14="http://schemas.microsoft.com/office/powerpoint/2010/main">
                  <a:effectLst>
                    <a:outerShdw blurRad="63500" dist="38099" dir="2700000" algn="ctr" rotWithShape="0">
                      <a:srgbClr val="000000">
                        <a:alpha val="74998"/>
                      </a:srgbClr>
                    </a:outerShdw>
                  </a:effectLst>
                </a14:hiddenEffects>
              </a:ext>
            </a:extLst>
          </p:spPr>
          <p:txBody>
            <a:bodyPr anchor="ctr"/>
            <a:lstStyle/>
            <a:p>
              <a:pPr algn="ctr"/>
              <a:endParaRPr>
                <a:latin typeface="Calibri" panose="020F0502020204030204" pitchFamily="34" charset="0"/>
              </a:endParaRPr>
            </a:p>
          </p:txBody>
        </p:sp>
      </p:grpSp>
      <p:grpSp>
        <p:nvGrpSpPr>
          <p:cNvPr id="19" name="Group 5">
            <a:extLst>
              <a:ext uri="{FF2B5EF4-FFF2-40B4-BE49-F238E27FC236}">
                <a16:creationId xmlns:a16="http://schemas.microsoft.com/office/drawing/2014/main" id="{12FE307A-1A84-4864-8F82-5793BC036635}"/>
              </a:ext>
            </a:extLst>
          </p:cNvPr>
          <p:cNvGrpSpPr>
            <a:grpSpLocks/>
          </p:cNvGrpSpPr>
          <p:nvPr/>
        </p:nvGrpSpPr>
        <p:grpSpPr bwMode="auto">
          <a:xfrm>
            <a:off x="6445031" y="3915458"/>
            <a:ext cx="1171000" cy="1343795"/>
            <a:chOff x="-1" y="-1"/>
            <a:chExt cx="3157375" cy="3622665"/>
          </a:xfrm>
        </p:grpSpPr>
        <p:sp>
          <p:nvSpPr>
            <p:cNvPr id="20" name="i$liḋe-Freeform: Shape 28">
              <a:extLst>
                <a:ext uri="{FF2B5EF4-FFF2-40B4-BE49-F238E27FC236}">
                  <a16:creationId xmlns:a16="http://schemas.microsoft.com/office/drawing/2014/main" id="{53F765C5-B6D7-4D39-8172-16DD4A3BF7ED}"/>
                </a:ext>
              </a:extLst>
            </p:cNvPr>
            <p:cNvSpPr>
              <a:spLocks/>
            </p:cNvSpPr>
            <p:nvPr/>
          </p:nvSpPr>
          <p:spPr bwMode="auto">
            <a:xfrm rot="5400000">
              <a:off x="662902" y="1127399"/>
              <a:ext cx="1814109" cy="313991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61" y="0"/>
                  </a:moveTo>
                  <a:cubicBezTo>
                    <a:pt x="10761" y="0"/>
                    <a:pt x="0" y="10758"/>
                    <a:pt x="0" y="10758"/>
                  </a:cubicBezTo>
                  <a:lnTo>
                    <a:pt x="10846" y="21600"/>
                  </a:lnTo>
                  <a:lnTo>
                    <a:pt x="21600" y="10841"/>
                  </a:lnTo>
                  <a:lnTo>
                    <a:pt x="10761" y="0"/>
                  </a:lnTo>
                  <a:close/>
                </a:path>
              </a:pathLst>
            </a:custGeom>
            <a:solidFill>
              <a:schemeClr val="accent6">
                <a:lumMod val="75000"/>
              </a:schemeClr>
            </a:solidFill>
            <a:ln>
              <a:noFill/>
            </a:ln>
            <a:effectLst/>
            <a:extLst>
              <a:ext uri="{91240B29-F687-4f45-9708-019B960494DF}">
                <a14:hiddenLine xmlns="" xmlns:lc="http://schemas.openxmlformats.org/drawingml/2006/lockedCanvas" xmlns:a14="http://schemas.microsoft.com/office/drawing/2010/main" xmlns:p14="http://schemas.microsoft.com/office/powerpoint/2010/main" w="12700" cap="flat" cmpd="sng">
                  <a:solidFill>
                    <a:srgbClr val="000000"/>
                  </a:solidFill>
                  <a:prstDash val="solid"/>
                  <a:miter lim="0"/>
                  <a:headEnd/>
                  <a:tailEnd/>
                </a14:hiddenLine>
              </a:ext>
              <a:ext uri="{AF507438-7753-43e0-B8FC-AC1667EBCBE1}">
                <a14:hiddenEffects xmlns="" xmlns:lc="http://schemas.openxmlformats.org/drawingml/2006/lockedCanvas" xmlns:a14="http://schemas.microsoft.com/office/drawing/2010/main" xmlns:p14="http://schemas.microsoft.com/office/powerpoint/2010/main">
                  <a:effectLst>
                    <a:outerShdw blurRad="63500" dist="38099" dir="2700000" algn="ctr" rotWithShape="0">
                      <a:srgbClr val="000000">
                        <a:alpha val="74998"/>
                      </a:srgbClr>
                    </a:outerShdw>
                  </a:effectLst>
                </a14:hiddenEffects>
              </a:ext>
            </a:extLst>
          </p:spPr>
          <p:txBody>
            <a:bodyPr anchor="ctr"/>
            <a:lstStyle/>
            <a:p>
              <a:pPr algn="ctr"/>
              <a:endParaRPr>
                <a:latin typeface="Calibri" panose="020F0502020204030204" pitchFamily="34" charset="0"/>
              </a:endParaRPr>
            </a:p>
          </p:txBody>
        </p:sp>
        <p:sp>
          <p:nvSpPr>
            <p:cNvPr id="21" name="i$liḋe-Freeform: Shape 29">
              <a:extLst>
                <a:ext uri="{FF2B5EF4-FFF2-40B4-BE49-F238E27FC236}">
                  <a16:creationId xmlns:a16="http://schemas.microsoft.com/office/drawing/2014/main" id="{71CAAA7C-D54E-4062-90A9-6BB093029284}"/>
                </a:ext>
              </a:extLst>
            </p:cNvPr>
            <p:cNvSpPr>
              <a:spLocks/>
            </p:cNvSpPr>
            <p:nvPr/>
          </p:nvSpPr>
          <p:spPr bwMode="auto">
            <a:xfrm rot="10800000">
              <a:off x="1579480" y="-1"/>
              <a:ext cx="1577894" cy="271560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cubicBezTo>
                    <a:pt x="21599" y="21599"/>
                    <a:pt x="21585" y="7227"/>
                    <a:pt x="21585" y="7227"/>
                  </a:cubicBezTo>
                  <a:lnTo>
                    <a:pt x="0" y="0"/>
                  </a:lnTo>
                  <a:lnTo>
                    <a:pt x="22" y="14369"/>
                  </a:lnTo>
                  <a:lnTo>
                    <a:pt x="21600" y="21600"/>
                  </a:lnTo>
                  <a:close/>
                </a:path>
              </a:pathLst>
            </a:custGeom>
            <a:solidFill>
              <a:schemeClr val="accent6">
                <a:lumMod val="75000"/>
              </a:schemeClr>
            </a:solidFill>
            <a:ln>
              <a:noFill/>
            </a:ln>
            <a:effectLst/>
            <a:extLst>
              <a:ext uri="{91240B29-F687-4f45-9708-019B960494DF}">
                <a14:hiddenLine xmlns="" xmlns:lc="http://schemas.openxmlformats.org/drawingml/2006/lockedCanvas" xmlns:a14="http://schemas.microsoft.com/office/drawing/2010/main" xmlns:p14="http://schemas.microsoft.com/office/powerpoint/2010/main" w="12700" cap="flat" cmpd="sng">
                  <a:solidFill>
                    <a:srgbClr val="000000"/>
                  </a:solidFill>
                  <a:prstDash val="solid"/>
                  <a:miter lim="0"/>
                  <a:headEnd/>
                  <a:tailEnd/>
                </a14:hiddenLine>
              </a:ext>
              <a:ext uri="{AF507438-7753-43e0-B8FC-AC1667EBCBE1}">
                <a14:hiddenEffects xmlns="" xmlns:lc="http://schemas.openxmlformats.org/drawingml/2006/lockedCanvas" xmlns:a14="http://schemas.microsoft.com/office/drawing/2010/main" xmlns:p14="http://schemas.microsoft.com/office/powerpoint/2010/main">
                  <a:effectLst>
                    <a:outerShdw blurRad="63500" dist="38099" dir="2700000" algn="ctr" rotWithShape="0">
                      <a:srgbClr val="000000">
                        <a:alpha val="74998"/>
                      </a:srgbClr>
                    </a:outerShdw>
                  </a:effectLst>
                </a14:hiddenEffects>
              </a:ext>
            </a:extLst>
          </p:spPr>
          <p:txBody>
            <a:bodyPr anchor="ctr"/>
            <a:lstStyle/>
            <a:p>
              <a:pPr algn="ctr"/>
              <a:endParaRPr>
                <a:latin typeface="Calibri" panose="020F0502020204030204" pitchFamily="34" charset="0"/>
              </a:endParaRPr>
            </a:p>
          </p:txBody>
        </p:sp>
        <p:sp>
          <p:nvSpPr>
            <p:cNvPr id="22" name="i$liḋe-Freeform: Shape 30">
              <a:extLst>
                <a:ext uri="{FF2B5EF4-FFF2-40B4-BE49-F238E27FC236}">
                  <a16:creationId xmlns:a16="http://schemas.microsoft.com/office/drawing/2014/main" id="{B14E3CD9-868D-455A-B9F2-8B4C8A6CA36C}"/>
                </a:ext>
              </a:extLst>
            </p:cNvPr>
            <p:cNvSpPr>
              <a:spLocks/>
            </p:cNvSpPr>
            <p:nvPr/>
          </p:nvSpPr>
          <p:spPr bwMode="auto">
            <a:xfrm rot="10800000" flipH="1">
              <a:off x="-1" y="-1"/>
              <a:ext cx="1579481" cy="271560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cubicBezTo>
                    <a:pt x="21599" y="21599"/>
                    <a:pt x="21585" y="7227"/>
                    <a:pt x="21585" y="7227"/>
                  </a:cubicBezTo>
                  <a:lnTo>
                    <a:pt x="0" y="0"/>
                  </a:lnTo>
                  <a:lnTo>
                    <a:pt x="22" y="14369"/>
                  </a:lnTo>
                  <a:lnTo>
                    <a:pt x="21600" y="21600"/>
                  </a:lnTo>
                  <a:close/>
                </a:path>
              </a:pathLst>
            </a:custGeom>
            <a:solidFill>
              <a:schemeClr val="accent6"/>
            </a:solidFill>
            <a:ln>
              <a:noFill/>
            </a:ln>
            <a:effectLst/>
            <a:extLst>
              <a:ext uri="{91240B29-F687-4f45-9708-019B960494DF}">
                <a14:hiddenLine xmlns="" xmlns:lc="http://schemas.openxmlformats.org/drawingml/2006/lockedCanvas" xmlns:a14="http://schemas.microsoft.com/office/drawing/2010/main" xmlns:p14="http://schemas.microsoft.com/office/powerpoint/2010/main" w="12700" cap="flat" cmpd="sng">
                  <a:solidFill>
                    <a:srgbClr val="000000"/>
                  </a:solidFill>
                  <a:prstDash val="solid"/>
                  <a:miter lim="0"/>
                  <a:headEnd/>
                  <a:tailEnd/>
                </a14:hiddenLine>
              </a:ext>
              <a:ext uri="{AF507438-7753-43e0-B8FC-AC1667EBCBE1}">
                <a14:hiddenEffects xmlns="" xmlns:lc="http://schemas.openxmlformats.org/drawingml/2006/lockedCanvas" xmlns:a14="http://schemas.microsoft.com/office/drawing/2010/main" xmlns:p14="http://schemas.microsoft.com/office/powerpoint/2010/main">
                  <a:effectLst>
                    <a:outerShdw blurRad="63500" dist="38099" dir="2700000" algn="ctr" rotWithShape="0">
                      <a:srgbClr val="000000">
                        <a:alpha val="74998"/>
                      </a:srgbClr>
                    </a:outerShdw>
                  </a:effectLst>
                </a14:hiddenEffects>
              </a:ext>
            </a:extLst>
          </p:spPr>
          <p:txBody>
            <a:bodyPr anchor="ctr"/>
            <a:lstStyle/>
            <a:p>
              <a:pPr algn="ctr"/>
              <a:endParaRPr>
                <a:latin typeface="Calibri" panose="020F0502020204030204" pitchFamily="34" charset="0"/>
              </a:endParaRPr>
            </a:p>
          </p:txBody>
        </p:sp>
        <p:sp>
          <p:nvSpPr>
            <p:cNvPr id="23" name="i$liḋe-Freeform: Shape 31">
              <a:extLst>
                <a:ext uri="{FF2B5EF4-FFF2-40B4-BE49-F238E27FC236}">
                  <a16:creationId xmlns:a16="http://schemas.microsoft.com/office/drawing/2014/main" id="{C1D23142-D76A-4ABA-BB7C-5FF209E903B0}"/>
                </a:ext>
              </a:extLst>
            </p:cNvPr>
            <p:cNvSpPr>
              <a:spLocks/>
            </p:cNvSpPr>
            <p:nvPr/>
          </p:nvSpPr>
          <p:spPr bwMode="auto">
            <a:xfrm rot="5400000">
              <a:off x="662901" y="1145652"/>
              <a:ext cx="1814110" cy="313991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61" y="0"/>
                  </a:moveTo>
                  <a:cubicBezTo>
                    <a:pt x="10761" y="0"/>
                    <a:pt x="0" y="10758"/>
                    <a:pt x="0" y="10758"/>
                  </a:cubicBezTo>
                  <a:lnTo>
                    <a:pt x="10846" y="21600"/>
                  </a:lnTo>
                  <a:lnTo>
                    <a:pt x="21600" y="10841"/>
                  </a:lnTo>
                  <a:lnTo>
                    <a:pt x="10761" y="0"/>
                  </a:lnTo>
                  <a:close/>
                </a:path>
              </a:pathLst>
            </a:custGeom>
            <a:solidFill>
              <a:srgbClr val="000000">
                <a:alpha val="24535"/>
              </a:srgbClr>
            </a:solidFill>
            <a:ln>
              <a:noFill/>
            </a:ln>
            <a:effectLst/>
            <a:extLst>
              <a:ext uri="{91240B29-F687-4f45-9708-019B960494DF}">
                <a14:hiddenLine xmlns="" xmlns:lc="http://schemas.openxmlformats.org/drawingml/2006/lockedCanvas" xmlns:a14="http://schemas.microsoft.com/office/drawing/2010/main" xmlns:p14="http://schemas.microsoft.com/office/powerpoint/2010/main" w="12700" cap="flat" cmpd="sng">
                  <a:solidFill>
                    <a:srgbClr val="000000"/>
                  </a:solidFill>
                  <a:prstDash val="solid"/>
                  <a:miter lim="0"/>
                  <a:headEnd/>
                  <a:tailEnd/>
                </a14:hiddenLine>
              </a:ext>
              <a:ext uri="{AF507438-7753-43e0-B8FC-AC1667EBCBE1}">
                <a14:hiddenEffects xmlns="" xmlns:lc="http://schemas.openxmlformats.org/drawingml/2006/lockedCanvas" xmlns:a14="http://schemas.microsoft.com/office/drawing/2010/main" xmlns:p14="http://schemas.microsoft.com/office/powerpoint/2010/main">
                  <a:effectLst>
                    <a:outerShdw blurRad="63500" dist="38099" dir="2700000" algn="ctr" rotWithShape="0">
                      <a:srgbClr val="000000">
                        <a:alpha val="74998"/>
                      </a:srgbClr>
                    </a:outerShdw>
                  </a:effectLst>
                </a14:hiddenEffects>
              </a:ext>
            </a:extLst>
          </p:spPr>
          <p:txBody>
            <a:bodyPr anchor="ctr"/>
            <a:lstStyle/>
            <a:p>
              <a:pPr algn="ctr"/>
              <a:endParaRPr>
                <a:latin typeface="Calibri" panose="020F0502020204030204" pitchFamily="34" charset="0"/>
              </a:endParaRPr>
            </a:p>
          </p:txBody>
        </p:sp>
      </p:grpSp>
      <p:grpSp>
        <p:nvGrpSpPr>
          <p:cNvPr id="24" name="Group 6">
            <a:extLst>
              <a:ext uri="{FF2B5EF4-FFF2-40B4-BE49-F238E27FC236}">
                <a16:creationId xmlns:a16="http://schemas.microsoft.com/office/drawing/2014/main" id="{BF5022C9-7E9F-4E1D-AFFA-BAE66A7BC764}"/>
              </a:ext>
            </a:extLst>
          </p:cNvPr>
          <p:cNvGrpSpPr>
            <a:grpSpLocks/>
          </p:cNvGrpSpPr>
          <p:nvPr/>
        </p:nvGrpSpPr>
        <p:grpSpPr bwMode="auto">
          <a:xfrm>
            <a:off x="4449209" y="3499220"/>
            <a:ext cx="387680" cy="442877"/>
            <a:chOff x="0" y="-1"/>
            <a:chExt cx="1046344" cy="1194357"/>
          </a:xfrm>
        </p:grpSpPr>
        <p:sp>
          <p:nvSpPr>
            <p:cNvPr id="25" name="i$liḋe-Freeform: Shape 24">
              <a:extLst>
                <a:ext uri="{FF2B5EF4-FFF2-40B4-BE49-F238E27FC236}">
                  <a16:creationId xmlns:a16="http://schemas.microsoft.com/office/drawing/2014/main" id="{17B6686A-37CD-4717-B412-3C824A57049C}"/>
                </a:ext>
              </a:extLst>
            </p:cNvPr>
            <p:cNvSpPr>
              <a:spLocks/>
            </p:cNvSpPr>
            <p:nvPr/>
          </p:nvSpPr>
          <p:spPr bwMode="auto">
            <a:xfrm rot="5400000">
              <a:off x="221054" y="369067"/>
              <a:ext cx="604235" cy="1046344"/>
            </a:xfrm>
            <a:custGeom>
              <a:avLst/>
              <a:gdLst>
                <a:gd name="T0" fmla="*/ 302117 w 21600"/>
                <a:gd name="T1" fmla="*/ 523172 h 21600"/>
                <a:gd name="T2" fmla="*/ 302117 w 21600"/>
                <a:gd name="T3" fmla="*/ 523172 h 21600"/>
                <a:gd name="T4" fmla="*/ 302117 w 21600"/>
                <a:gd name="T5" fmla="*/ 523172 h 21600"/>
                <a:gd name="T6" fmla="*/ 302117 w 21600"/>
                <a:gd name="T7" fmla="*/ 52317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761" y="0"/>
                  </a:moveTo>
                  <a:cubicBezTo>
                    <a:pt x="10761" y="0"/>
                    <a:pt x="0" y="10758"/>
                    <a:pt x="0" y="10758"/>
                  </a:cubicBezTo>
                  <a:lnTo>
                    <a:pt x="10846" y="21599"/>
                  </a:lnTo>
                  <a:lnTo>
                    <a:pt x="21599" y="10841"/>
                  </a:lnTo>
                  <a:lnTo>
                    <a:pt x="10761" y="0"/>
                  </a:lnTo>
                  <a:close/>
                </a:path>
              </a:pathLst>
            </a:custGeom>
            <a:solidFill>
              <a:schemeClr val="accent3">
                <a:lumMod val="50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nchor="ctr"/>
            <a:lstStyle/>
            <a:p>
              <a:pPr algn="ctr"/>
              <a:endParaRPr>
                <a:latin typeface="Calibri" panose="020F0502020204030204" pitchFamily="34" charset="0"/>
              </a:endParaRPr>
            </a:p>
          </p:txBody>
        </p:sp>
        <p:sp>
          <p:nvSpPr>
            <p:cNvPr id="26" name="i$liḋe-Freeform: Shape 26">
              <a:extLst>
                <a:ext uri="{FF2B5EF4-FFF2-40B4-BE49-F238E27FC236}">
                  <a16:creationId xmlns:a16="http://schemas.microsoft.com/office/drawing/2014/main" id="{674F295C-BD74-4500-A8F4-65097147BDEF}"/>
                </a:ext>
              </a:extLst>
            </p:cNvPr>
            <p:cNvSpPr>
              <a:spLocks/>
            </p:cNvSpPr>
            <p:nvPr/>
          </p:nvSpPr>
          <p:spPr bwMode="auto">
            <a:xfrm rot="10800000">
              <a:off x="519531" y="-1"/>
              <a:ext cx="525957" cy="904549"/>
            </a:xfrm>
            <a:custGeom>
              <a:avLst/>
              <a:gdLst>
                <a:gd name="T0" fmla="*/ 262979 w 21600"/>
                <a:gd name="T1" fmla="*/ 452275 h 21600"/>
                <a:gd name="T2" fmla="*/ 262979 w 21600"/>
                <a:gd name="T3" fmla="*/ 452275 h 21600"/>
                <a:gd name="T4" fmla="*/ 262979 w 21600"/>
                <a:gd name="T5" fmla="*/ 452275 h 21600"/>
                <a:gd name="T6" fmla="*/ 262979 w 21600"/>
                <a:gd name="T7" fmla="*/ 45227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21600"/>
                  </a:moveTo>
                  <a:cubicBezTo>
                    <a:pt x="21599" y="21599"/>
                    <a:pt x="21585" y="7227"/>
                    <a:pt x="21585" y="7227"/>
                  </a:cubicBezTo>
                  <a:lnTo>
                    <a:pt x="0" y="0"/>
                  </a:lnTo>
                  <a:lnTo>
                    <a:pt x="22" y="14369"/>
                  </a:lnTo>
                  <a:lnTo>
                    <a:pt x="21599" y="21600"/>
                  </a:lnTo>
                  <a:close/>
                </a:path>
              </a:pathLst>
            </a:custGeom>
            <a:solidFill>
              <a:schemeClr val="accent3">
                <a:lumMod val="75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nchor="ctr"/>
            <a:lstStyle/>
            <a:p>
              <a:pPr algn="ctr"/>
              <a:endParaRPr>
                <a:latin typeface="Calibri" panose="020F0502020204030204" pitchFamily="34" charset="0"/>
              </a:endParaRPr>
            </a:p>
          </p:txBody>
        </p:sp>
        <p:sp>
          <p:nvSpPr>
            <p:cNvPr id="27" name="i$liḋe-Freeform: Shape 27">
              <a:extLst>
                <a:ext uri="{FF2B5EF4-FFF2-40B4-BE49-F238E27FC236}">
                  <a16:creationId xmlns:a16="http://schemas.microsoft.com/office/drawing/2014/main" id="{9691C22F-E3B1-41D6-867D-0577C398023B}"/>
                </a:ext>
              </a:extLst>
            </p:cNvPr>
            <p:cNvSpPr>
              <a:spLocks/>
            </p:cNvSpPr>
            <p:nvPr/>
          </p:nvSpPr>
          <p:spPr bwMode="auto">
            <a:xfrm rot="10800000" flipH="1">
              <a:off x="0" y="-1"/>
              <a:ext cx="525957" cy="904550"/>
            </a:xfrm>
            <a:custGeom>
              <a:avLst/>
              <a:gdLst>
                <a:gd name="T0" fmla="*/ 262979 w 21600"/>
                <a:gd name="T1" fmla="*/ 452275 h 21600"/>
                <a:gd name="T2" fmla="*/ 262979 w 21600"/>
                <a:gd name="T3" fmla="*/ 452275 h 21600"/>
                <a:gd name="T4" fmla="*/ 262979 w 21600"/>
                <a:gd name="T5" fmla="*/ 452275 h 21600"/>
                <a:gd name="T6" fmla="*/ 262979 w 21600"/>
                <a:gd name="T7" fmla="*/ 45227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21600"/>
                  </a:moveTo>
                  <a:cubicBezTo>
                    <a:pt x="21599" y="21599"/>
                    <a:pt x="21585" y="7227"/>
                    <a:pt x="21585" y="7227"/>
                  </a:cubicBezTo>
                  <a:lnTo>
                    <a:pt x="0" y="0"/>
                  </a:lnTo>
                  <a:lnTo>
                    <a:pt x="22" y="14369"/>
                  </a:lnTo>
                  <a:lnTo>
                    <a:pt x="21599" y="21600"/>
                  </a:lnTo>
                  <a:close/>
                </a:path>
              </a:pathLst>
            </a:custGeom>
            <a:solidFill>
              <a:schemeClr val="accent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nchor="ctr"/>
            <a:lstStyle/>
            <a:p>
              <a:pPr algn="ctr"/>
              <a:endParaRPr>
                <a:latin typeface="Calibri" panose="020F0502020204030204" pitchFamily="34" charset="0"/>
              </a:endParaRPr>
            </a:p>
          </p:txBody>
        </p:sp>
      </p:grpSp>
      <p:grpSp>
        <p:nvGrpSpPr>
          <p:cNvPr id="28" name="Group 7">
            <a:extLst>
              <a:ext uri="{FF2B5EF4-FFF2-40B4-BE49-F238E27FC236}">
                <a16:creationId xmlns:a16="http://schemas.microsoft.com/office/drawing/2014/main" id="{7AA24B05-B3CF-4B1C-8E6E-0903749F41DB}"/>
              </a:ext>
            </a:extLst>
          </p:cNvPr>
          <p:cNvGrpSpPr>
            <a:grpSpLocks/>
          </p:cNvGrpSpPr>
          <p:nvPr/>
        </p:nvGrpSpPr>
        <p:grpSpPr bwMode="auto">
          <a:xfrm>
            <a:off x="3514293" y="2803332"/>
            <a:ext cx="911367" cy="1044126"/>
            <a:chOff x="-1" y="-1"/>
            <a:chExt cx="2457168" cy="2814684"/>
          </a:xfrm>
        </p:grpSpPr>
        <p:sp>
          <p:nvSpPr>
            <p:cNvPr id="29" name="i$liḋe-Freeform: Shape 20">
              <a:extLst>
                <a:ext uri="{FF2B5EF4-FFF2-40B4-BE49-F238E27FC236}">
                  <a16:creationId xmlns:a16="http://schemas.microsoft.com/office/drawing/2014/main" id="{DCA85FB6-9DA9-4444-A493-1F384BA4C9CB}"/>
                </a:ext>
              </a:extLst>
            </p:cNvPr>
            <p:cNvSpPr>
              <a:spLocks/>
            </p:cNvSpPr>
            <p:nvPr/>
          </p:nvSpPr>
          <p:spPr bwMode="auto">
            <a:xfrm rot="5400000">
              <a:off x="516776" y="876677"/>
              <a:ext cx="1410914" cy="244446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61" y="0"/>
                  </a:moveTo>
                  <a:cubicBezTo>
                    <a:pt x="10761" y="0"/>
                    <a:pt x="0" y="10758"/>
                    <a:pt x="0" y="10758"/>
                  </a:cubicBezTo>
                  <a:lnTo>
                    <a:pt x="10846" y="21600"/>
                  </a:lnTo>
                  <a:lnTo>
                    <a:pt x="21599" y="10841"/>
                  </a:lnTo>
                  <a:lnTo>
                    <a:pt x="10761" y="0"/>
                  </a:lnTo>
                  <a:close/>
                </a:path>
              </a:pathLst>
            </a:custGeom>
            <a:solidFill>
              <a:schemeClr val="accent1">
                <a:lumMod val="75000"/>
              </a:schemeClr>
            </a:solidFill>
            <a:ln>
              <a:noFill/>
            </a:ln>
            <a:effectLst/>
            <a:extLst>
              <a:ext uri="{91240B29-F687-4f45-9708-019B960494DF}">
                <a14:hiddenLine xmlns="" xmlns:lc="http://schemas.openxmlformats.org/drawingml/2006/lockedCanvas" xmlns:a14="http://schemas.microsoft.com/office/drawing/2010/main" xmlns:p14="http://schemas.microsoft.com/office/powerpoint/2010/main" w="12700" cap="flat" cmpd="sng">
                  <a:solidFill>
                    <a:srgbClr val="000000"/>
                  </a:solidFill>
                  <a:prstDash val="solid"/>
                  <a:miter lim="0"/>
                  <a:headEnd/>
                  <a:tailEnd/>
                </a14:hiddenLine>
              </a:ext>
              <a:ext uri="{AF507438-7753-43e0-B8FC-AC1667EBCBE1}">
                <a14:hiddenEffects xmlns="" xmlns:lc="http://schemas.openxmlformats.org/drawingml/2006/lockedCanvas" xmlns:a14="http://schemas.microsoft.com/office/drawing/2010/main" xmlns:p14="http://schemas.microsoft.com/office/powerpoint/2010/main">
                  <a:effectLst>
                    <a:outerShdw blurRad="63500" dist="38099" dir="2700000" algn="ctr" rotWithShape="0">
                      <a:srgbClr val="000000">
                        <a:alpha val="74998"/>
                      </a:srgbClr>
                    </a:outerShdw>
                  </a:effectLst>
                </a14:hiddenEffects>
              </a:ext>
            </a:extLst>
          </p:spPr>
          <p:txBody>
            <a:bodyPr anchor="ctr"/>
            <a:lstStyle/>
            <a:p>
              <a:pPr algn="ctr"/>
              <a:endParaRPr>
                <a:latin typeface="Calibri" panose="020F0502020204030204" pitchFamily="34" charset="0"/>
              </a:endParaRPr>
            </a:p>
          </p:txBody>
        </p:sp>
        <p:sp>
          <p:nvSpPr>
            <p:cNvPr id="30" name="i$liḋe-Freeform: Shape 21">
              <a:extLst>
                <a:ext uri="{FF2B5EF4-FFF2-40B4-BE49-F238E27FC236}">
                  <a16:creationId xmlns:a16="http://schemas.microsoft.com/office/drawing/2014/main" id="{1F27856B-CF5B-4D5F-A9E1-E2220405B27B}"/>
                </a:ext>
              </a:extLst>
            </p:cNvPr>
            <p:cNvSpPr>
              <a:spLocks/>
            </p:cNvSpPr>
            <p:nvPr/>
          </p:nvSpPr>
          <p:spPr bwMode="auto">
            <a:xfrm rot="10800000">
              <a:off x="1228583" y="-1"/>
              <a:ext cx="1228584" cy="211240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600"/>
                  </a:moveTo>
                  <a:cubicBezTo>
                    <a:pt x="21599" y="21599"/>
                    <a:pt x="21585" y="7227"/>
                    <a:pt x="21585" y="7227"/>
                  </a:cubicBezTo>
                  <a:lnTo>
                    <a:pt x="0" y="0"/>
                  </a:lnTo>
                  <a:lnTo>
                    <a:pt x="22" y="14369"/>
                  </a:lnTo>
                  <a:lnTo>
                    <a:pt x="21599" y="21600"/>
                  </a:lnTo>
                  <a:close/>
                </a:path>
              </a:pathLst>
            </a:custGeom>
            <a:solidFill>
              <a:schemeClr val="accent1">
                <a:lumMod val="75000"/>
              </a:schemeClr>
            </a:solidFill>
            <a:ln>
              <a:noFill/>
            </a:ln>
            <a:effectLst/>
            <a:extLst>
              <a:ext uri="{91240B29-F687-4f45-9708-019B960494DF}">
                <a14:hiddenLine xmlns="" xmlns:lc="http://schemas.openxmlformats.org/drawingml/2006/lockedCanvas" xmlns:a14="http://schemas.microsoft.com/office/drawing/2010/main" xmlns:p14="http://schemas.microsoft.com/office/powerpoint/2010/main" w="12700" cap="flat" cmpd="sng">
                  <a:solidFill>
                    <a:srgbClr val="000000"/>
                  </a:solidFill>
                  <a:prstDash val="solid"/>
                  <a:miter lim="0"/>
                  <a:headEnd/>
                  <a:tailEnd/>
                </a14:hiddenLine>
              </a:ext>
              <a:ext uri="{AF507438-7753-43e0-B8FC-AC1667EBCBE1}">
                <a14:hiddenEffects xmlns="" xmlns:lc="http://schemas.openxmlformats.org/drawingml/2006/lockedCanvas" xmlns:a14="http://schemas.microsoft.com/office/drawing/2010/main" xmlns:p14="http://schemas.microsoft.com/office/powerpoint/2010/main">
                  <a:effectLst>
                    <a:outerShdw blurRad="63500" dist="38099" dir="2700000" algn="ctr" rotWithShape="0">
                      <a:srgbClr val="000000">
                        <a:alpha val="74998"/>
                      </a:srgbClr>
                    </a:outerShdw>
                  </a:effectLst>
                </a14:hiddenEffects>
              </a:ext>
            </a:extLst>
          </p:spPr>
          <p:txBody>
            <a:bodyPr anchor="ctr"/>
            <a:lstStyle/>
            <a:p>
              <a:pPr algn="ctr"/>
              <a:endParaRPr>
                <a:latin typeface="Calibri" panose="020F0502020204030204" pitchFamily="34" charset="0"/>
              </a:endParaRPr>
            </a:p>
          </p:txBody>
        </p:sp>
        <p:sp>
          <p:nvSpPr>
            <p:cNvPr id="31" name="i$liḋe-Freeform: Shape 22">
              <a:extLst>
                <a:ext uri="{FF2B5EF4-FFF2-40B4-BE49-F238E27FC236}">
                  <a16:creationId xmlns:a16="http://schemas.microsoft.com/office/drawing/2014/main" id="{8DB9DA32-BB38-4C2F-9835-58BAF4D6971E}"/>
                </a:ext>
              </a:extLst>
            </p:cNvPr>
            <p:cNvSpPr>
              <a:spLocks/>
            </p:cNvSpPr>
            <p:nvPr/>
          </p:nvSpPr>
          <p:spPr bwMode="auto">
            <a:xfrm rot="10800000" flipH="1">
              <a:off x="8559" y="-1"/>
              <a:ext cx="1228585" cy="211240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600"/>
                  </a:moveTo>
                  <a:cubicBezTo>
                    <a:pt x="21599" y="21599"/>
                    <a:pt x="21585" y="7227"/>
                    <a:pt x="21585" y="7227"/>
                  </a:cubicBezTo>
                  <a:lnTo>
                    <a:pt x="0" y="0"/>
                  </a:lnTo>
                  <a:lnTo>
                    <a:pt x="22" y="14369"/>
                  </a:lnTo>
                  <a:lnTo>
                    <a:pt x="21599" y="21600"/>
                  </a:lnTo>
                  <a:close/>
                </a:path>
              </a:pathLst>
            </a:custGeom>
            <a:solidFill>
              <a:schemeClr val="accent1"/>
            </a:solidFill>
            <a:ln>
              <a:noFill/>
            </a:ln>
            <a:effectLst/>
            <a:extLst>
              <a:ext uri="{91240B29-F687-4f45-9708-019B960494DF}">
                <a14:hiddenLine xmlns="" xmlns:lc="http://schemas.openxmlformats.org/drawingml/2006/lockedCanvas" xmlns:a14="http://schemas.microsoft.com/office/drawing/2010/main" xmlns:p14="http://schemas.microsoft.com/office/powerpoint/2010/main" w="12700" cap="flat" cmpd="sng">
                  <a:solidFill>
                    <a:srgbClr val="000000"/>
                  </a:solidFill>
                  <a:prstDash val="solid"/>
                  <a:miter lim="0"/>
                  <a:headEnd/>
                  <a:tailEnd/>
                </a14:hiddenLine>
              </a:ext>
              <a:ext uri="{AF507438-7753-43e0-B8FC-AC1667EBCBE1}">
                <a14:hiddenEffects xmlns="" xmlns:lc="http://schemas.openxmlformats.org/drawingml/2006/lockedCanvas" xmlns:a14="http://schemas.microsoft.com/office/drawing/2010/main" xmlns:p14="http://schemas.microsoft.com/office/powerpoint/2010/main">
                  <a:effectLst>
                    <a:outerShdw blurRad="63500" dist="38099" dir="2700000" algn="ctr" rotWithShape="0">
                      <a:srgbClr val="000000">
                        <a:alpha val="74998"/>
                      </a:srgbClr>
                    </a:outerShdw>
                  </a:effectLst>
                </a14:hiddenEffects>
              </a:ext>
            </a:extLst>
          </p:spPr>
          <p:txBody>
            <a:bodyPr anchor="ctr"/>
            <a:lstStyle/>
            <a:p>
              <a:pPr algn="ctr"/>
              <a:endParaRPr>
                <a:latin typeface="Calibri" panose="020F0502020204030204" pitchFamily="34" charset="0"/>
              </a:endParaRPr>
            </a:p>
          </p:txBody>
        </p:sp>
        <p:sp>
          <p:nvSpPr>
            <p:cNvPr id="32" name="i$liḋe-Freeform: Shape 23">
              <a:extLst>
                <a:ext uri="{FF2B5EF4-FFF2-40B4-BE49-F238E27FC236}">
                  <a16:creationId xmlns:a16="http://schemas.microsoft.com/office/drawing/2014/main" id="{CBCCFC22-53C2-483A-8B9D-7D0299F077A8}"/>
                </a:ext>
              </a:extLst>
            </p:cNvPr>
            <p:cNvSpPr>
              <a:spLocks/>
            </p:cNvSpPr>
            <p:nvPr/>
          </p:nvSpPr>
          <p:spPr bwMode="auto">
            <a:xfrm rot="5400000">
              <a:off x="516776" y="886993"/>
              <a:ext cx="1410913" cy="244446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61" y="0"/>
                  </a:moveTo>
                  <a:cubicBezTo>
                    <a:pt x="10761" y="0"/>
                    <a:pt x="0" y="10758"/>
                    <a:pt x="0" y="10758"/>
                  </a:cubicBezTo>
                  <a:lnTo>
                    <a:pt x="10846" y="21600"/>
                  </a:lnTo>
                  <a:lnTo>
                    <a:pt x="21599" y="10841"/>
                  </a:lnTo>
                  <a:lnTo>
                    <a:pt x="10761" y="0"/>
                  </a:lnTo>
                  <a:close/>
                </a:path>
              </a:pathLst>
            </a:custGeom>
            <a:solidFill>
              <a:schemeClr val="tx1">
                <a:alpha val="24535"/>
              </a:schemeClr>
            </a:solidFill>
            <a:ln>
              <a:noFill/>
            </a:ln>
            <a:effectLst/>
            <a:extLst>
              <a:ext uri="{91240B29-F687-4f45-9708-019B960494DF}">
                <a14:hiddenLine xmlns="" xmlns:lc="http://schemas.openxmlformats.org/drawingml/2006/lockedCanvas" xmlns:a14="http://schemas.microsoft.com/office/drawing/2010/main" xmlns:p14="http://schemas.microsoft.com/office/powerpoint/2010/main" w="12700" cap="flat" cmpd="sng">
                  <a:solidFill>
                    <a:srgbClr val="000000"/>
                  </a:solidFill>
                  <a:prstDash val="solid"/>
                  <a:miter lim="0"/>
                  <a:headEnd/>
                  <a:tailEnd/>
                </a14:hiddenLine>
              </a:ext>
              <a:ext uri="{AF507438-7753-43e0-B8FC-AC1667EBCBE1}">
                <a14:hiddenEffects xmlns="" xmlns:lc="http://schemas.openxmlformats.org/drawingml/2006/lockedCanvas" xmlns:a14="http://schemas.microsoft.com/office/drawing/2010/main" xmlns:p14="http://schemas.microsoft.com/office/powerpoint/2010/main">
                  <a:effectLst>
                    <a:outerShdw blurRad="63500" dist="38099" dir="2700000" algn="ctr" rotWithShape="0">
                      <a:srgbClr val="000000">
                        <a:alpha val="74998"/>
                      </a:srgbClr>
                    </a:outerShdw>
                  </a:effectLst>
                </a14:hiddenEffects>
              </a:ext>
            </a:extLst>
          </p:spPr>
          <p:txBody>
            <a:bodyPr anchor="ctr"/>
            <a:lstStyle/>
            <a:p>
              <a:pPr algn="ctr"/>
              <a:endParaRPr>
                <a:latin typeface="Calibri" panose="020F0502020204030204" pitchFamily="34" charset="0"/>
              </a:endParaRPr>
            </a:p>
          </p:txBody>
        </p:sp>
      </p:grpSp>
      <p:grpSp>
        <p:nvGrpSpPr>
          <p:cNvPr id="33" name="组合 71">
            <a:extLst>
              <a:ext uri="{FF2B5EF4-FFF2-40B4-BE49-F238E27FC236}">
                <a16:creationId xmlns:a16="http://schemas.microsoft.com/office/drawing/2014/main" id="{04D64E35-F657-461A-8CC2-DC10B44ABD75}"/>
              </a:ext>
            </a:extLst>
          </p:cNvPr>
          <p:cNvGrpSpPr/>
          <p:nvPr/>
        </p:nvGrpSpPr>
        <p:grpSpPr>
          <a:xfrm>
            <a:off x="5717939" y="883364"/>
            <a:ext cx="3336297" cy="1858732"/>
            <a:chOff x="7583811" y="3362125"/>
            <a:chExt cx="3336297" cy="1858732"/>
          </a:xfrm>
        </p:grpSpPr>
        <p:sp>
          <p:nvSpPr>
            <p:cNvPr id="34" name="矩形 72">
              <a:extLst>
                <a:ext uri="{FF2B5EF4-FFF2-40B4-BE49-F238E27FC236}">
                  <a16:creationId xmlns:a16="http://schemas.microsoft.com/office/drawing/2014/main" id="{6AFFC03A-AA01-47D0-BD32-62DA44504286}"/>
                </a:ext>
              </a:extLst>
            </p:cNvPr>
            <p:cNvSpPr/>
            <p:nvPr/>
          </p:nvSpPr>
          <p:spPr>
            <a:xfrm>
              <a:off x="7597667" y="3718458"/>
              <a:ext cx="2618864" cy="1502399"/>
            </a:xfrm>
            <a:prstGeom prst="rect">
              <a:avLst/>
            </a:prstGeom>
          </p:spPr>
          <p:txBody>
            <a:bodyPr wrap="square">
              <a:spAutoFit/>
              <a:scene3d>
                <a:camera prst="orthographicFront"/>
                <a:lightRig rig="threePt" dir="t"/>
              </a:scene3d>
              <a:sp3d contourW="12700"/>
            </a:bodyPr>
            <a:lstStyle/>
            <a:p>
              <a:pPr algn="just">
                <a:lnSpc>
                  <a:spcPct val="125000"/>
                </a:lnSpc>
              </a:pPr>
              <a:r>
                <a:rPr lang="en-US" altLang="zh-CN" sz="1500">
                  <a:latin typeface="Tahoma" panose="020B0604030504040204" pitchFamily="34" charset="0"/>
                  <a:ea typeface="Tahoma" panose="020B0604030504040204" pitchFamily="34" charset="0"/>
                  <a:cs typeface="Tahoma" panose="020B0604030504040204" pitchFamily="34" charset="0"/>
                </a:rPr>
                <a:t>Geth = Go + Ethereum</a:t>
              </a:r>
              <a:br>
                <a:rPr lang="en-US" altLang="zh-CN" sz="1500">
                  <a:latin typeface="Tahoma" panose="020B0604030504040204" pitchFamily="34" charset="0"/>
                  <a:ea typeface="Tahoma" panose="020B0604030504040204" pitchFamily="34" charset="0"/>
                  <a:cs typeface="Tahoma" panose="020B0604030504040204" pitchFamily="34" charset="0"/>
                </a:rPr>
              </a:br>
              <a:r>
                <a:rPr lang="en-US" altLang="zh-CN" sz="1500">
                  <a:latin typeface="Tahoma" panose="020B0604030504040204" pitchFamily="34" charset="0"/>
                  <a:ea typeface="Tahoma" panose="020B0604030504040204" pitchFamily="34" charset="0"/>
                  <a:cs typeface="Tahoma" panose="020B0604030504040204" pitchFamily="34" charset="0"/>
                </a:rPr>
                <a:t>Geth is a popular client that provide the </a:t>
              </a:r>
              <a:r>
                <a:rPr lang="en-US" altLang="zh-CN" sz="1500" b="1">
                  <a:latin typeface="Tahoma" panose="020B0604030504040204" pitchFamily="34" charset="0"/>
                  <a:ea typeface="Tahoma" panose="020B0604030504040204" pitchFamily="34" charset="0"/>
                  <a:cs typeface="Tahoma" panose="020B0604030504040204" pitchFamily="34" charset="0"/>
                </a:rPr>
                <a:t>command line interface</a:t>
              </a:r>
              <a:r>
                <a:rPr lang="en-US" altLang="zh-CN" sz="1500">
                  <a:latin typeface="Tahoma" panose="020B0604030504040204" pitchFamily="34" charset="0"/>
                  <a:ea typeface="Tahoma" panose="020B0604030504040204" pitchFamily="34" charset="0"/>
                  <a:cs typeface="Tahoma" panose="020B0604030504040204" pitchFamily="34" charset="0"/>
                </a:rPr>
                <a:t> for running a full ethereum node in 'Go'.</a:t>
              </a:r>
              <a:endParaRPr lang="zh-CN" altLang="en-US" sz="1500" dirty="0">
                <a:latin typeface="Tahoma" panose="020B0604030504040204" pitchFamily="34" charset="0"/>
                <a:cs typeface="Tahoma" panose="020B0604030504040204" pitchFamily="34" charset="0"/>
              </a:endParaRPr>
            </a:p>
          </p:txBody>
        </p:sp>
        <p:sp>
          <p:nvSpPr>
            <p:cNvPr id="35" name="矩形 73">
              <a:extLst>
                <a:ext uri="{FF2B5EF4-FFF2-40B4-BE49-F238E27FC236}">
                  <a16:creationId xmlns:a16="http://schemas.microsoft.com/office/drawing/2014/main" id="{B75C62C5-926D-4A85-B3DB-644BE55648ED}"/>
                </a:ext>
              </a:extLst>
            </p:cNvPr>
            <p:cNvSpPr/>
            <p:nvPr/>
          </p:nvSpPr>
          <p:spPr>
            <a:xfrm>
              <a:off x="7583811" y="3362125"/>
              <a:ext cx="3336297" cy="437043"/>
            </a:xfrm>
            <a:prstGeom prst="rect">
              <a:avLst/>
            </a:prstGeom>
          </p:spPr>
          <p:txBody>
            <a:bodyPr wrap="square">
              <a:spAutoFit/>
              <a:scene3d>
                <a:camera prst="orthographicFront"/>
                <a:lightRig rig="threePt" dir="t"/>
              </a:scene3d>
              <a:sp3d contourW="12700"/>
            </a:bodyPr>
            <a:lstStyle/>
            <a:p>
              <a:pPr>
                <a:lnSpc>
                  <a:spcPct val="120000"/>
                </a:lnSpc>
              </a:pPr>
              <a:r>
                <a:rPr lang="en-US" altLang="zh-CN" sz="2000" b="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Geth</a:t>
              </a:r>
              <a:endParaRPr lang="zh-CN" altLang="en-US" sz="2000" b="1" dirty="0">
                <a:solidFill>
                  <a:schemeClr val="tx1">
                    <a:lumMod val="75000"/>
                    <a:lumOff val="25000"/>
                  </a:schemeClr>
                </a:solidFill>
                <a:latin typeface="Tahoma" panose="020B0604030504040204" pitchFamily="34" charset="0"/>
                <a:cs typeface="Tahoma" panose="020B0604030504040204" pitchFamily="34" charset="0"/>
              </a:endParaRPr>
            </a:p>
          </p:txBody>
        </p:sp>
      </p:grpSp>
      <p:grpSp>
        <p:nvGrpSpPr>
          <p:cNvPr id="36" name="组合 74">
            <a:extLst>
              <a:ext uri="{FF2B5EF4-FFF2-40B4-BE49-F238E27FC236}">
                <a16:creationId xmlns:a16="http://schemas.microsoft.com/office/drawing/2014/main" id="{F3B6B05F-6A2F-46DB-97BE-31CF2669421D}"/>
              </a:ext>
            </a:extLst>
          </p:cNvPr>
          <p:cNvGrpSpPr/>
          <p:nvPr/>
        </p:nvGrpSpPr>
        <p:grpSpPr>
          <a:xfrm>
            <a:off x="7768785" y="4024685"/>
            <a:ext cx="3336296" cy="2202529"/>
            <a:chOff x="7484914" y="3362539"/>
            <a:chExt cx="3336296" cy="2202529"/>
          </a:xfrm>
        </p:grpSpPr>
        <p:sp>
          <p:nvSpPr>
            <p:cNvPr id="37" name="矩形 75">
              <a:extLst>
                <a:ext uri="{FF2B5EF4-FFF2-40B4-BE49-F238E27FC236}">
                  <a16:creationId xmlns:a16="http://schemas.microsoft.com/office/drawing/2014/main" id="{F7ED1560-F2B0-41ED-8C50-A78B17812864}"/>
                </a:ext>
              </a:extLst>
            </p:cNvPr>
            <p:cNvSpPr/>
            <p:nvPr/>
          </p:nvSpPr>
          <p:spPr>
            <a:xfrm>
              <a:off x="7574087" y="3774129"/>
              <a:ext cx="2960596" cy="1790939"/>
            </a:xfrm>
            <a:prstGeom prst="rect">
              <a:avLst/>
            </a:prstGeom>
          </p:spPr>
          <p:txBody>
            <a:bodyPr wrap="square">
              <a:spAutoFit/>
              <a:scene3d>
                <a:camera prst="orthographicFront"/>
                <a:lightRig rig="threePt" dir="t"/>
              </a:scene3d>
              <a:sp3d contourW="12700"/>
            </a:bodyPr>
            <a:lstStyle/>
            <a:p>
              <a:pPr>
                <a:lnSpc>
                  <a:spcPct val="125000"/>
                </a:lnSpc>
              </a:pPr>
              <a:r>
                <a:rPr lang="en-US" altLang="zh-CN" sz="1500">
                  <a:latin typeface="Tahoma" panose="020B0604030504040204" pitchFamily="34" charset="0"/>
                  <a:ea typeface="Tahoma" panose="020B0604030504040204" pitchFamily="34" charset="0"/>
                  <a:cs typeface="Tahoma" panose="020B0604030504040204" pitchFamily="34" charset="0"/>
                </a:rPr>
                <a:t>Solidity was influenced by C++, Python and JavaScript and is designed to target the Ethereum Virtual Machine (EVM).</a:t>
              </a:r>
              <a:br>
                <a:rPr lang="en-US" altLang="zh-CN" sz="1500">
                  <a:latin typeface="Tahoma" panose="020B0604030504040204" pitchFamily="34" charset="0"/>
                  <a:ea typeface="Tahoma" panose="020B0604030504040204" pitchFamily="34" charset="0"/>
                  <a:cs typeface="Tahoma" panose="020B0604030504040204" pitchFamily="34" charset="0"/>
                </a:rPr>
              </a:br>
              <a:r>
                <a:rPr lang="en-US" altLang="zh-CN" sz="1500" i="1" u="sng">
                  <a:solidFill>
                    <a:srgbClr val="002060"/>
                  </a:solidFill>
                  <a:latin typeface="Tahoma" panose="020B0604030504040204" pitchFamily="34" charset="0"/>
                  <a:ea typeface="Tahoma" panose="020B0604030504040204" pitchFamily="34" charset="0"/>
                  <a:cs typeface="Tahoma" panose="020B0604030504040204" pitchFamily="34" charset="0"/>
                </a:rPr>
                <a:t>https://remix.ethereum.org</a:t>
              </a:r>
              <a:br>
                <a:rPr lang="en-US" altLang="zh-CN" sz="1500">
                  <a:latin typeface="Tahoma" panose="020B0604030504040204" pitchFamily="34" charset="0"/>
                  <a:ea typeface="Tahoma" panose="020B0604030504040204" pitchFamily="34" charset="0"/>
                  <a:cs typeface="Tahoma" panose="020B0604030504040204" pitchFamily="34" charset="0"/>
                </a:rPr>
              </a:br>
              <a:endParaRPr lang="zh-CN" altLang="en-US" sz="1500" dirty="0">
                <a:latin typeface="Tahoma" panose="020B0604030504040204" pitchFamily="34" charset="0"/>
                <a:cs typeface="Tahoma" panose="020B0604030504040204" pitchFamily="34" charset="0"/>
              </a:endParaRPr>
            </a:p>
          </p:txBody>
        </p:sp>
        <p:sp>
          <p:nvSpPr>
            <p:cNvPr id="38" name="矩形 76">
              <a:extLst>
                <a:ext uri="{FF2B5EF4-FFF2-40B4-BE49-F238E27FC236}">
                  <a16:creationId xmlns:a16="http://schemas.microsoft.com/office/drawing/2014/main" id="{5B6793C6-4CCB-4B6E-92EF-B5BFB59B7FC7}"/>
                </a:ext>
              </a:extLst>
            </p:cNvPr>
            <p:cNvSpPr/>
            <p:nvPr/>
          </p:nvSpPr>
          <p:spPr>
            <a:xfrm>
              <a:off x="7484914" y="3362539"/>
              <a:ext cx="3336296" cy="421975"/>
            </a:xfrm>
            <a:prstGeom prst="rect">
              <a:avLst/>
            </a:prstGeom>
          </p:spPr>
          <p:txBody>
            <a:bodyPr wrap="square">
              <a:spAutoFit/>
              <a:scene3d>
                <a:camera prst="orthographicFront"/>
                <a:lightRig rig="threePt" dir="t"/>
              </a:scene3d>
              <a:sp3d contourW="12700"/>
            </a:bodyPr>
            <a:lstStyle/>
            <a:p>
              <a:pPr>
                <a:lnSpc>
                  <a:spcPct val="120000"/>
                </a:lnSpc>
              </a:pPr>
              <a:r>
                <a:rPr lang="en-US" altLang="zh-CN" sz="2000" b="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Remix – Ethereum IDE</a:t>
              </a:r>
              <a:endParaRPr lang="zh-CN" altLang="en-US" sz="2000" b="1" dirty="0">
                <a:solidFill>
                  <a:schemeClr val="tx1">
                    <a:lumMod val="75000"/>
                    <a:lumOff val="25000"/>
                  </a:schemeClr>
                </a:solidFill>
                <a:latin typeface="Tahoma" panose="020B0604030504040204" pitchFamily="34" charset="0"/>
                <a:cs typeface="Tahoma" panose="020B0604030504040204" pitchFamily="34" charset="0"/>
              </a:endParaRPr>
            </a:p>
          </p:txBody>
        </p:sp>
      </p:grpSp>
      <p:grpSp>
        <p:nvGrpSpPr>
          <p:cNvPr id="39" name="组合 77">
            <a:extLst>
              <a:ext uri="{FF2B5EF4-FFF2-40B4-BE49-F238E27FC236}">
                <a16:creationId xmlns:a16="http://schemas.microsoft.com/office/drawing/2014/main" id="{89439711-B3F0-4DD3-995D-2E3E43924B97}"/>
              </a:ext>
            </a:extLst>
          </p:cNvPr>
          <p:cNvGrpSpPr/>
          <p:nvPr/>
        </p:nvGrpSpPr>
        <p:grpSpPr>
          <a:xfrm>
            <a:off x="984986" y="2296620"/>
            <a:ext cx="2921027" cy="1290323"/>
            <a:chOff x="6822878" y="3376062"/>
            <a:chExt cx="3602465" cy="1290323"/>
          </a:xfrm>
        </p:grpSpPr>
        <p:sp>
          <p:nvSpPr>
            <p:cNvPr id="40" name="矩形 78">
              <a:extLst>
                <a:ext uri="{FF2B5EF4-FFF2-40B4-BE49-F238E27FC236}">
                  <a16:creationId xmlns:a16="http://schemas.microsoft.com/office/drawing/2014/main" id="{589127B5-5DD7-4B57-9761-DBB8DDBF865C}"/>
                </a:ext>
              </a:extLst>
            </p:cNvPr>
            <p:cNvSpPr/>
            <p:nvPr/>
          </p:nvSpPr>
          <p:spPr>
            <a:xfrm>
              <a:off x="6854397" y="3741067"/>
              <a:ext cx="2991951" cy="925318"/>
            </a:xfrm>
            <a:prstGeom prst="rect">
              <a:avLst/>
            </a:prstGeom>
          </p:spPr>
          <p:txBody>
            <a:bodyPr wrap="square">
              <a:spAutoFit/>
              <a:scene3d>
                <a:camera prst="orthographicFront"/>
                <a:lightRig rig="threePt" dir="t"/>
              </a:scene3d>
              <a:sp3d contourW="12700"/>
            </a:bodyPr>
            <a:lstStyle/>
            <a:p>
              <a:pPr algn="just">
                <a:lnSpc>
                  <a:spcPct val="125000"/>
                </a:lnSpc>
              </a:pPr>
              <a:r>
                <a:rPr lang="en-US" altLang="zh-CN" sz="1500">
                  <a:latin typeface="Tahoma" panose="020B0604030504040204" pitchFamily="34" charset="0"/>
                  <a:ea typeface="Tahoma" panose="020B0604030504040204" pitchFamily="34" charset="0"/>
                  <a:cs typeface="Tahoma" panose="020B0604030504040204" pitchFamily="34" charset="0"/>
                </a:rPr>
                <a:t>A programming language for running and controlling Ethereum node.</a:t>
              </a:r>
              <a:endParaRPr lang="zh-CN" altLang="en-US" sz="1500" dirty="0">
                <a:latin typeface="Tahoma" panose="020B0604030504040204" pitchFamily="34" charset="0"/>
                <a:cs typeface="Tahoma" panose="020B0604030504040204" pitchFamily="34" charset="0"/>
              </a:endParaRPr>
            </a:p>
          </p:txBody>
        </p:sp>
        <p:sp>
          <p:nvSpPr>
            <p:cNvPr id="41" name="矩形 79">
              <a:extLst>
                <a:ext uri="{FF2B5EF4-FFF2-40B4-BE49-F238E27FC236}">
                  <a16:creationId xmlns:a16="http://schemas.microsoft.com/office/drawing/2014/main" id="{848451F3-4D33-4531-A86A-A6F7FEC1A356}"/>
                </a:ext>
              </a:extLst>
            </p:cNvPr>
            <p:cNvSpPr/>
            <p:nvPr/>
          </p:nvSpPr>
          <p:spPr>
            <a:xfrm>
              <a:off x="6822878" y="3376062"/>
              <a:ext cx="3602465" cy="437043"/>
            </a:xfrm>
            <a:prstGeom prst="rect">
              <a:avLst/>
            </a:prstGeom>
          </p:spPr>
          <p:txBody>
            <a:bodyPr wrap="square">
              <a:spAutoFit/>
              <a:scene3d>
                <a:camera prst="orthographicFront"/>
                <a:lightRig rig="threePt" dir="t"/>
              </a:scene3d>
              <a:sp3d contourW="12700"/>
            </a:bodyPr>
            <a:lstStyle/>
            <a:p>
              <a:pPr>
                <a:lnSpc>
                  <a:spcPct val="120000"/>
                </a:lnSpc>
              </a:pPr>
              <a:r>
                <a:rPr lang="en-US" altLang="zh-CN" sz="2000" b="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Golang</a:t>
              </a:r>
              <a:endParaRPr lang="zh-CN" altLang="en-US" sz="2000" b="1" dirty="0">
                <a:solidFill>
                  <a:schemeClr val="tx1">
                    <a:lumMod val="75000"/>
                    <a:lumOff val="25000"/>
                  </a:schemeClr>
                </a:solidFill>
                <a:latin typeface="Tahoma" panose="020B0604030504040204" pitchFamily="34" charset="0"/>
                <a:cs typeface="Tahoma" panose="020B0604030504040204" pitchFamily="34" charset="0"/>
              </a:endParaRPr>
            </a:p>
          </p:txBody>
        </p:sp>
      </p:grpSp>
      <p:grpSp>
        <p:nvGrpSpPr>
          <p:cNvPr id="42" name="组合 80">
            <a:extLst>
              <a:ext uri="{FF2B5EF4-FFF2-40B4-BE49-F238E27FC236}">
                <a16:creationId xmlns:a16="http://schemas.microsoft.com/office/drawing/2014/main" id="{C3FC2881-E147-44E7-A1C2-4A2FBE58B61E}"/>
              </a:ext>
            </a:extLst>
          </p:cNvPr>
          <p:cNvGrpSpPr/>
          <p:nvPr/>
        </p:nvGrpSpPr>
        <p:grpSpPr>
          <a:xfrm>
            <a:off x="2301625" y="4377296"/>
            <a:ext cx="3188471" cy="2147272"/>
            <a:chOff x="7583811" y="3362125"/>
            <a:chExt cx="3188471" cy="2147272"/>
          </a:xfrm>
        </p:grpSpPr>
        <p:sp>
          <p:nvSpPr>
            <p:cNvPr id="43" name="矩形 81">
              <a:extLst>
                <a:ext uri="{FF2B5EF4-FFF2-40B4-BE49-F238E27FC236}">
                  <a16:creationId xmlns:a16="http://schemas.microsoft.com/office/drawing/2014/main" id="{5CB83B4A-59DD-433D-9BD2-53C507D3C949}"/>
                </a:ext>
              </a:extLst>
            </p:cNvPr>
            <p:cNvSpPr/>
            <p:nvPr/>
          </p:nvSpPr>
          <p:spPr>
            <a:xfrm>
              <a:off x="7583812" y="3718458"/>
              <a:ext cx="3188470" cy="1790939"/>
            </a:xfrm>
            <a:prstGeom prst="rect">
              <a:avLst/>
            </a:prstGeom>
          </p:spPr>
          <p:txBody>
            <a:bodyPr wrap="square">
              <a:spAutoFit/>
              <a:scene3d>
                <a:camera prst="orthographicFront"/>
                <a:lightRig rig="threePt" dir="t"/>
              </a:scene3d>
              <a:sp3d contourW="12700"/>
            </a:bodyPr>
            <a:lstStyle/>
            <a:p>
              <a:pPr>
                <a:lnSpc>
                  <a:spcPct val="125000"/>
                </a:lnSpc>
              </a:pPr>
              <a:r>
                <a:rPr lang="en-US" altLang="zh-CN" sz="1500">
                  <a:latin typeface="Tahoma" panose="020B0604030504040204" pitchFamily="34" charset="0"/>
                  <a:ea typeface="Tahoma" panose="020B0604030504040204" pitchFamily="34" charset="0"/>
                  <a:cs typeface="Tahoma" panose="020B0604030504040204" pitchFamily="34" charset="0"/>
                </a:rPr>
                <a:t>Solidity is an object-oriented, high-level language for implementing smart contracts. </a:t>
              </a:r>
              <a:br>
                <a:rPr lang="en-US" altLang="zh-CN" sz="1500">
                  <a:latin typeface="Tahoma" panose="020B0604030504040204" pitchFamily="34" charset="0"/>
                  <a:ea typeface="Tahoma" panose="020B0604030504040204" pitchFamily="34" charset="0"/>
                  <a:cs typeface="Tahoma" panose="020B0604030504040204" pitchFamily="34" charset="0"/>
                </a:rPr>
              </a:br>
              <a:r>
                <a:rPr lang="en-US" altLang="zh-CN" sz="1500">
                  <a:latin typeface="Tahoma" panose="020B0604030504040204" pitchFamily="34" charset="0"/>
                  <a:ea typeface="Tahoma" panose="020B0604030504040204" pitchFamily="34" charset="0"/>
                  <a:cs typeface="Tahoma" panose="020B0604030504040204" pitchFamily="34" charset="0"/>
                </a:rPr>
                <a:t>Smart contracts are programs which govern the behaviour of accounts within the Ethereum state.</a:t>
              </a:r>
              <a:endParaRPr lang="zh-CN" altLang="en-US" sz="1500" dirty="0">
                <a:latin typeface="Tahoma" panose="020B0604030504040204" pitchFamily="34" charset="0"/>
                <a:cs typeface="Tahoma" panose="020B0604030504040204" pitchFamily="34" charset="0"/>
              </a:endParaRPr>
            </a:p>
          </p:txBody>
        </p:sp>
        <p:sp>
          <p:nvSpPr>
            <p:cNvPr id="44" name="矩形 82">
              <a:extLst>
                <a:ext uri="{FF2B5EF4-FFF2-40B4-BE49-F238E27FC236}">
                  <a16:creationId xmlns:a16="http://schemas.microsoft.com/office/drawing/2014/main" id="{8766BED0-46DC-48C3-9890-667B3BE14AF9}"/>
                </a:ext>
              </a:extLst>
            </p:cNvPr>
            <p:cNvSpPr/>
            <p:nvPr/>
          </p:nvSpPr>
          <p:spPr>
            <a:xfrm>
              <a:off x="7583811" y="3362125"/>
              <a:ext cx="2537737" cy="421975"/>
            </a:xfrm>
            <a:prstGeom prst="rect">
              <a:avLst/>
            </a:prstGeom>
          </p:spPr>
          <p:txBody>
            <a:bodyPr wrap="square">
              <a:spAutoFit/>
              <a:scene3d>
                <a:camera prst="orthographicFront"/>
                <a:lightRig rig="threePt" dir="t"/>
              </a:scene3d>
              <a:sp3d contourW="12700"/>
            </a:bodyPr>
            <a:lstStyle/>
            <a:p>
              <a:pPr>
                <a:lnSpc>
                  <a:spcPct val="120000"/>
                </a:lnSpc>
              </a:pPr>
              <a:r>
                <a:rPr lang="en-US" altLang="zh-CN" sz="2000" b="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Solidity</a:t>
              </a:r>
              <a:endParaRPr lang="zh-CN" altLang="en-US" sz="2000" b="1" dirty="0">
                <a:solidFill>
                  <a:schemeClr val="tx1">
                    <a:lumMod val="75000"/>
                    <a:lumOff val="25000"/>
                  </a:schemeClr>
                </a:solidFill>
                <a:latin typeface="Tahoma" panose="020B0604030504040204" pitchFamily="34" charset="0"/>
                <a:cs typeface="Tahoma" panose="020B0604030504040204" pitchFamily="34" charset="0"/>
              </a:endParaRPr>
            </a:p>
          </p:txBody>
        </p:sp>
      </p:grpSp>
      <p:pic>
        <p:nvPicPr>
          <p:cNvPr id="66" name="Picture 4" descr="Image result for machine learning icon png">
            <a:extLst>
              <a:ext uri="{FF2B5EF4-FFF2-40B4-BE49-F238E27FC236}">
                <a16:creationId xmlns:a16="http://schemas.microsoft.com/office/drawing/2014/main" id="{CAD9BFBA-1EF0-4EC4-B121-C8A9D45D49C6}"/>
              </a:ext>
            </a:extLst>
          </p:cNvPr>
          <p:cNvPicPr>
            <a:picLocks noChangeAspect="1" noChangeArrowheads="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39424" t="3906" r="38765" b="71333"/>
          <a:stretch/>
        </p:blipFill>
        <p:spPr bwMode="auto">
          <a:xfrm>
            <a:off x="8863273" y="45040"/>
            <a:ext cx="949966" cy="1013731"/>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descr="Related image">
            <a:extLst>
              <a:ext uri="{FF2B5EF4-FFF2-40B4-BE49-F238E27FC236}">
                <a16:creationId xmlns:a16="http://schemas.microsoft.com/office/drawing/2014/main" id="{885376E9-A7AA-4CD9-9C6D-2743FC591EA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2556"/>
          <a:stretch/>
        </p:blipFill>
        <p:spPr bwMode="auto">
          <a:xfrm>
            <a:off x="260386" y="2339945"/>
            <a:ext cx="832018" cy="1169122"/>
          </a:xfrm>
          <a:prstGeom prst="roundRect">
            <a:avLst/>
          </a:prstGeom>
          <a:noFill/>
          <a:extLst>
            <a:ext uri="{909E8E84-426E-40DD-AFC4-6F175D3DCCD1}">
              <a14:hiddenFill xmlns:a14="http://schemas.microsoft.com/office/drawing/2010/main">
                <a:solidFill>
                  <a:srgbClr val="FFFFFF"/>
                </a:solidFill>
              </a14:hiddenFill>
            </a:ext>
          </a:extLst>
        </p:spPr>
      </p:pic>
      <p:pic>
        <p:nvPicPr>
          <p:cNvPr id="50" name="Picture 8" descr="Image result for geth ethereum png">
            <a:extLst>
              <a:ext uri="{FF2B5EF4-FFF2-40B4-BE49-F238E27FC236}">
                <a16:creationId xmlns:a16="http://schemas.microsoft.com/office/drawing/2014/main" id="{FB1889B0-DB95-4A1B-A2F4-E0B26C395EA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4882" y="1504038"/>
            <a:ext cx="2836466" cy="10749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1" name="Picture 4" descr="Image result for solidity logo">
            <a:extLst>
              <a:ext uri="{FF2B5EF4-FFF2-40B4-BE49-F238E27FC236}">
                <a16:creationId xmlns:a16="http://schemas.microsoft.com/office/drawing/2014/main" id="{87E5A39D-B30F-471C-A9FC-10C21F6AE40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67668"/>
          <a:stretch/>
        </p:blipFill>
        <p:spPr bwMode="auto">
          <a:xfrm>
            <a:off x="1205189" y="4476616"/>
            <a:ext cx="950348" cy="121248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0" descr="Image result for remix ethereum png">
            <a:extLst>
              <a:ext uri="{FF2B5EF4-FFF2-40B4-BE49-F238E27FC236}">
                <a16:creationId xmlns:a16="http://schemas.microsoft.com/office/drawing/2014/main" id="{EFBE71C9-DE9C-4F07-ADF8-6311F5CF788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832689" y="3987299"/>
            <a:ext cx="1217317" cy="12173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5785531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6" decel="10000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1+#ppt_w/2"/>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6" decel="10000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fill="hold"/>
                                        <p:tgtEl>
                                          <p:spTgt spid="19"/>
                                        </p:tgtEl>
                                        <p:attrNameLst>
                                          <p:attrName>ppt_x</p:attrName>
                                        </p:attrNameLst>
                                      </p:cBhvr>
                                      <p:tavLst>
                                        <p:tav tm="0">
                                          <p:val>
                                            <p:strVal val="1+#ppt_w/2"/>
                                          </p:val>
                                        </p:tav>
                                        <p:tav tm="100000">
                                          <p:val>
                                            <p:strVal val="#ppt_x"/>
                                          </p:val>
                                        </p:tav>
                                      </p:tavLst>
                                    </p:anim>
                                    <p:anim calcmode="lin" valueType="num">
                                      <p:cBhvr additive="base">
                                        <p:cTn id="20" dur="10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6" decel="10000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1000" fill="hold"/>
                                        <p:tgtEl>
                                          <p:spTgt spid="24"/>
                                        </p:tgtEl>
                                        <p:attrNameLst>
                                          <p:attrName>ppt_x</p:attrName>
                                        </p:attrNameLst>
                                      </p:cBhvr>
                                      <p:tavLst>
                                        <p:tav tm="0">
                                          <p:val>
                                            <p:strVal val="1+#ppt_w/2"/>
                                          </p:val>
                                        </p:tav>
                                        <p:tav tm="100000">
                                          <p:val>
                                            <p:strVal val="#ppt_x"/>
                                          </p:val>
                                        </p:tav>
                                      </p:tavLst>
                                    </p:anim>
                                    <p:anim calcmode="lin" valueType="num">
                                      <p:cBhvr additive="base">
                                        <p:cTn id="24" dur="10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6" decel="10000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1000" fill="hold"/>
                                        <p:tgtEl>
                                          <p:spTgt spid="28"/>
                                        </p:tgtEl>
                                        <p:attrNameLst>
                                          <p:attrName>ppt_x</p:attrName>
                                        </p:attrNameLst>
                                      </p:cBhvr>
                                      <p:tavLst>
                                        <p:tav tm="0">
                                          <p:val>
                                            <p:strVal val="1+#ppt_w/2"/>
                                          </p:val>
                                        </p:tav>
                                        <p:tav tm="100000">
                                          <p:val>
                                            <p:strVal val="#ppt_x"/>
                                          </p:val>
                                        </p:tav>
                                      </p:tavLst>
                                    </p:anim>
                                    <p:anim calcmode="lin" valueType="num">
                                      <p:cBhvr additive="base">
                                        <p:cTn id="28" dur="1000" fill="hold"/>
                                        <p:tgtEl>
                                          <p:spTgt spid="28"/>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12" presetClass="entr" presetSubtype="8" fill="hold" nodeType="afterEffect">
                                  <p:stCondLst>
                                    <p:cond delay="0"/>
                                  </p:stCondLst>
                                  <p:childTnLst>
                                    <p:set>
                                      <p:cBhvr>
                                        <p:cTn id="31" dur="1" fill="hold">
                                          <p:stCondLst>
                                            <p:cond delay="0"/>
                                          </p:stCondLst>
                                        </p:cTn>
                                        <p:tgtEl>
                                          <p:spTgt spid="39"/>
                                        </p:tgtEl>
                                        <p:attrNameLst>
                                          <p:attrName>style.visibility</p:attrName>
                                        </p:attrNameLst>
                                      </p:cBhvr>
                                      <p:to>
                                        <p:strVal val="visible"/>
                                      </p:to>
                                    </p:set>
                                    <p:anim calcmode="lin" valueType="num">
                                      <p:cBhvr additive="base">
                                        <p:cTn id="32" dur="500"/>
                                        <p:tgtEl>
                                          <p:spTgt spid="39"/>
                                        </p:tgtEl>
                                        <p:attrNameLst>
                                          <p:attrName>ppt_x</p:attrName>
                                        </p:attrNameLst>
                                      </p:cBhvr>
                                      <p:tavLst>
                                        <p:tav tm="0">
                                          <p:val>
                                            <p:strVal val="#ppt_x-#ppt_w*1.125000"/>
                                          </p:val>
                                        </p:tav>
                                        <p:tav tm="100000">
                                          <p:val>
                                            <p:strVal val="#ppt_x"/>
                                          </p:val>
                                        </p:tav>
                                      </p:tavLst>
                                    </p:anim>
                                    <p:animEffect transition="in" filter="wipe(right)">
                                      <p:cBhvr>
                                        <p:cTn id="33" dur="500"/>
                                        <p:tgtEl>
                                          <p:spTgt spid="39"/>
                                        </p:tgtEl>
                                      </p:cBhvr>
                                    </p:animEffect>
                                  </p:childTnLst>
                                </p:cTn>
                              </p:par>
                              <p:par>
                                <p:cTn id="34" presetID="12" presetClass="entr" presetSubtype="8" fill="hold" nodeType="withEffect">
                                  <p:stCondLst>
                                    <p:cond delay="0"/>
                                  </p:stCondLst>
                                  <p:childTnLst>
                                    <p:set>
                                      <p:cBhvr>
                                        <p:cTn id="35" dur="1" fill="hold">
                                          <p:stCondLst>
                                            <p:cond delay="0"/>
                                          </p:stCondLst>
                                        </p:cTn>
                                        <p:tgtEl>
                                          <p:spTgt spid="49"/>
                                        </p:tgtEl>
                                        <p:attrNameLst>
                                          <p:attrName>style.visibility</p:attrName>
                                        </p:attrNameLst>
                                      </p:cBhvr>
                                      <p:to>
                                        <p:strVal val="visible"/>
                                      </p:to>
                                    </p:set>
                                    <p:anim calcmode="lin" valueType="num">
                                      <p:cBhvr additive="base">
                                        <p:cTn id="36" dur="500"/>
                                        <p:tgtEl>
                                          <p:spTgt spid="49"/>
                                        </p:tgtEl>
                                        <p:attrNameLst>
                                          <p:attrName>ppt_x</p:attrName>
                                        </p:attrNameLst>
                                      </p:cBhvr>
                                      <p:tavLst>
                                        <p:tav tm="0">
                                          <p:val>
                                            <p:strVal val="#ppt_x-#ppt_w*1.125000"/>
                                          </p:val>
                                        </p:tav>
                                        <p:tav tm="100000">
                                          <p:val>
                                            <p:strVal val="#ppt_x"/>
                                          </p:val>
                                        </p:tav>
                                      </p:tavLst>
                                    </p:anim>
                                    <p:animEffect transition="in" filter="wipe(right)">
                                      <p:cBhvr>
                                        <p:cTn id="37" dur="500"/>
                                        <p:tgtEl>
                                          <p:spTgt spid="49"/>
                                        </p:tgtEl>
                                      </p:cBhvr>
                                    </p:animEffect>
                                  </p:childTnLst>
                                </p:cTn>
                              </p:par>
                            </p:childTnLst>
                          </p:cTn>
                        </p:par>
                        <p:par>
                          <p:cTn id="38" fill="hold">
                            <p:stCondLst>
                              <p:cond delay="1500"/>
                            </p:stCondLst>
                            <p:childTnLst>
                              <p:par>
                                <p:cTn id="39" presetID="12" presetClass="entr" presetSubtype="2" fill="hold" nodeType="afterEffect">
                                  <p:stCondLst>
                                    <p:cond delay="0"/>
                                  </p:stCondLst>
                                  <p:childTnLst>
                                    <p:set>
                                      <p:cBhvr>
                                        <p:cTn id="40" dur="1" fill="hold">
                                          <p:stCondLst>
                                            <p:cond delay="0"/>
                                          </p:stCondLst>
                                        </p:cTn>
                                        <p:tgtEl>
                                          <p:spTgt spid="33"/>
                                        </p:tgtEl>
                                        <p:attrNameLst>
                                          <p:attrName>style.visibility</p:attrName>
                                        </p:attrNameLst>
                                      </p:cBhvr>
                                      <p:to>
                                        <p:strVal val="visible"/>
                                      </p:to>
                                    </p:set>
                                    <p:anim calcmode="lin" valueType="num">
                                      <p:cBhvr additive="base">
                                        <p:cTn id="41" dur="500"/>
                                        <p:tgtEl>
                                          <p:spTgt spid="33"/>
                                        </p:tgtEl>
                                        <p:attrNameLst>
                                          <p:attrName>ppt_x</p:attrName>
                                        </p:attrNameLst>
                                      </p:cBhvr>
                                      <p:tavLst>
                                        <p:tav tm="0">
                                          <p:val>
                                            <p:strVal val="#ppt_x+#ppt_w*1.125000"/>
                                          </p:val>
                                        </p:tav>
                                        <p:tav tm="100000">
                                          <p:val>
                                            <p:strVal val="#ppt_x"/>
                                          </p:val>
                                        </p:tav>
                                      </p:tavLst>
                                    </p:anim>
                                    <p:animEffect transition="in" filter="wipe(left)">
                                      <p:cBhvr>
                                        <p:cTn id="42" dur="500"/>
                                        <p:tgtEl>
                                          <p:spTgt spid="33"/>
                                        </p:tgtEl>
                                      </p:cBhvr>
                                    </p:animEffect>
                                  </p:childTnLst>
                                </p:cTn>
                              </p:par>
                              <p:par>
                                <p:cTn id="43" presetID="12" presetClass="entr" presetSubtype="2" fill="hold" nodeType="withEffect">
                                  <p:stCondLst>
                                    <p:cond delay="0"/>
                                  </p:stCondLst>
                                  <p:childTnLst>
                                    <p:set>
                                      <p:cBhvr>
                                        <p:cTn id="44" dur="1" fill="hold">
                                          <p:stCondLst>
                                            <p:cond delay="0"/>
                                          </p:stCondLst>
                                        </p:cTn>
                                        <p:tgtEl>
                                          <p:spTgt spid="50"/>
                                        </p:tgtEl>
                                        <p:attrNameLst>
                                          <p:attrName>style.visibility</p:attrName>
                                        </p:attrNameLst>
                                      </p:cBhvr>
                                      <p:to>
                                        <p:strVal val="visible"/>
                                      </p:to>
                                    </p:set>
                                    <p:anim calcmode="lin" valueType="num">
                                      <p:cBhvr additive="base">
                                        <p:cTn id="45" dur="500"/>
                                        <p:tgtEl>
                                          <p:spTgt spid="50"/>
                                        </p:tgtEl>
                                        <p:attrNameLst>
                                          <p:attrName>ppt_x</p:attrName>
                                        </p:attrNameLst>
                                      </p:cBhvr>
                                      <p:tavLst>
                                        <p:tav tm="0">
                                          <p:val>
                                            <p:strVal val="#ppt_x+#ppt_w*1.125000"/>
                                          </p:val>
                                        </p:tav>
                                        <p:tav tm="100000">
                                          <p:val>
                                            <p:strVal val="#ppt_x"/>
                                          </p:val>
                                        </p:tav>
                                      </p:tavLst>
                                    </p:anim>
                                    <p:animEffect transition="in" filter="wipe(left)">
                                      <p:cBhvr>
                                        <p:cTn id="46" dur="500"/>
                                        <p:tgtEl>
                                          <p:spTgt spid="50"/>
                                        </p:tgtEl>
                                      </p:cBhvr>
                                    </p:animEffect>
                                  </p:childTnLst>
                                </p:cTn>
                              </p:par>
                            </p:childTnLst>
                          </p:cTn>
                        </p:par>
                        <p:par>
                          <p:cTn id="47" fill="hold">
                            <p:stCondLst>
                              <p:cond delay="2000"/>
                            </p:stCondLst>
                            <p:childTnLst>
                              <p:par>
                                <p:cTn id="48" presetID="12" presetClass="entr" presetSubtype="8" fill="hold" nodeType="afterEffect">
                                  <p:stCondLst>
                                    <p:cond delay="0"/>
                                  </p:stCondLst>
                                  <p:childTnLst>
                                    <p:set>
                                      <p:cBhvr>
                                        <p:cTn id="49" dur="1" fill="hold">
                                          <p:stCondLst>
                                            <p:cond delay="0"/>
                                          </p:stCondLst>
                                        </p:cTn>
                                        <p:tgtEl>
                                          <p:spTgt spid="42"/>
                                        </p:tgtEl>
                                        <p:attrNameLst>
                                          <p:attrName>style.visibility</p:attrName>
                                        </p:attrNameLst>
                                      </p:cBhvr>
                                      <p:to>
                                        <p:strVal val="visible"/>
                                      </p:to>
                                    </p:set>
                                    <p:anim calcmode="lin" valueType="num">
                                      <p:cBhvr additive="base">
                                        <p:cTn id="50" dur="500"/>
                                        <p:tgtEl>
                                          <p:spTgt spid="42"/>
                                        </p:tgtEl>
                                        <p:attrNameLst>
                                          <p:attrName>ppt_x</p:attrName>
                                        </p:attrNameLst>
                                      </p:cBhvr>
                                      <p:tavLst>
                                        <p:tav tm="0">
                                          <p:val>
                                            <p:strVal val="#ppt_x-#ppt_w*1.125000"/>
                                          </p:val>
                                        </p:tav>
                                        <p:tav tm="100000">
                                          <p:val>
                                            <p:strVal val="#ppt_x"/>
                                          </p:val>
                                        </p:tav>
                                      </p:tavLst>
                                    </p:anim>
                                    <p:animEffect transition="in" filter="wipe(right)">
                                      <p:cBhvr>
                                        <p:cTn id="51" dur="500"/>
                                        <p:tgtEl>
                                          <p:spTgt spid="42"/>
                                        </p:tgtEl>
                                      </p:cBhvr>
                                    </p:animEffect>
                                  </p:childTnLst>
                                </p:cTn>
                              </p:par>
                              <p:par>
                                <p:cTn id="52" presetID="12" presetClass="entr" presetSubtype="8" fill="hold" nodeType="withEffect">
                                  <p:stCondLst>
                                    <p:cond delay="0"/>
                                  </p:stCondLst>
                                  <p:childTnLst>
                                    <p:set>
                                      <p:cBhvr>
                                        <p:cTn id="53" dur="1" fill="hold">
                                          <p:stCondLst>
                                            <p:cond delay="0"/>
                                          </p:stCondLst>
                                        </p:cTn>
                                        <p:tgtEl>
                                          <p:spTgt spid="51"/>
                                        </p:tgtEl>
                                        <p:attrNameLst>
                                          <p:attrName>style.visibility</p:attrName>
                                        </p:attrNameLst>
                                      </p:cBhvr>
                                      <p:to>
                                        <p:strVal val="visible"/>
                                      </p:to>
                                    </p:set>
                                    <p:anim calcmode="lin" valueType="num">
                                      <p:cBhvr additive="base">
                                        <p:cTn id="54" dur="500"/>
                                        <p:tgtEl>
                                          <p:spTgt spid="51"/>
                                        </p:tgtEl>
                                        <p:attrNameLst>
                                          <p:attrName>ppt_x</p:attrName>
                                        </p:attrNameLst>
                                      </p:cBhvr>
                                      <p:tavLst>
                                        <p:tav tm="0">
                                          <p:val>
                                            <p:strVal val="#ppt_x-#ppt_w*1.125000"/>
                                          </p:val>
                                        </p:tav>
                                        <p:tav tm="100000">
                                          <p:val>
                                            <p:strVal val="#ppt_x"/>
                                          </p:val>
                                        </p:tav>
                                      </p:tavLst>
                                    </p:anim>
                                    <p:animEffect transition="in" filter="wipe(right)">
                                      <p:cBhvr>
                                        <p:cTn id="55" dur="500"/>
                                        <p:tgtEl>
                                          <p:spTgt spid="51"/>
                                        </p:tgtEl>
                                      </p:cBhvr>
                                    </p:animEffect>
                                  </p:childTnLst>
                                </p:cTn>
                              </p:par>
                            </p:childTnLst>
                          </p:cTn>
                        </p:par>
                        <p:par>
                          <p:cTn id="56" fill="hold">
                            <p:stCondLst>
                              <p:cond delay="2500"/>
                            </p:stCondLst>
                            <p:childTnLst>
                              <p:par>
                                <p:cTn id="57" presetID="12" presetClass="entr" presetSubtype="2" fill="hold" nodeType="afterEffect">
                                  <p:stCondLst>
                                    <p:cond delay="0"/>
                                  </p:stCondLst>
                                  <p:childTnLst>
                                    <p:set>
                                      <p:cBhvr>
                                        <p:cTn id="58" dur="1" fill="hold">
                                          <p:stCondLst>
                                            <p:cond delay="0"/>
                                          </p:stCondLst>
                                        </p:cTn>
                                        <p:tgtEl>
                                          <p:spTgt spid="36"/>
                                        </p:tgtEl>
                                        <p:attrNameLst>
                                          <p:attrName>style.visibility</p:attrName>
                                        </p:attrNameLst>
                                      </p:cBhvr>
                                      <p:to>
                                        <p:strVal val="visible"/>
                                      </p:to>
                                    </p:set>
                                    <p:anim calcmode="lin" valueType="num">
                                      <p:cBhvr additive="base">
                                        <p:cTn id="59" dur="500"/>
                                        <p:tgtEl>
                                          <p:spTgt spid="36"/>
                                        </p:tgtEl>
                                        <p:attrNameLst>
                                          <p:attrName>ppt_x</p:attrName>
                                        </p:attrNameLst>
                                      </p:cBhvr>
                                      <p:tavLst>
                                        <p:tav tm="0">
                                          <p:val>
                                            <p:strVal val="#ppt_x+#ppt_w*1.125000"/>
                                          </p:val>
                                        </p:tav>
                                        <p:tav tm="100000">
                                          <p:val>
                                            <p:strVal val="#ppt_x"/>
                                          </p:val>
                                        </p:tav>
                                      </p:tavLst>
                                    </p:anim>
                                    <p:animEffect transition="in" filter="wipe(left)">
                                      <p:cBhvr>
                                        <p:cTn id="60" dur="500"/>
                                        <p:tgtEl>
                                          <p:spTgt spid="36"/>
                                        </p:tgtEl>
                                      </p:cBhvr>
                                    </p:animEffect>
                                  </p:childTnLst>
                                </p:cTn>
                              </p:par>
                              <p:par>
                                <p:cTn id="61" presetID="12" presetClass="entr" presetSubtype="2" fill="hold" nodeType="withEffect">
                                  <p:stCondLst>
                                    <p:cond delay="0"/>
                                  </p:stCondLst>
                                  <p:childTnLst>
                                    <p:set>
                                      <p:cBhvr>
                                        <p:cTn id="62" dur="1" fill="hold">
                                          <p:stCondLst>
                                            <p:cond delay="0"/>
                                          </p:stCondLst>
                                        </p:cTn>
                                        <p:tgtEl>
                                          <p:spTgt spid="52"/>
                                        </p:tgtEl>
                                        <p:attrNameLst>
                                          <p:attrName>style.visibility</p:attrName>
                                        </p:attrNameLst>
                                      </p:cBhvr>
                                      <p:to>
                                        <p:strVal val="visible"/>
                                      </p:to>
                                    </p:set>
                                    <p:anim calcmode="lin" valueType="num">
                                      <p:cBhvr additive="base">
                                        <p:cTn id="63" dur="500"/>
                                        <p:tgtEl>
                                          <p:spTgt spid="52"/>
                                        </p:tgtEl>
                                        <p:attrNameLst>
                                          <p:attrName>ppt_x</p:attrName>
                                        </p:attrNameLst>
                                      </p:cBhvr>
                                      <p:tavLst>
                                        <p:tav tm="0">
                                          <p:val>
                                            <p:strVal val="#ppt_x+#ppt_w*1.125000"/>
                                          </p:val>
                                        </p:tav>
                                        <p:tav tm="100000">
                                          <p:val>
                                            <p:strVal val="#ppt_x"/>
                                          </p:val>
                                        </p:tav>
                                      </p:tavLst>
                                    </p:anim>
                                    <p:animEffect transition="in" filter="wipe(left)">
                                      <p:cBhvr>
                                        <p:cTn id="64"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0" y="1171170"/>
            <a:ext cx="3686629" cy="1429658"/>
            <a:chOff x="0" y="2714172"/>
            <a:chExt cx="3686629" cy="1429658"/>
          </a:xfrm>
        </p:grpSpPr>
        <p:sp>
          <p:nvSpPr>
            <p:cNvPr id="2" name="五边形 1"/>
            <p:cNvSpPr/>
            <p:nvPr/>
          </p:nvSpPr>
          <p:spPr>
            <a:xfrm>
              <a:off x="0" y="2714172"/>
              <a:ext cx="3686629" cy="1429658"/>
            </a:xfrm>
            <a:prstGeom prst="homePlate">
              <a:avLst>
                <a:gd name="adj" fmla="val 2389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6" name="任意多边形 5"/>
            <p:cNvSpPr/>
            <p:nvPr/>
          </p:nvSpPr>
          <p:spPr>
            <a:xfrm>
              <a:off x="0" y="3429001"/>
              <a:ext cx="3686629" cy="714829"/>
            </a:xfrm>
            <a:custGeom>
              <a:avLst/>
              <a:gdLst>
                <a:gd name="connsiteX0" fmla="*/ 0 w 3686629"/>
                <a:gd name="connsiteY0" fmla="*/ 0 h 714829"/>
                <a:gd name="connsiteX1" fmla="*/ 3686629 w 3686629"/>
                <a:gd name="connsiteY1" fmla="*/ 0 h 714829"/>
                <a:gd name="connsiteX2" fmla="*/ 3344998 w 3686629"/>
                <a:gd name="connsiteY2" fmla="*/ 714829 h 714829"/>
                <a:gd name="connsiteX3" fmla="*/ 0 w 3686629"/>
                <a:gd name="connsiteY3" fmla="*/ 714829 h 714829"/>
              </a:gdLst>
              <a:ahLst/>
              <a:cxnLst>
                <a:cxn ang="0">
                  <a:pos x="connsiteX0" y="connsiteY0"/>
                </a:cxn>
                <a:cxn ang="0">
                  <a:pos x="connsiteX1" y="connsiteY1"/>
                </a:cxn>
                <a:cxn ang="0">
                  <a:pos x="connsiteX2" y="connsiteY2"/>
                </a:cxn>
                <a:cxn ang="0">
                  <a:pos x="connsiteX3" y="connsiteY3"/>
                </a:cxn>
              </a:cxnLst>
              <a:rect l="l" t="t" r="r" b="b"/>
              <a:pathLst>
                <a:path w="3686629" h="714829">
                  <a:moveTo>
                    <a:pt x="0" y="0"/>
                  </a:moveTo>
                  <a:lnTo>
                    <a:pt x="3686629" y="0"/>
                  </a:lnTo>
                  <a:lnTo>
                    <a:pt x="3344998" y="714829"/>
                  </a:lnTo>
                  <a:lnTo>
                    <a:pt x="0" y="714829"/>
                  </a:lnTo>
                  <a:close/>
                </a:path>
              </a:pathLst>
            </a:custGeom>
            <a:solidFill>
              <a:srgbClr val="C21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3" name="六边形 2"/>
            <p:cNvSpPr/>
            <p:nvPr/>
          </p:nvSpPr>
          <p:spPr>
            <a:xfrm>
              <a:off x="2179682" y="2848430"/>
              <a:ext cx="1346924" cy="1161142"/>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18" name="椭圆 6"/>
            <p:cNvSpPr/>
            <p:nvPr/>
          </p:nvSpPr>
          <p:spPr>
            <a:xfrm>
              <a:off x="2531289" y="3134073"/>
              <a:ext cx="643710" cy="593484"/>
            </a:xfrm>
            <a:custGeom>
              <a:avLst/>
              <a:gdLst>
                <a:gd name="connsiteX0" fmla="*/ 469488 w 578320"/>
                <a:gd name="connsiteY0" fmla="*/ 312166 h 533197"/>
                <a:gd name="connsiteX1" fmla="*/ 523904 w 578320"/>
                <a:gd name="connsiteY1" fmla="*/ 363740 h 533197"/>
                <a:gd name="connsiteX2" fmla="*/ 523904 w 578320"/>
                <a:gd name="connsiteY2" fmla="*/ 376634 h 533197"/>
                <a:gd name="connsiteX3" fmla="*/ 527594 w 578320"/>
                <a:gd name="connsiteY3" fmla="*/ 391369 h 533197"/>
                <a:gd name="connsiteX4" fmla="*/ 512837 w 578320"/>
                <a:gd name="connsiteY4" fmla="*/ 411630 h 533197"/>
                <a:gd name="connsiteX5" fmla="*/ 498080 w 578320"/>
                <a:gd name="connsiteY5" fmla="*/ 440180 h 533197"/>
                <a:gd name="connsiteX6" fmla="*/ 529438 w 578320"/>
                <a:gd name="connsiteY6" fmla="*/ 475176 h 533197"/>
                <a:gd name="connsiteX7" fmla="*/ 578320 w 578320"/>
                <a:gd name="connsiteY7" fmla="*/ 518462 h 533197"/>
                <a:gd name="connsiteX8" fmla="*/ 485168 w 578320"/>
                <a:gd name="connsiteY8" fmla="*/ 533197 h 533197"/>
                <a:gd name="connsiteX9" fmla="*/ 477789 w 578320"/>
                <a:gd name="connsiteY9" fmla="*/ 486228 h 533197"/>
                <a:gd name="connsiteX10" fmla="*/ 481478 w 578320"/>
                <a:gd name="connsiteY10" fmla="*/ 479781 h 533197"/>
                <a:gd name="connsiteX11" fmla="*/ 480556 w 578320"/>
                <a:gd name="connsiteY11" fmla="*/ 477939 h 533197"/>
                <a:gd name="connsiteX12" fmla="*/ 471333 w 578320"/>
                <a:gd name="connsiteY12" fmla="*/ 466888 h 533197"/>
                <a:gd name="connsiteX13" fmla="*/ 467644 w 578320"/>
                <a:gd name="connsiteY13" fmla="*/ 466888 h 533197"/>
                <a:gd name="connsiteX14" fmla="*/ 458421 w 578320"/>
                <a:gd name="connsiteY14" fmla="*/ 477939 h 533197"/>
                <a:gd name="connsiteX15" fmla="*/ 458421 w 578320"/>
                <a:gd name="connsiteY15" fmla="*/ 479781 h 533197"/>
                <a:gd name="connsiteX16" fmla="*/ 462110 w 578320"/>
                <a:gd name="connsiteY16" fmla="*/ 486228 h 533197"/>
                <a:gd name="connsiteX17" fmla="*/ 454732 w 578320"/>
                <a:gd name="connsiteY17" fmla="*/ 533197 h 533197"/>
                <a:gd name="connsiteX18" fmla="*/ 361579 w 578320"/>
                <a:gd name="connsiteY18" fmla="*/ 518462 h 533197"/>
                <a:gd name="connsiteX19" fmla="*/ 409539 w 578320"/>
                <a:gd name="connsiteY19" fmla="*/ 475176 h 533197"/>
                <a:gd name="connsiteX20" fmla="*/ 440897 w 578320"/>
                <a:gd name="connsiteY20" fmla="*/ 440180 h 533197"/>
                <a:gd name="connsiteX21" fmla="*/ 427063 w 578320"/>
                <a:gd name="connsiteY21" fmla="*/ 411630 h 533197"/>
                <a:gd name="connsiteX22" fmla="*/ 411383 w 578320"/>
                <a:gd name="connsiteY22" fmla="*/ 391369 h 533197"/>
                <a:gd name="connsiteX23" fmla="*/ 415995 w 578320"/>
                <a:gd name="connsiteY23" fmla="*/ 376634 h 533197"/>
                <a:gd name="connsiteX24" fmla="*/ 415995 w 578320"/>
                <a:gd name="connsiteY24" fmla="*/ 363740 h 533197"/>
                <a:gd name="connsiteX25" fmla="*/ 469488 w 578320"/>
                <a:gd name="connsiteY25" fmla="*/ 312166 h 533197"/>
                <a:gd name="connsiteX26" fmla="*/ 107909 w 578320"/>
                <a:gd name="connsiteY26" fmla="*/ 312166 h 533197"/>
                <a:gd name="connsiteX27" fmla="*/ 162325 w 578320"/>
                <a:gd name="connsiteY27" fmla="*/ 363740 h 533197"/>
                <a:gd name="connsiteX28" fmla="*/ 162325 w 578320"/>
                <a:gd name="connsiteY28" fmla="*/ 376634 h 533197"/>
                <a:gd name="connsiteX29" fmla="*/ 166937 w 578320"/>
                <a:gd name="connsiteY29" fmla="*/ 391369 h 533197"/>
                <a:gd name="connsiteX30" fmla="*/ 151257 w 578320"/>
                <a:gd name="connsiteY30" fmla="*/ 411630 h 533197"/>
                <a:gd name="connsiteX31" fmla="*/ 137423 w 578320"/>
                <a:gd name="connsiteY31" fmla="*/ 440180 h 533197"/>
                <a:gd name="connsiteX32" fmla="*/ 167859 w 578320"/>
                <a:gd name="connsiteY32" fmla="*/ 475176 h 533197"/>
                <a:gd name="connsiteX33" fmla="*/ 216741 w 578320"/>
                <a:gd name="connsiteY33" fmla="*/ 518462 h 533197"/>
                <a:gd name="connsiteX34" fmla="*/ 123588 w 578320"/>
                <a:gd name="connsiteY34" fmla="*/ 533197 h 533197"/>
                <a:gd name="connsiteX35" fmla="*/ 116210 w 578320"/>
                <a:gd name="connsiteY35" fmla="*/ 486228 h 533197"/>
                <a:gd name="connsiteX36" fmla="*/ 119899 w 578320"/>
                <a:gd name="connsiteY36" fmla="*/ 479781 h 533197"/>
                <a:gd name="connsiteX37" fmla="*/ 119899 w 578320"/>
                <a:gd name="connsiteY37" fmla="*/ 477939 h 533197"/>
                <a:gd name="connsiteX38" fmla="*/ 109754 w 578320"/>
                <a:gd name="connsiteY38" fmla="*/ 466888 h 533197"/>
                <a:gd name="connsiteX39" fmla="*/ 106987 w 578320"/>
                <a:gd name="connsiteY39" fmla="*/ 466888 h 533197"/>
                <a:gd name="connsiteX40" fmla="*/ 96842 w 578320"/>
                <a:gd name="connsiteY40" fmla="*/ 477939 h 533197"/>
                <a:gd name="connsiteX41" fmla="*/ 96842 w 578320"/>
                <a:gd name="connsiteY41" fmla="*/ 479781 h 533197"/>
                <a:gd name="connsiteX42" fmla="*/ 100531 w 578320"/>
                <a:gd name="connsiteY42" fmla="*/ 486228 h 533197"/>
                <a:gd name="connsiteX43" fmla="*/ 93152 w 578320"/>
                <a:gd name="connsiteY43" fmla="*/ 533197 h 533197"/>
                <a:gd name="connsiteX44" fmla="*/ 0 w 578320"/>
                <a:gd name="connsiteY44" fmla="*/ 518462 h 533197"/>
                <a:gd name="connsiteX45" fmla="*/ 48882 w 578320"/>
                <a:gd name="connsiteY45" fmla="*/ 475176 h 533197"/>
                <a:gd name="connsiteX46" fmla="*/ 79318 w 578320"/>
                <a:gd name="connsiteY46" fmla="*/ 440180 h 533197"/>
                <a:gd name="connsiteX47" fmla="*/ 65483 w 578320"/>
                <a:gd name="connsiteY47" fmla="*/ 411630 h 533197"/>
                <a:gd name="connsiteX48" fmla="*/ 49804 w 578320"/>
                <a:gd name="connsiteY48" fmla="*/ 391369 h 533197"/>
                <a:gd name="connsiteX49" fmla="*/ 54416 w 578320"/>
                <a:gd name="connsiteY49" fmla="*/ 376634 h 533197"/>
                <a:gd name="connsiteX50" fmla="*/ 54416 w 578320"/>
                <a:gd name="connsiteY50" fmla="*/ 363740 h 533197"/>
                <a:gd name="connsiteX51" fmla="*/ 107909 w 578320"/>
                <a:gd name="connsiteY51" fmla="*/ 312166 h 533197"/>
                <a:gd name="connsiteX52" fmla="*/ 288717 w 578320"/>
                <a:gd name="connsiteY52" fmla="*/ 237601 h 533197"/>
                <a:gd name="connsiteX53" fmla="*/ 303485 w 578320"/>
                <a:gd name="connsiteY53" fmla="*/ 252338 h 533197"/>
                <a:gd name="connsiteX54" fmla="*/ 303485 w 578320"/>
                <a:gd name="connsiteY54" fmla="*/ 331547 h 533197"/>
                <a:gd name="connsiteX55" fmla="*/ 384708 w 578320"/>
                <a:gd name="connsiteY55" fmla="*/ 398782 h 533197"/>
                <a:gd name="connsiteX56" fmla="*/ 386554 w 578320"/>
                <a:gd name="connsiteY56" fmla="*/ 419045 h 533197"/>
                <a:gd name="connsiteX57" fmla="*/ 375478 w 578320"/>
                <a:gd name="connsiteY57" fmla="*/ 423650 h 533197"/>
                <a:gd name="connsiteX58" fmla="*/ 366248 w 578320"/>
                <a:gd name="connsiteY58" fmla="*/ 420887 h 533197"/>
                <a:gd name="connsiteX59" fmla="*/ 288717 w 578320"/>
                <a:gd name="connsiteY59" fmla="*/ 356415 h 533197"/>
                <a:gd name="connsiteX60" fmla="*/ 212108 w 578320"/>
                <a:gd name="connsiteY60" fmla="*/ 420887 h 533197"/>
                <a:gd name="connsiteX61" fmla="*/ 191802 w 578320"/>
                <a:gd name="connsiteY61" fmla="*/ 419045 h 533197"/>
                <a:gd name="connsiteX62" fmla="*/ 193648 w 578320"/>
                <a:gd name="connsiteY62" fmla="*/ 398782 h 533197"/>
                <a:gd name="connsiteX63" fmla="*/ 274872 w 578320"/>
                <a:gd name="connsiteY63" fmla="*/ 331547 h 533197"/>
                <a:gd name="connsiteX64" fmla="*/ 274872 w 578320"/>
                <a:gd name="connsiteY64" fmla="*/ 252338 h 533197"/>
                <a:gd name="connsiteX65" fmla="*/ 288717 w 578320"/>
                <a:gd name="connsiteY65" fmla="*/ 237601 h 533197"/>
                <a:gd name="connsiteX66" fmla="*/ 288699 w 578320"/>
                <a:gd name="connsiteY66" fmla="*/ 0 h 533197"/>
                <a:gd name="connsiteX67" fmla="*/ 343115 w 578320"/>
                <a:gd name="connsiteY67" fmla="*/ 50653 h 533197"/>
                <a:gd name="connsiteX68" fmla="*/ 343115 w 578320"/>
                <a:gd name="connsiteY68" fmla="*/ 63546 h 533197"/>
                <a:gd name="connsiteX69" fmla="*/ 346805 w 578320"/>
                <a:gd name="connsiteY69" fmla="*/ 78282 h 533197"/>
                <a:gd name="connsiteX70" fmla="*/ 332048 w 578320"/>
                <a:gd name="connsiteY70" fmla="*/ 98543 h 533197"/>
                <a:gd name="connsiteX71" fmla="*/ 318213 w 578320"/>
                <a:gd name="connsiteY71" fmla="*/ 127093 h 533197"/>
                <a:gd name="connsiteX72" fmla="*/ 348649 w 578320"/>
                <a:gd name="connsiteY72" fmla="*/ 163010 h 533197"/>
                <a:gd name="connsiteX73" fmla="*/ 397531 w 578320"/>
                <a:gd name="connsiteY73" fmla="*/ 206295 h 533197"/>
                <a:gd name="connsiteX74" fmla="*/ 304379 w 578320"/>
                <a:gd name="connsiteY74" fmla="*/ 220110 h 533197"/>
                <a:gd name="connsiteX75" fmla="*/ 297000 w 578320"/>
                <a:gd name="connsiteY75" fmla="*/ 173141 h 533197"/>
                <a:gd name="connsiteX76" fmla="*/ 300689 w 578320"/>
                <a:gd name="connsiteY76" fmla="*/ 167615 h 533197"/>
                <a:gd name="connsiteX77" fmla="*/ 300689 w 578320"/>
                <a:gd name="connsiteY77" fmla="*/ 164852 h 533197"/>
                <a:gd name="connsiteX78" fmla="*/ 290544 w 578320"/>
                <a:gd name="connsiteY78" fmla="*/ 154722 h 533197"/>
                <a:gd name="connsiteX79" fmla="*/ 287777 w 578320"/>
                <a:gd name="connsiteY79" fmla="*/ 154722 h 533197"/>
                <a:gd name="connsiteX80" fmla="*/ 277632 w 578320"/>
                <a:gd name="connsiteY80" fmla="*/ 164852 h 533197"/>
                <a:gd name="connsiteX81" fmla="*/ 277632 w 578320"/>
                <a:gd name="connsiteY81" fmla="*/ 167615 h 533197"/>
                <a:gd name="connsiteX82" fmla="*/ 281321 w 578320"/>
                <a:gd name="connsiteY82" fmla="*/ 173141 h 533197"/>
                <a:gd name="connsiteX83" fmla="*/ 273943 w 578320"/>
                <a:gd name="connsiteY83" fmla="*/ 221031 h 533197"/>
                <a:gd name="connsiteX84" fmla="*/ 180790 w 578320"/>
                <a:gd name="connsiteY84" fmla="*/ 206295 h 533197"/>
                <a:gd name="connsiteX85" fmla="*/ 228750 w 578320"/>
                <a:gd name="connsiteY85" fmla="*/ 163010 h 533197"/>
                <a:gd name="connsiteX86" fmla="*/ 260108 w 578320"/>
                <a:gd name="connsiteY86" fmla="*/ 127093 h 533197"/>
                <a:gd name="connsiteX87" fmla="*/ 246274 w 578320"/>
                <a:gd name="connsiteY87" fmla="*/ 98543 h 533197"/>
                <a:gd name="connsiteX88" fmla="*/ 230594 w 578320"/>
                <a:gd name="connsiteY88" fmla="*/ 78282 h 533197"/>
                <a:gd name="connsiteX89" fmla="*/ 235206 w 578320"/>
                <a:gd name="connsiteY89" fmla="*/ 63546 h 533197"/>
                <a:gd name="connsiteX90" fmla="*/ 235206 w 578320"/>
                <a:gd name="connsiteY90" fmla="*/ 50653 h 533197"/>
                <a:gd name="connsiteX91" fmla="*/ 288699 w 578320"/>
                <a:gd name="connsiteY91" fmla="*/ 0 h 53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578320" h="533197">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Calibri" panose="020F0502020204030204" pitchFamily="34" charset="0"/>
              </a:endParaRPr>
            </a:p>
          </p:txBody>
        </p:sp>
      </p:grpSp>
      <p:sp>
        <p:nvSpPr>
          <p:cNvPr id="9" name="文本框 8"/>
          <p:cNvSpPr txBox="1"/>
          <p:nvPr/>
        </p:nvSpPr>
        <p:spPr>
          <a:xfrm>
            <a:off x="3809829" y="1295269"/>
            <a:ext cx="6652783" cy="1200329"/>
          </a:xfrm>
          <a:prstGeom prst="rect">
            <a:avLst/>
          </a:prstGeom>
          <a:noFill/>
        </p:spPr>
        <p:txBody>
          <a:bodyPr wrap="none" rtlCol="0">
            <a:spAutoFit/>
            <a:scene3d>
              <a:camera prst="orthographicFront"/>
              <a:lightRig rig="threePt" dir="t"/>
            </a:scene3d>
            <a:sp3d contourW="12700"/>
          </a:bodyPr>
          <a:lstStyle/>
          <a:p>
            <a:pPr lvl="0">
              <a:defRPr/>
            </a:pPr>
            <a:r>
              <a:rPr lang="en-US" altLang="zh-CN" sz="3600" b="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Ethereum and Raspberry Pi </a:t>
            </a:r>
            <a:br>
              <a:rPr lang="en-US" altLang="zh-CN" sz="3600" b="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br>
            <a:r>
              <a:rPr lang="en-US" altLang="zh-CN" sz="3600" b="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integration</a:t>
            </a:r>
          </a:p>
        </p:txBody>
      </p:sp>
      <p:cxnSp>
        <p:nvCxnSpPr>
          <p:cNvPr id="10" name="直接连接符 9"/>
          <p:cNvCxnSpPr/>
          <p:nvPr/>
        </p:nvCxnSpPr>
        <p:spPr>
          <a:xfrm>
            <a:off x="4174893" y="2714898"/>
            <a:ext cx="76200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任意多边形 15"/>
          <p:cNvSpPr/>
          <p:nvPr/>
        </p:nvSpPr>
        <p:spPr>
          <a:xfrm>
            <a:off x="10196052" y="3404431"/>
            <a:ext cx="1995948" cy="3453569"/>
          </a:xfrm>
          <a:custGeom>
            <a:avLst/>
            <a:gdLst>
              <a:gd name="connsiteX0" fmla="*/ 863392 w 1995948"/>
              <a:gd name="connsiteY0" fmla="*/ 0 h 3453569"/>
              <a:gd name="connsiteX1" fmla="*/ 1995948 w 1995948"/>
              <a:gd name="connsiteY1" fmla="*/ 0 h 3453569"/>
              <a:gd name="connsiteX2" fmla="*/ 1995948 w 1995948"/>
              <a:gd name="connsiteY2" fmla="*/ 3453569 h 3453569"/>
              <a:gd name="connsiteX3" fmla="*/ 0 w 1995948"/>
              <a:gd name="connsiteY3" fmla="*/ 3453569 h 3453569"/>
            </a:gdLst>
            <a:ahLst/>
            <a:cxnLst>
              <a:cxn ang="0">
                <a:pos x="connsiteX0" y="connsiteY0"/>
              </a:cxn>
              <a:cxn ang="0">
                <a:pos x="connsiteX1" y="connsiteY1"/>
              </a:cxn>
              <a:cxn ang="0">
                <a:pos x="connsiteX2" y="connsiteY2"/>
              </a:cxn>
              <a:cxn ang="0">
                <a:pos x="connsiteX3" y="connsiteY3"/>
              </a:cxn>
            </a:cxnLst>
            <a:rect l="l" t="t" r="r" b="b"/>
            <a:pathLst>
              <a:path w="1995948" h="3453569">
                <a:moveTo>
                  <a:pt x="863392" y="0"/>
                </a:moveTo>
                <a:lnTo>
                  <a:pt x="1995948" y="0"/>
                </a:lnTo>
                <a:lnTo>
                  <a:pt x="1995948" y="3453569"/>
                </a:lnTo>
                <a:lnTo>
                  <a:pt x="0" y="3453569"/>
                </a:lnTo>
                <a:close/>
              </a:path>
            </a:pathLst>
          </a:custGeom>
          <a:solidFill>
            <a:srgbClr val="C21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17" name="任意多边形 16"/>
          <p:cNvSpPr/>
          <p:nvPr/>
        </p:nvSpPr>
        <p:spPr>
          <a:xfrm flipV="1">
            <a:off x="10196052" y="-1"/>
            <a:ext cx="1995948" cy="3404431"/>
          </a:xfrm>
          <a:custGeom>
            <a:avLst/>
            <a:gdLst>
              <a:gd name="connsiteX0" fmla="*/ 0 w 1995948"/>
              <a:gd name="connsiteY0" fmla="*/ 3453569 h 3453569"/>
              <a:gd name="connsiteX1" fmla="*/ 1995948 w 1995948"/>
              <a:gd name="connsiteY1" fmla="*/ 3453569 h 3453569"/>
              <a:gd name="connsiteX2" fmla="*/ 1995948 w 1995948"/>
              <a:gd name="connsiteY2" fmla="*/ 0 h 3453569"/>
              <a:gd name="connsiteX3" fmla="*/ 863392 w 1995948"/>
              <a:gd name="connsiteY3" fmla="*/ 0 h 3453569"/>
            </a:gdLst>
            <a:ahLst/>
            <a:cxnLst>
              <a:cxn ang="0">
                <a:pos x="connsiteX0" y="connsiteY0"/>
              </a:cxn>
              <a:cxn ang="0">
                <a:pos x="connsiteX1" y="connsiteY1"/>
              </a:cxn>
              <a:cxn ang="0">
                <a:pos x="connsiteX2" y="connsiteY2"/>
              </a:cxn>
              <a:cxn ang="0">
                <a:pos x="connsiteX3" y="connsiteY3"/>
              </a:cxn>
            </a:cxnLst>
            <a:rect l="l" t="t" r="r" b="b"/>
            <a:pathLst>
              <a:path w="1995948" h="3453569">
                <a:moveTo>
                  <a:pt x="0" y="3453569"/>
                </a:moveTo>
                <a:lnTo>
                  <a:pt x="1995948" y="3453569"/>
                </a:lnTo>
                <a:lnTo>
                  <a:pt x="1995948" y="0"/>
                </a:lnTo>
                <a:lnTo>
                  <a:pt x="86339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Nhóm 3">
            <a:extLst>
              <a:ext uri="{FF2B5EF4-FFF2-40B4-BE49-F238E27FC236}">
                <a16:creationId xmlns:a16="http://schemas.microsoft.com/office/drawing/2014/main" id="{4298FAE2-F7F5-4469-95DD-7B0911F5DF46}"/>
              </a:ext>
            </a:extLst>
          </p:cNvPr>
          <p:cNvGrpSpPr/>
          <p:nvPr/>
        </p:nvGrpSpPr>
        <p:grpSpPr>
          <a:xfrm>
            <a:off x="2409371" y="3636980"/>
            <a:ext cx="6882363" cy="1629949"/>
            <a:chOff x="1543947" y="3406502"/>
            <a:chExt cx="5440243" cy="1288412"/>
          </a:xfrm>
        </p:grpSpPr>
        <p:sp>
          <p:nvSpPr>
            <p:cNvPr id="14" name="文本框 7">
              <a:extLst>
                <a:ext uri="{FF2B5EF4-FFF2-40B4-BE49-F238E27FC236}">
                  <a16:creationId xmlns:a16="http://schemas.microsoft.com/office/drawing/2014/main" id="{08665BB7-1911-40EB-8F46-52578C8421CD}"/>
                </a:ext>
              </a:extLst>
            </p:cNvPr>
            <p:cNvSpPr txBox="1"/>
            <p:nvPr/>
          </p:nvSpPr>
          <p:spPr>
            <a:xfrm>
              <a:off x="2851494" y="3406502"/>
              <a:ext cx="2780755" cy="523220"/>
            </a:xfrm>
            <a:prstGeom prst="rect">
              <a:avLst/>
            </a:prstGeom>
            <a:noFill/>
          </p:spPr>
          <p:txBody>
            <a:bodyPr wrap="square" rtlCol="0">
              <a:spAutoFit/>
            </a:bodyPr>
            <a:lstStyle>
              <a:defPPr>
                <a:defRPr lang="zh-CN"/>
              </a:defPPr>
              <a:lvl1pPr algn="dist">
                <a:defRPr sz="4400">
                  <a:solidFill>
                    <a:schemeClr val="bg1"/>
                  </a:solidFill>
                  <a:latin typeface="等线 Light" panose="02010600030101010101" pitchFamily="2" charset="-122"/>
                  <a:ea typeface="等线 Light" panose="02010600030101010101" pitchFamily="2" charset="-122"/>
                </a:defRPr>
              </a:lvl1pPr>
            </a:lstStyle>
            <a:p>
              <a:r>
                <a:rPr lang="en-US" altLang="zh-CN" sz="2800" b="1">
                  <a:gradFill>
                    <a:gsLst>
                      <a:gs pos="0">
                        <a:srgbClr val="3BFEE0"/>
                      </a:gs>
                      <a:gs pos="60000">
                        <a:srgbClr val="008EC8"/>
                      </a:gs>
                    </a:gsLst>
                    <a:lin ang="5400000" scaled="0"/>
                  </a:gradFill>
                  <a:latin typeface="Elephant" panose="02020904090505020303" pitchFamily="18" charset="0"/>
                  <a:ea typeface="站酷高端黑" panose="02010600030101010101" charset="-122"/>
                </a:rPr>
                <a:t>ETHEREUM</a:t>
              </a:r>
              <a:endParaRPr lang="en-US" altLang="zh-CN" sz="2800" b="1" dirty="0">
                <a:gradFill>
                  <a:gsLst>
                    <a:gs pos="0">
                      <a:srgbClr val="3BFEE0"/>
                    </a:gs>
                    <a:gs pos="60000">
                      <a:srgbClr val="008EC8"/>
                    </a:gs>
                  </a:gsLst>
                  <a:lin ang="5400000" scaled="0"/>
                </a:gradFill>
                <a:latin typeface="Elephant" panose="02020904090505020303" pitchFamily="18" charset="0"/>
                <a:ea typeface="站酷高端黑" panose="02010600030101010101" charset="-122"/>
              </a:endParaRPr>
            </a:p>
          </p:txBody>
        </p:sp>
        <p:pic>
          <p:nvPicPr>
            <p:cNvPr id="15" name="Picture 2" descr="Image result for ethereum">
              <a:extLst>
                <a:ext uri="{FF2B5EF4-FFF2-40B4-BE49-F238E27FC236}">
                  <a16:creationId xmlns:a16="http://schemas.microsoft.com/office/drawing/2014/main" id="{845E629D-17AF-4CBB-8AB6-B46C80913BF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6122" y="3420357"/>
              <a:ext cx="1268068" cy="12680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Picture 4" descr="Image result for raspberry pi">
              <a:extLst>
                <a:ext uri="{FF2B5EF4-FFF2-40B4-BE49-F238E27FC236}">
                  <a16:creationId xmlns:a16="http://schemas.microsoft.com/office/drawing/2014/main" id="{509072E6-73FE-4A28-949D-6A721906E48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43947" y="3426845"/>
              <a:ext cx="1268069" cy="12680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文本框 7">
              <a:extLst>
                <a:ext uri="{FF2B5EF4-FFF2-40B4-BE49-F238E27FC236}">
                  <a16:creationId xmlns:a16="http://schemas.microsoft.com/office/drawing/2014/main" id="{FE8BB432-82AD-46A1-A4C1-B46D132E0B7E}"/>
                </a:ext>
              </a:extLst>
            </p:cNvPr>
            <p:cNvSpPr txBox="1"/>
            <p:nvPr/>
          </p:nvSpPr>
          <p:spPr>
            <a:xfrm>
              <a:off x="3181205" y="4307842"/>
              <a:ext cx="2145026" cy="316272"/>
            </a:xfrm>
            <a:prstGeom prst="rect">
              <a:avLst/>
            </a:prstGeom>
            <a:noFill/>
          </p:spPr>
          <p:txBody>
            <a:bodyPr wrap="square" rtlCol="0">
              <a:spAutoFit/>
            </a:bodyPr>
            <a:lstStyle>
              <a:defPPr>
                <a:defRPr lang="zh-CN"/>
              </a:defPPr>
              <a:lvl1pPr algn="dist">
                <a:defRPr sz="4400">
                  <a:solidFill>
                    <a:schemeClr val="bg1"/>
                  </a:solidFill>
                  <a:latin typeface="等线 Light" panose="02010600030101010101" pitchFamily="2" charset="-122"/>
                  <a:ea typeface="等线 Light" panose="02010600030101010101" pitchFamily="2" charset="-122"/>
                </a:defRPr>
              </a:lvl1pPr>
            </a:lstStyle>
            <a:p>
              <a:r>
                <a:rPr lang="en-US" altLang="zh-CN" sz="2000" b="1">
                  <a:gradFill>
                    <a:gsLst>
                      <a:gs pos="0">
                        <a:srgbClr val="D8DBB3"/>
                      </a:gs>
                      <a:gs pos="60000">
                        <a:srgbClr val="A7B34C"/>
                      </a:gs>
                    </a:gsLst>
                    <a:lin ang="5400000" scaled="0"/>
                  </a:gradFill>
                  <a:latin typeface="Elephant" panose="02020904090505020303" pitchFamily="18" charset="0"/>
                  <a:ea typeface="站酷高端黑" panose="02010600030101010101" charset="-122"/>
                </a:rPr>
                <a:t>RASPBERRY PI</a:t>
              </a:r>
              <a:endParaRPr lang="en-US" altLang="zh-CN" sz="2000" b="1" dirty="0">
                <a:gradFill>
                  <a:gsLst>
                    <a:gs pos="0">
                      <a:srgbClr val="D8DBB3"/>
                    </a:gs>
                    <a:gs pos="60000">
                      <a:srgbClr val="A7B34C"/>
                    </a:gs>
                  </a:gsLst>
                  <a:lin ang="5400000" scaled="0"/>
                </a:gradFill>
                <a:latin typeface="Elephant" panose="02020904090505020303" pitchFamily="18" charset="0"/>
                <a:ea typeface="站酷高端黑" panose="02010600030101010101" charset="-122"/>
              </a:endParaRPr>
            </a:p>
          </p:txBody>
        </p:sp>
        <p:sp>
          <p:nvSpPr>
            <p:cNvPr id="23" name="Mũi tên: Xuống 22">
              <a:extLst>
                <a:ext uri="{FF2B5EF4-FFF2-40B4-BE49-F238E27FC236}">
                  <a16:creationId xmlns:a16="http://schemas.microsoft.com/office/drawing/2014/main" id="{186B864D-8697-4BF5-A303-EDD771B1B0E8}"/>
                </a:ext>
              </a:extLst>
            </p:cNvPr>
            <p:cNvSpPr/>
            <p:nvPr/>
          </p:nvSpPr>
          <p:spPr>
            <a:xfrm rot="16200000">
              <a:off x="4187868" y="3270224"/>
              <a:ext cx="124691" cy="1855253"/>
            </a:xfrm>
            <a:prstGeom prst="downArrow">
              <a:avLst/>
            </a:prstGeom>
            <a:gradFill>
              <a:gsLst>
                <a:gs pos="0">
                  <a:srgbClr val="27D8D8"/>
                </a:gs>
                <a:gs pos="60000">
                  <a:srgbClr val="008EC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Mũi tên: Xuống 23">
              <a:extLst>
                <a:ext uri="{FF2B5EF4-FFF2-40B4-BE49-F238E27FC236}">
                  <a16:creationId xmlns:a16="http://schemas.microsoft.com/office/drawing/2014/main" id="{795856B4-5AD0-45E3-A82D-F4D7F94AD61A}"/>
                </a:ext>
              </a:extLst>
            </p:cNvPr>
            <p:cNvSpPr/>
            <p:nvPr/>
          </p:nvSpPr>
          <p:spPr>
            <a:xfrm rot="5400000">
              <a:off x="4174013" y="3080508"/>
              <a:ext cx="124691" cy="1855253"/>
            </a:xfrm>
            <a:prstGeom prst="downArrow">
              <a:avLst/>
            </a:prstGeom>
            <a:gradFill>
              <a:gsLst>
                <a:gs pos="0">
                  <a:srgbClr val="D8DBB3"/>
                </a:gs>
                <a:gs pos="60000">
                  <a:srgbClr val="92D05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文本框 18">
            <a:extLst>
              <a:ext uri="{FF2B5EF4-FFF2-40B4-BE49-F238E27FC236}">
                <a16:creationId xmlns:a16="http://schemas.microsoft.com/office/drawing/2014/main" id="{7D2ED5B7-B59A-463A-801A-E7772F4E25F2}"/>
              </a:ext>
            </a:extLst>
          </p:cNvPr>
          <p:cNvSpPr txBox="1"/>
          <p:nvPr/>
        </p:nvSpPr>
        <p:spPr>
          <a:xfrm>
            <a:off x="11179533" y="1889204"/>
            <a:ext cx="861774" cy="2613525"/>
          </a:xfrm>
          <a:prstGeom prst="rect">
            <a:avLst/>
          </a:prstGeom>
          <a:noFill/>
        </p:spPr>
        <p:txBody>
          <a:bodyPr vert="eaVert"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en-US" altLang="zh-CN" sz="4400" b="1">
                <a:solidFill>
                  <a:schemeClr val="bg1"/>
                </a:solidFill>
                <a:latin typeface="Calibri" panose="020F0502020204030204" pitchFamily="34" charset="0"/>
                <a:ea typeface="+mj-ea"/>
              </a:rPr>
              <a:t>PART 03</a:t>
            </a:r>
            <a:endParaRPr kumimoji="0" lang="zh-CN" altLang="en-US" sz="4400" b="1" u="none" strike="noStrike" kern="1200" cap="none" spc="0" normalizeH="0" baseline="0" noProof="0" dirty="0">
              <a:ln>
                <a:noFill/>
              </a:ln>
              <a:solidFill>
                <a:schemeClr val="bg1"/>
              </a:solidFill>
              <a:effectLst/>
              <a:uLnTx/>
              <a:uFillTx/>
              <a:latin typeface="Calibri" panose="020F0502020204030204" pitchFamily="34" charset="0"/>
              <a:ea typeface="+mj-ea"/>
            </a:endParaRPr>
          </a:p>
        </p:txBody>
      </p:sp>
    </p:spTree>
    <p:extLst>
      <p:ext uri="{BB962C8B-B14F-4D97-AF65-F5344CB8AC3E}">
        <p14:creationId xmlns:p14="http://schemas.microsoft.com/office/powerpoint/2010/main" val="258547521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1+#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1500"/>
                            </p:stCondLst>
                            <p:childTnLst>
                              <p:par>
                                <p:cTn id="19" presetID="2" presetClass="entr" presetSubtype="1"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0-#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par>
                          <p:cTn id="27" fill="hold">
                            <p:stCondLst>
                              <p:cond delay="2000"/>
                            </p:stCondLst>
                            <p:childTnLst>
                              <p:par>
                                <p:cTn id="28" presetID="53" presetClass="entr" presetSubtype="16" fill="hold" grpId="0" nodeType="afterEffect">
                                  <p:stCondLst>
                                    <p:cond delay="0"/>
                                  </p:stCondLst>
                                  <p:childTnLst>
                                    <p:set>
                                      <p:cBhvr>
                                        <p:cTn id="29" dur="1" fill="hold">
                                          <p:stCondLst>
                                            <p:cond delay="0"/>
                                          </p:stCondLst>
                                        </p:cTn>
                                        <p:tgtEl>
                                          <p:spTgt spid="25"/>
                                        </p:tgtEl>
                                        <p:attrNameLst>
                                          <p:attrName>style.visibility</p:attrName>
                                        </p:attrNameLst>
                                      </p:cBhvr>
                                      <p:to>
                                        <p:strVal val="visible"/>
                                      </p:to>
                                    </p:set>
                                    <p:anim calcmode="lin" valueType="num">
                                      <p:cBhvr>
                                        <p:cTn id="30" dur="500" fill="hold"/>
                                        <p:tgtEl>
                                          <p:spTgt spid="25"/>
                                        </p:tgtEl>
                                        <p:attrNameLst>
                                          <p:attrName>ppt_w</p:attrName>
                                        </p:attrNameLst>
                                      </p:cBhvr>
                                      <p:tavLst>
                                        <p:tav tm="0">
                                          <p:val>
                                            <p:fltVal val="0"/>
                                          </p:val>
                                        </p:tav>
                                        <p:tav tm="100000">
                                          <p:val>
                                            <p:strVal val="#ppt_w"/>
                                          </p:val>
                                        </p:tav>
                                      </p:tavLst>
                                    </p:anim>
                                    <p:anim calcmode="lin" valueType="num">
                                      <p:cBhvr>
                                        <p:cTn id="31" dur="500" fill="hold"/>
                                        <p:tgtEl>
                                          <p:spTgt spid="25"/>
                                        </p:tgtEl>
                                        <p:attrNameLst>
                                          <p:attrName>ppt_h</p:attrName>
                                        </p:attrNameLst>
                                      </p:cBhvr>
                                      <p:tavLst>
                                        <p:tav tm="0">
                                          <p:val>
                                            <p:fltVal val="0"/>
                                          </p:val>
                                        </p:tav>
                                        <p:tav tm="100000">
                                          <p:val>
                                            <p:strVal val="#ppt_h"/>
                                          </p:val>
                                        </p:tav>
                                      </p:tavLst>
                                    </p:anim>
                                    <p:animEffect transition="in" filter="fade">
                                      <p:cBhvr>
                                        <p:cTn id="32" dur="500"/>
                                        <p:tgtEl>
                                          <p:spTgt spid="25"/>
                                        </p:tgtEl>
                                      </p:cBhvr>
                                    </p:animEffect>
                                  </p:childTnLst>
                                </p:cTn>
                              </p:par>
                            </p:childTnLst>
                          </p:cTn>
                        </p:par>
                        <p:par>
                          <p:cTn id="33" fill="hold">
                            <p:stCondLst>
                              <p:cond delay="2500"/>
                            </p:stCondLst>
                            <p:childTnLst>
                              <p:par>
                                <p:cTn id="34" presetID="16" presetClass="entr" presetSubtype="21" fill="hold" nodeType="after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barn(inVertical)">
                                      <p:cBhvr>
                                        <p:cTn id="3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animBg="1"/>
      <p:bldP spid="17" grpId="0" animBg="1"/>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0" name="Picture 3">
            <a:extLst>
              <a:ext uri="{FF2B5EF4-FFF2-40B4-BE49-F238E27FC236}">
                <a16:creationId xmlns:a16="http://schemas.microsoft.com/office/drawing/2014/main" id="{B0E83070-FF64-48E3-9E72-EDA3765ABC14}"/>
              </a:ext>
            </a:extLst>
          </p:cNvPr>
          <p:cNvPicPr>
            <a:picLocks noChangeAspect="1"/>
          </p:cNvPicPr>
          <p:nvPr/>
        </p:nvPicPr>
        <p:blipFill rotWithShape="1">
          <a:blip r:embed="rId3">
            <a:alphaModFix amt="40000"/>
          </a:blip>
          <a:srcRect/>
          <a:stretch/>
        </p:blipFill>
        <p:spPr>
          <a:xfrm>
            <a:off x="0" y="1175657"/>
            <a:ext cx="12192000" cy="5529943"/>
          </a:xfrm>
          <a:prstGeom prst="rect">
            <a:avLst/>
          </a:prstGeom>
        </p:spPr>
      </p:pic>
      <p:sp>
        <p:nvSpPr>
          <p:cNvPr id="62" name="文本框 61"/>
          <p:cNvSpPr txBox="1"/>
          <p:nvPr/>
        </p:nvSpPr>
        <p:spPr>
          <a:xfrm>
            <a:off x="2134284" y="317845"/>
            <a:ext cx="7662859" cy="646331"/>
          </a:xfrm>
          <a:prstGeom prst="rect">
            <a:avLst/>
          </a:prstGeom>
          <a:noFill/>
        </p:spPr>
        <p:txBody>
          <a:bodyPr wrap="square" rtlCol="0">
            <a:spAutoFit/>
            <a:scene3d>
              <a:camera prst="orthographicFront"/>
              <a:lightRig rig="threePt" dir="t"/>
            </a:scene3d>
            <a:sp3d contourW="12700"/>
          </a:bodyPr>
          <a:lstStyle/>
          <a:p>
            <a:r>
              <a:rPr lang="en-US" altLang="zh-CN" sz="3600" b="1">
                <a:solidFill>
                  <a:schemeClr val="bg1"/>
                </a:solidFill>
                <a:latin typeface="Calibri" panose="020F0502020204030204" pitchFamily="34" charset="0"/>
              </a:rPr>
              <a:t>Ethereum and Raspberry Pi integration</a:t>
            </a:r>
          </a:p>
        </p:txBody>
      </p:sp>
      <p:sp>
        <p:nvSpPr>
          <p:cNvPr id="51" name="Subtitle 2">
            <a:extLst>
              <a:ext uri="{FF2B5EF4-FFF2-40B4-BE49-F238E27FC236}">
                <a16:creationId xmlns:a16="http://schemas.microsoft.com/office/drawing/2014/main" id="{F0445820-CBFE-45EA-AF15-ABA298C3B707}"/>
              </a:ext>
            </a:extLst>
          </p:cNvPr>
          <p:cNvSpPr txBox="1">
            <a:spLocks/>
          </p:cNvSpPr>
          <p:nvPr/>
        </p:nvSpPr>
        <p:spPr>
          <a:xfrm>
            <a:off x="198824" y="2165533"/>
            <a:ext cx="11533777" cy="59032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1800" b="1">
                <a:solidFill>
                  <a:schemeClr val="bg1"/>
                </a:solidFill>
              </a:rPr>
              <a:t>1. Stand for go-Ethereum</a:t>
            </a:r>
          </a:p>
          <a:p>
            <a:pPr marL="342900" indent="-342900">
              <a:buFont typeface="Wingdings" panose="05000000000000000000" pitchFamily="2" charset="2"/>
              <a:buChar char="Ø"/>
            </a:pPr>
            <a:r>
              <a:rPr lang="en-US" sz="1800" b="1">
                <a:solidFill>
                  <a:schemeClr val="bg1"/>
                </a:solidFill>
              </a:rPr>
              <a:t>2. Geth is the the command line interface for running a full ethereum node implemented in GoLang</a:t>
            </a:r>
            <a:endParaRPr lang="en-US" sz="1400" b="1">
              <a:solidFill>
                <a:schemeClr val="bg1"/>
              </a:solidFill>
            </a:endParaRPr>
          </a:p>
          <a:p>
            <a:endParaRPr lang="en-US" sz="1000" b="1" dirty="0">
              <a:solidFill>
                <a:schemeClr val="bg1"/>
              </a:solidFill>
            </a:endParaRPr>
          </a:p>
        </p:txBody>
      </p:sp>
      <p:sp>
        <p:nvSpPr>
          <p:cNvPr id="52" name="Rectangle 9">
            <a:extLst>
              <a:ext uri="{FF2B5EF4-FFF2-40B4-BE49-F238E27FC236}">
                <a16:creationId xmlns:a16="http://schemas.microsoft.com/office/drawing/2014/main" id="{7C53CDA3-8B76-4206-AD84-647CF3C6BE7B}"/>
              </a:ext>
            </a:extLst>
          </p:cNvPr>
          <p:cNvSpPr/>
          <p:nvPr/>
        </p:nvSpPr>
        <p:spPr>
          <a:xfrm>
            <a:off x="6003634" y="2967335"/>
            <a:ext cx="184730" cy="923330"/>
          </a:xfrm>
          <a:prstGeom prst="rect">
            <a:avLst/>
          </a:prstGeom>
          <a:noFill/>
        </p:spPr>
        <p:txBody>
          <a:bodyPr wrap="none" lIns="91440" tIns="45720" rIns="91440" bIns="45720">
            <a:spAutoFit/>
          </a:bodyPr>
          <a:lstStyle/>
          <a:p>
            <a:pPr algn="ct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54" name="Rectangle 13">
            <a:extLst>
              <a:ext uri="{FF2B5EF4-FFF2-40B4-BE49-F238E27FC236}">
                <a16:creationId xmlns:a16="http://schemas.microsoft.com/office/drawing/2014/main" id="{2147ED06-64A0-4246-A1DB-59FCA00C1A0E}"/>
              </a:ext>
            </a:extLst>
          </p:cNvPr>
          <p:cNvSpPr/>
          <p:nvPr/>
        </p:nvSpPr>
        <p:spPr>
          <a:xfrm>
            <a:off x="396965" y="925094"/>
            <a:ext cx="2494594" cy="1323439"/>
          </a:xfrm>
          <a:prstGeom prst="rect">
            <a:avLst/>
          </a:prstGeom>
          <a:noFill/>
        </p:spPr>
        <p:txBody>
          <a:bodyPr wrap="none" lIns="91440" tIns="45720" rIns="91440" bIns="45720">
            <a:spAutoFit/>
          </a:bodyPr>
          <a:lstStyle/>
          <a:p>
            <a:pPr algn="ctr"/>
            <a:r>
              <a:rPr lang="en-US" sz="8000" b="1" dirty="0">
                <a:ln w="6600">
                  <a:solidFill>
                    <a:srgbClr val="ED7D31"/>
                  </a:solidFill>
                  <a:prstDash val="solid"/>
                </a:ln>
                <a:solidFill>
                  <a:srgbClr val="FFFFFF"/>
                </a:solidFill>
                <a:effectLst>
                  <a:outerShdw dist="38100" dir="2700000" algn="tl" rotWithShape="0">
                    <a:srgbClr val="ED7D31"/>
                  </a:outerShdw>
                </a:effectLst>
                <a:latin typeface="Calibri" panose="020F0502020204030204"/>
              </a:rPr>
              <a:t>GETH</a:t>
            </a:r>
          </a:p>
        </p:txBody>
      </p:sp>
      <p:sp>
        <p:nvSpPr>
          <p:cNvPr id="60" name="TextBox 4">
            <a:extLst>
              <a:ext uri="{FF2B5EF4-FFF2-40B4-BE49-F238E27FC236}">
                <a16:creationId xmlns:a16="http://schemas.microsoft.com/office/drawing/2014/main" id="{6F201C3F-1301-4533-B642-2FED713F603D}"/>
              </a:ext>
            </a:extLst>
          </p:cNvPr>
          <p:cNvSpPr txBox="1"/>
          <p:nvPr/>
        </p:nvSpPr>
        <p:spPr>
          <a:xfrm>
            <a:off x="396965" y="3940628"/>
            <a:ext cx="10118361" cy="3046988"/>
          </a:xfrm>
          <a:prstGeom prst="rect">
            <a:avLst/>
          </a:prstGeom>
          <a:noFill/>
        </p:spPr>
        <p:txBody>
          <a:bodyPr wrap="square" rtlCol="0">
            <a:spAutoFit/>
          </a:bodyPr>
          <a:lstStyle/>
          <a:p>
            <a:r>
              <a:rPr lang="en-US" sz="2400" b="1" dirty="0">
                <a:solidFill>
                  <a:prstClr val="white"/>
                </a:solidFill>
                <a:latin typeface="Calibri" panose="020F0502020204030204"/>
              </a:rPr>
              <a:t>By installing and running </a:t>
            </a:r>
            <a:r>
              <a:rPr lang="en-US" sz="2400" b="1" dirty="0" err="1">
                <a:solidFill>
                  <a:prstClr val="white"/>
                </a:solidFill>
                <a:latin typeface="Calibri" panose="020F0502020204030204"/>
              </a:rPr>
              <a:t>geth</a:t>
            </a:r>
            <a:r>
              <a:rPr lang="en-US" sz="2400" b="1" dirty="0">
                <a:solidFill>
                  <a:prstClr val="white"/>
                </a:solidFill>
                <a:latin typeface="Calibri" panose="020F0502020204030204"/>
              </a:rPr>
              <a:t>, you can take part in the </a:t>
            </a:r>
            <a:r>
              <a:rPr lang="en-US" sz="2400" b="1" dirty="0" err="1">
                <a:solidFill>
                  <a:prstClr val="white"/>
                </a:solidFill>
                <a:latin typeface="Calibri" panose="020F0502020204030204"/>
              </a:rPr>
              <a:t>ethereum</a:t>
            </a:r>
            <a:r>
              <a:rPr lang="en-US" sz="2400" b="1" dirty="0">
                <a:solidFill>
                  <a:prstClr val="white"/>
                </a:solidFill>
                <a:latin typeface="Calibri" panose="020F0502020204030204"/>
              </a:rPr>
              <a:t> frontier live </a:t>
            </a:r>
            <a:r>
              <a:rPr lang="en-US" sz="2400" b="1">
                <a:solidFill>
                  <a:prstClr val="white"/>
                </a:solidFill>
                <a:latin typeface="Calibri" panose="020F0502020204030204"/>
              </a:rPr>
              <a:t>network and :</a:t>
            </a:r>
            <a:endParaRPr lang="en-US" sz="2400" b="1" dirty="0">
              <a:solidFill>
                <a:prstClr val="white"/>
              </a:solidFill>
              <a:latin typeface="Calibri" panose="020F0502020204030204"/>
            </a:endParaRPr>
          </a:p>
          <a:p>
            <a:pPr marL="285750" indent="-285750">
              <a:buFont typeface="Arial" panose="020B0604020202020204" pitchFamily="34" charset="0"/>
              <a:buChar char="•"/>
            </a:pPr>
            <a:r>
              <a:rPr lang="en-US" sz="2400" b="1" dirty="0">
                <a:solidFill>
                  <a:prstClr val="white"/>
                </a:solidFill>
                <a:latin typeface="Calibri" panose="020F0502020204030204"/>
              </a:rPr>
              <a:t>Mine </a:t>
            </a:r>
            <a:r>
              <a:rPr lang="en-US" sz="2400" b="1">
                <a:solidFill>
                  <a:prstClr val="white"/>
                </a:solidFill>
                <a:latin typeface="Calibri" panose="020F0502020204030204"/>
              </a:rPr>
              <a:t>real ether</a:t>
            </a:r>
            <a:endParaRPr lang="en-US" sz="2400" b="1" dirty="0">
              <a:solidFill>
                <a:prstClr val="white"/>
              </a:solidFill>
              <a:latin typeface="Calibri" panose="020F0502020204030204"/>
            </a:endParaRPr>
          </a:p>
          <a:p>
            <a:pPr marL="285750" indent="-285750">
              <a:buFont typeface="Arial" panose="020B0604020202020204" pitchFamily="34" charset="0"/>
              <a:buChar char="•"/>
            </a:pPr>
            <a:r>
              <a:rPr lang="en-US" sz="2400" b="1" dirty="0">
                <a:solidFill>
                  <a:prstClr val="white"/>
                </a:solidFill>
                <a:latin typeface="Calibri" panose="020F0502020204030204"/>
              </a:rPr>
              <a:t>Transfer funds </a:t>
            </a:r>
            <a:r>
              <a:rPr lang="en-US" sz="2400" b="1">
                <a:solidFill>
                  <a:prstClr val="white"/>
                </a:solidFill>
                <a:latin typeface="Calibri" panose="020F0502020204030204"/>
              </a:rPr>
              <a:t>between addresses</a:t>
            </a:r>
            <a:endParaRPr lang="en-US" sz="2400" b="1" dirty="0">
              <a:solidFill>
                <a:prstClr val="white"/>
              </a:solidFill>
              <a:latin typeface="Calibri" panose="020F0502020204030204"/>
            </a:endParaRPr>
          </a:p>
          <a:p>
            <a:pPr marL="285750" indent="-285750">
              <a:buFont typeface="Arial" panose="020B0604020202020204" pitchFamily="34" charset="0"/>
              <a:buChar char="•"/>
            </a:pPr>
            <a:r>
              <a:rPr lang="en-US" sz="2400" b="1" dirty="0">
                <a:solidFill>
                  <a:prstClr val="white"/>
                </a:solidFill>
                <a:latin typeface="Calibri" panose="020F0502020204030204"/>
              </a:rPr>
              <a:t>Create contracts and </a:t>
            </a:r>
            <a:r>
              <a:rPr lang="en-US" sz="2400" b="1">
                <a:solidFill>
                  <a:prstClr val="white"/>
                </a:solidFill>
                <a:latin typeface="Calibri" panose="020F0502020204030204"/>
              </a:rPr>
              <a:t>send transactions</a:t>
            </a:r>
            <a:endParaRPr lang="en-US" sz="2400" b="1" dirty="0">
              <a:solidFill>
                <a:prstClr val="white"/>
              </a:solidFill>
              <a:latin typeface="Calibri" panose="020F0502020204030204"/>
            </a:endParaRPr>
          </a:p>
          <a:p>
            <a:pPr marL="285750" indent="-285750">
              <a:buFont typeface="Arial" panose="020B0604020202020204" pitchFamily="34" charset="0"/>
              <a:buChar char="•"/>
            </a:pPr>
            <a:r>
              <a:rPr lang="en-US" sz="2400" b="1" dirty="0">
                <a:solidFill>
                  <a:prstClr val="white"/>
                </a:solidFill>
                <a:latin typeface="Calibri" panose="020F0502020204030204"/>
              </a:rPr>
              <a:t>Explore </a:t>
            </a:r>
            <a:r>
              <a:rPr lang="en-US" sz="2400" b="1">
                <a:solidFill>
                  <a:prstClr val="white"/>
                </a:solidFill>
                <a:latin typeface="Calibri" panose="020F0502020204030204"/>
              </a:rPr>
              <a:t>block history</a:t>
            </a:r>
            <a:endParaRPr lang="en-US" sz="2400" b="1" dirty="0">
              <a:solidFill>
                <a:prstClr val="white"/>
              </a:solidFill>
              <a:latin typeface="Calibri" panose="020F0502020204030204"/>
            </a:endParaRPr>
          </a:p>
          <a:p>
            <a:pPr marL="285750" indent="-285750">
              <a:buFont typeface="Arial" panose="020B0604020202020204" pitchFamily="34" charset="0"/>
              <a:buChar char="•"/>
            </a:pPr>
            <a:r>
              <a:rPr lang="en-US" sz="2400" b="1" dirty="0">
                <a:solidFill>
                  <a:prstClr val="white"/>
                </a:solidFill>
                <a:latin typeface="Calibri" panose="020F0502020204030204"/>
              </a:rPr>
              <a:t>And much </a:t>
            </a:r>
            <a:r>
              <a:rPr lang="en-US" sz="2400" b="1" err="1">
                <a:solidFill>
                  <a:prstClr val="white"/>
                </a:solidFill>
                <a:latin typeface="Calibri" panose="020F0502020204030204"/>
              </a:rPr>
              <a:t>much</a:t>
            </a:r>
            <a:r>
              <a:rPr lang="en-US" sz="2400" b="1">
                <a:solidFill>
                  <a:prstClr val="white"/>
                </a:solidFill>
                <a:latin typeface="Calibri" panose="020F0502020204030204"/>
              </a:rPr>
              <a:t> more</a:t>
            </a:r>
            <a:endParaRPr lang="en-US" sz="2400" b="1" dirty="0">
              <a:solidFill>
                <a:prstClr val="white"/>
              </a:solidFill>
              <a:latin typeface="Calibri" panose="020F0502020204030204"/>
            </a:endParaRPr>
          </a:p>
          <a:p>
            <a:endParaRPr lang="en-US" sz="2400" b="1" dirty="0">
              <a:solidFill>
                <a:prstClr val="white"/>
              </a:solidFill>
              <a:latin typeface="Calibri" panose="020F0502020204030204"/>
            </a:endParaRPr>
          </a:p>
        </p:txBody>
      </p:sp>
      <p:sp>
        <p:nvSpPr>
          <p:cNvPr id="61" name="Rectangle 13">
            <a:extLst>
              <a:ext uri="{FF2B5EF4-FFF2-40B4-BE49-F238E27FC236}">
                <a16:creationId xmlns:a16="http://schemas.microsoft.com/office/drawing/2014/main" id="{8E98855F-76ED-4F87-9F43-399B0618AAD5}"/>
              </a:ext>
            </a:extLst>
          </p:cNvPr>
          <p:cNvSpPr/>
          <p:nvPr/>
        </p:nvSpPr>
        <p:spPr>
          <a:xfrm>
            <a:off x="327817" y="2701720"/>
            <a:ext cx="5128328" cy="1323439"/>
          </a:xfrm>
          <a:prstGeom prst="rect">
            <a:avLst/>
          </a:prstGeom>
          <a:noFill/>
        </p:spPr>
        <p:txBody>
          <a:bodyPr wrap="none" lIns="91440" tIns="45720" rIns="91440" bIns="45720">
            <a:spAutoFit/>
          </a:bodyPr>
          <a:lstStyle/>
          <a:p>
            <a:pPr algn="ctr"/>
            <a:r>
              <a:rPr lang="en-US" sz="8000" b="1">
                <a:ln w="6600">
                  <a:solidFill>
                    <a:srgbClr val="ED7D31"/>
                  </a:solidFill>
                  <a:prstDash val="solid"/>
                </a:ln>
                <a:solidFill>
                  <a:srgbClr val="FFFFFF"/>
                </a:solidFill>
                <a:effectLst>
                  <a:outerShdw dist="38100" dir="2700000" algn="tl" rotWithShape="0">
                    <a:srgbClr val="ED7D31"/>
                  </a:outerShdw>
                </a:effectLst>
                <a:latin typeface="Calibri" panose="020F0502020204030204"/>
              </a:rPr>
              <a:t>Capabilities</a:t>
            </a:r>
            <a:endParaRPr lang="en-US" sz="8000" b="1" dirty="0">
              <a:ln w="6600">
                <a:solidFill>
                  <a:srgbClr val="ED7D31"/>
                </a:solidFill>
                <a:prstDash val="solid"/>
              </a:ln>
              <a:solidFill>
                <a:srgbClr val="FFFFFF"/>
              </a:solidFill>
              <a:effectLst>
                <a:outerShdw dist="38100" dir="2700000" algn="tl" rotWithShape="0">
                  <a:srgbClr val="ED7D31"/>
                </a:outerShdw>
              </a:effectLst>
              <a:latin typeface="Calibri" panose="020F0502020204030204"/>
            </a:endParaRPr>
          </a:p>
        </p:txBody>
      </p:sp>
    </p:spTree>
    <p:extLst>
      <p:ext uri="{BB962C8B-B14F-4D97-AF65-F5344CB8AC3E}">
        <p14:creationId xmlns:p14="http://schemas.microsoft.com/office/powerpoint/2010/main" val="55840387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xEl>
                                              <p:pRg st="0" end="0"/>
                                            </p:txEl>
                                          </p:spTgt>
                                        </p:tgtEl>
                                        <p:attrNameLst>
                                          <p:attrName>style.visibility</p:attrName>
                                        </p:attrNameLst>
                                      </p:cBhvr>
                                      <p:to>
                                        <p:strVal val="visible"/>
                                      </p:to>
                                    </p:set>
                                    <p:animEffect transition="in" filter="fade">
                                      <p:cBhvr>
                                        <p:cTn id="7" dur="500"/>
                                        <p:tgtEl>
                                          <p:spTgt spid="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
                                            <p:txEl>
                                              <p:pRg st="1" end="1"/>
                                            </p:txEl>
                                          </p:spTgt>
                                        </p:tgtEl>
                                        <p:attrNameLst>
                                          <p:attrName>style.visibility</p:attrName>
                                        </p:attrNameLst>
                                      </p:cBhvr>
                                      <p:to>
                                        <p:strVal val="visible"/>
                                      </p:to>
                                    </p:set>
                                    <p:animEffect transition="in" filter="fade">
                                      <p:cBhvr>
                                        <p:cTn id="12" dur="500"/>
                                        <p:tgtEl>
                                          <p:spTgt spid="5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0">
                                            <p:txEl>
                                              <p:pRg st="0" end="0"/>
                                            </p:txEl>
                                          </p:spTgt>
                                        </p:tgtEl>
                                        <p:attrNameLst>
                                          <p:attrName>style.visibility</p:attrName>
                                        </p:attrNameLst>
                                      </p:cBhvr>
                                      <p:to>
                                        <p:strVal val="visible"/>
                                      </p:to>
                                    </p:set>
                                    <p:animEffect transition="in" filter="barn(inVertical)">
                                      <p:cBhvr>
                                        <p:cTn id="17" dur="500"/>
                                        <p:tgtEl>
                                          <p:spTgt spid="60">
                                            <p:txEl>
                                              <p:pRg st="0" end="0"/>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60">
                                            <p:txEl>
                                              <p:pRg st="1" end="1"/>
                                            </p:txEl>
                                          </p:spTgt>
                                        </p:tgtEl>
                                        <p:attrNameLst>
                                          <p:attrName>style.visibility</p:attrName>
                                        </p:attrNameLst>
                                      </p:cBhvr>
                                      <p:to>
                                        <p:strVal val="visible"/>
                                      </p:to>
                                    </p:set>
                                    <p:animEffect transition="in" filter="barn(inVertical)">
                                      <p:cBhvr>
                                        <p:cTn id="20" dur="500"/>
                                        <p:tgtEl>
                                          <p:spTgt spid="60">
                                            <p:txEl>
                                              <p:pRg st="1" end="1"/>
                                            </p:txEl>
                                          </p:spTgt>
                                        </p:tgtEl>
                                      </p:cBhvr>
                                    </p:animEffect>
                                  </p:childTnLst>
                                </p:cTn>
                              </p:par>
                              <p:par>
                                <p:cTn id="21" presetID="16" presetClass="entr" presetSubtype="21" fill="hold" nodeType="withEffect">
                                  <p:stCondLst>
                                    <p:cond delay="0"/>
                                  </p:stCondLst>
                                  <p:childTnLst>
                                    <p:set>
                                      <p:cBhvr>
                                        <p:cTn id="22" dur="1" fill="hold">
                                          <p:stCondLst>
                                            <p:cond delay="0"/>
                                          </p:stCondLst>
                                        </p:cTn>
                                        <p:tgtEl>
                                          <p:spTgt spid="60">
                                            <p:txEl>
                                              <p:pRg st="2" end="2"/>
                                            </p:txEl>
                                          </p:spTgt>
                                        </p:tgtEl>
                                        <p:attrNameLst>
                                          <p:attrName>style.visibility</p:attrName>
                                        </p:attrNameLst>
                                      </p:cBhvr>
                                      <p:to>
                                        <p:strVal val="visible"/>
                                      </p:to>
                                    </p:set>
                                    <p:animEffect transition="in" filter="barn(inVertical)">
                                      <p:cBhvr>
                                        <p:cTn id="23" dur="500"/>
                                        <p:tgtEl>
                                          <p:spTgt spid="60">
                                            <p:txEl>
                                              <p:pRg st="2" end="2"/>
                                            </p:txEl>
                                          </p:spTgt>
                                        </p:tgtEl>
                                      </p:cBhvr>
                                    </p:animEffect>
                                  </p:childTnLst>
                                </p:cTn>
                              </p:par>
                              <p:par>
                                <p:cTn id="24" presetID="16" presetClass="entr" presetSubtype="21" fill="hold" nodeType="withEffect">
                                  <p:stCondLst>
                                    <p:cond delay="0"/>
                                  </p:stCondLst>
                                  <p:childTnLst>
                                    <p:set>
                                      <p:cBhvr>
                                        <p:cTn id="25" dur="1" fill="hold">
                                          <p:stCondLst>
                                            <p:cond delay="0"/>
                                          </p:stCondLst>
                                        </p:cTn>
                                        <p:tgtEl>
                                          <p:spTgt spid="60">
                                            <p:txEl>
                                              <p:pRg st="3" end="3"/>
                                            </p:txEl>
                                          </p:spTgt>
                                        </p:tgtEl>
                                        <p:attrNameLst>
                                          <p:attrName>style.visibility</p:attrName>
                                        </p:attrNameLst>
                                      </p:cBhvr>
                                      <p:to>
                                        <p:strVal val="visible"/>
                                      </p:to>
                                    </p:set>
                                    <p:animEffect transition="in" filter="barn(inVertical)">
                                      <p:cBhvr>
                                        <p:cTn id="26" dur="500"/>
                                        <p:tgtEl>
                                          <p:spTgt spid="60">
                                            <p:txEl>
                                              <p:pRg st="3" end="3"/>
                                            </p:txEl>
                                          </p:spTgt>
                                        </p:tgtEl>
                                      </p:cBhvr>
                                    </p:animEffect>
                                  </p:childTnLst>
                                </p:cTn>
                              </p:par>
                              <p:par>
                                <p:cTn id="27" presetID="16" presetClass="entr" presetSubtype="21" fill="hold" nodeType="withEffect">
                                  <p:stCondLst>
                                    <p:cond delay="0"/>
                                  </p:stCondLst>
                                  <p:childTnLst>
                                    <p:set>
                                      <p:cBhvr>
                                        <p:cTn id="28" dur="1" fill="hold">
                                          <p:stCondLst>
                                            <p:cond delay="0"/>
                                          </p:stCondLst>
                                        </p:cTn>
                                        <p:tgtEl>
                                          <p:spTgt spid="60">
                                            <p:txEl>
                                              <p:pRg st="4" end="4"/>
                                            </p:txEl>
                                          </p:spTgt>
                                        </p:tgtEl>
                                        <p:attrNameLst>
                                          <p:attrName>style.visibility</p:attrName>
                                        </p:attrNameLst>
                                      </p:cBhvr>
                                      <p:to>
                                        <p:strVal val="visible"/>
                                      </p:to>
                                    </p:set>
                                    <p:animEffect transition="in" filter="barn(inVertical)">
                                      <p:cBhvr>
                                        <p:cTn id="29" dur="500"/>
                                        <p:tgtEl>
                                          <p:spTgt spid="60">
                                            <p:txEl>
                                              <p:pRg st="4" end="4"/>
                                            </p:txEl>
                                          </p:spTgt>
                                        </p:tgtEl>
                                      </p:cBhvr>
                                    </p:animEffect>
                                  </p:childTnLst>
                                </p:cTn>
                              </p:par>
                              <p:par>
                                <p:cTn id="30" presetID="16" presetClass="entr" presetSubtype="21" fill="hold" nodeType="withEffect">
                                  <p:stCondLst>
                                    <p:cond delay="0"/>
                                  </p:stCondLst>
                                  <p:childTnLst>
                                    <p:set>
                                      <p:cBhvr>
                                        <p:cTn id="31" dur="1" fill="hold">
                                          <p:stCondLst>
                                            <p:cond delay="0"/>
                                          </p:stCondLst>
                                        </p:cTn>
                                        <p:tgtEl>
                                          <p:spTgt spid="60">
                                            <p:txEl>
                                              <p:pRg st="5" end="5"/>
                                            </p:txEl>
                                          </p:spTgt>
                                        </p:tgtEl>
                                        <p:attrNameLst>
                                          <p:attrName>style.visibility</p:attrName>
                                        </p:attrNameLst>
                                      </p:cBhvr>
                                      <p:to>
                                        <p:strVal val="visible"/>
                                      </p:to>
                                    </p:set>
                                    <p:animEffect transition="in" filter="barn(inVertical)">
                                      <p:cBhvr>
                                        <p:cTn id="32" dur="500"/>
                                        <p:tgtEl>
                                          <p:spTgt spid="6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p:cNvSpPr txBox="1"/>
          <p:nvPr/>
        </p:nvSpPr>
        <p:spPr>
          <a:xfrm>
            <a:off x="2134284" y="317845"/>
            <a:ext cx="7662859" cy="646331"/>
          </a:xfrm>
          <a:prstGeom prst="rect">
            <a:avLst/>
          </a:prstGeom>
          <a:noFill/>
        </p:spPr>
        <p:txBody>
          <a:bodyPr wrap="square" rtlCol="0">
            <a:spAutoFit/>
            <a:scene3d>
              <a:camera prst="orthographicFront"/>
              <a:lightRig rig="threePt" dir="t"/>
            </a:scene3d>
            <a:sp3d contourW="12700"/>
          </a:bodyPr>
          <a:lstStyle/>
          <a:p>
            <a:r>
              <a:rPr lang="en-US" altLang="zh-CN" sz="3600" b="1">
                <a:solidFill>
                  <a:srgbClr val="FF0000"/>
                </a:solidFill>
                <a:latin typeface="Calibri" panose="020F0502020204030204" pitchFamily="34" charset="0"/>
              </a:rPr>
              <a:t>Ethereum and Raspberry Pi integration</a:t>
            </a:r>
          </a:p>
        </p:txBody>
      </p:sp>
      <p:sp>
        <p:nvSpPr>
          <p:cNvPr id="9" name="Title 1">
            <a:extLst>
              <a:ext uri="{FF2B5EF4-FFF2-40B4-BE49-F238E27FC236}">
                <a16:creationId xmlns:a16="http://schemas.microsoft.com/office/drawing/2014/main" id="{6FDE78F7-5353-4A8B-B52B-FA52E198EB58}"/>
              </a:ext>
            </a:extLst>
          </p:cNvPr>
          <p:cNvSpPr txBox="1">
            <a:spLocks/>
          </p:cNvSpPr>
          <p:nvPr/>
        </p:nvSpPr>
        <p:spPr>
          <a:xfrm>
            <a:off x="485097" y="1335043"/>
            <a:ext cx="5306787" cy="12732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300" b="1">
                <a:solidFill>
                  <a:srgbClr val="C00000"/>
                </a:solidFill>
              </a:rPr>
              <a:t>I. Install geth</a:t>
            </a:r>
            <a:endParaRPr lang="en-US" sz="4300" b="1" dirty="0">
              <a:solidFill>
                <a:srgbClr val="C00000"/>
              </a:solidFill>
            </a:endParaRPr>
          </a:p>
        </p:txBody>
      </p:sp>
      <p:sp>
        <p:nvSpPr>
          <p:cNvPr id="10" name="Subtitle 2">
            <a:extLst>
              <a:ext uri="{FF2B5EF4-FFF2-40B4-BE49-F238E27FC236}">
                <a16:creationId xmlns:a16="http://schemas.microsoft.com/office/drawing/2014/main" id="{15B38BD3-1136-4282-A36E-C7ECF2788B3A}"/>
              </a:ext>
            </a:extLst>
          </p:cNvPr>
          <p:cNvSpPr txBox="1">
            <a:spLocks/>
          </p:cNvSpPr>
          <p:nvPr/>
        </p:nvSpPr>
        <p:spPr>
          <a:xfrm>
            <a:off x="265962" y="2233548"/>
            <a:ext cx="5525922" cy="49989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t>1. Connect to your RPi and retrieve the type of your CPU:</a:t>
            </a:r>
          </a:p>
          <a:p>
            <a:endParaRPr lang="en-US" dirty="0"/>
          </a:p>
        </p:txBody>
      </p:sp>
      <p:pic>
        <p:nvPicPr>
          <p:cNvPr id="11" name="Picture 3">
            <a:extLst>
              <a:ext uri="{FF2B5EF4-FFF2-40B4-BE49-F238E27FC236}">
                <a16:creationId xmlns:a16="http://schemas.microsoft.com/office/drawing/2014/main" id="{026A1F8D-F24F-4180-B627-C13ACE4ED199}"/>
              </a:ext>
            </a:extLst>
          </p:cNvPr>
          <p:cNvPicPr/>
          <p:nvPr/>
        </p:nvPicPr>
        <p:blipFill>
          <a:blip r:embed="rId3"/>
          <a:stretch>
            <a:fillRect/>
          </a:stretch>
        </p:blipFill>
        <p:spPr>
          <a:xfrm>
            <a:off x="477561" y="2949283"/>
            <a:ext cx="5034476" cy="1143000"/>
          </a:xfrm>
          <a:prstGeom prst="rect">
            <a:avLst/>
          </a:prstGeom>
        </p:spPr>
      </p:pic>
      <p:sp>
        <p:nvSpPr>
          <p:cNvPr id="12" name="TextBox 5">
            <a:extLst>
              <a:ext uri="{FF2B5EF4-FFF2-40B4-BE49-F238E27FC236}">
                <a16:creationId xmlns:a16="http://schemas.microsoft.com/office/drawing/2014/main" id="{71778FE2-AA1F-40E1-9830-C6EF4228AAF9}"/>
              </a:ext>
            </a:extLst>
          </p:cNvPr>
          <p:cNvSpPr txBox="1"/>
          <p:nvPr/>
        </p:nvSpPr>
        <p:spPr>
          <a:xfrm>
            <a:off x="265962" y="4463150"/>
            <a:ext cx="5525922" cy="1477328"/>
          </a:xfrm>
          <a:prstGeom prst="rect">
            <a:avLst/>
          </a:prstGeom>
          <a:noFill/>
        </p:spPr>
        <p:txBody>
          <a:bodyPr wrap="square" rtlCol="0">
            <a:spAutoFit/>
          </a:bodyPr>
          <a:lstStyle/>
          <a:p>
            <a:r>
              <a:rPr lang="en-US" dirty="0"/>
              <a:t>2. Select the tab </a:t>
            </a:r>
            <a:r>
              <a:rPr lang="en-US" b="1" dirty="0"/>
              <a:t>Linux </a:t>
            </a:r>
            <a:r>
              <a:rPr lang="en-US" dirty="0"/>
              <a:t>from the stable releases page.</a:t>
            </a:r>
          </a:p>
          <a:p>
            <a:r>
              <a:rPr lang="en-US" dirty="0"/>
              <a:t>Locate the row related to your CPU model and </a:t>
            </a:r>
            <a:r>
              <a:rPr lang="en-US" b="1" dirty="0"/>
              <a:t>copy the link address</a:t>
            </a:r>
            <a:r>
              <a:rPr lang="en-US" dirty="0"/>
              <a:t>  (</a:t>
            </a:r>
            <a:r>
              <a:rPr lang="en-US" dirty="0">
                <a:hlinkClick r:id="rId4"/>
              </a:rPr>
              <a:t>https://geth.ethereum.org/downloads/</a:t>
            </a:r>
            <a:r>
              <a:rPr lang="en-US" dirty="0"/>
              <a:t>). It’s recommended to retrieve the latest version of </a:t>
            </a:r>
            <a:r>
              <a:rPr lang="en-US" dirty="0" err="1"/>
              <a:t>Geth</a:t>
            </a:r>
            <a:r>
              <a:rPr lang="en-US" dirty="0"/>
              <a:t>.</a:t>
            </a:r>
          </a:p>
          <a:p>
            <a:endParaRPr lang="en-US" dirty="0"/>
          </a:p>
        </p:txBody>
      </p:sp>
      <p:pic>
        <p:nvPicPr>
          <p:cNvPr id="13" name="Picture 13">
            <a:extLst>
              <a:ext uri="{FF2B5EF4-FFF2-40B4-BE49-F238E27FC236}">
                <a16:creationId xmlns:a16="http://schemas.microsoft.com/office/drawing/2014/main" id="{691B22E1-8BEE-4BCA-9D8A-7C891F53FB39}"/>
              </a:ext>
            </a:extLst>
          </p:cNvPr>
          <p:cNvPicPr/>
          <p:nvPr/>
        </p:nvPicPr>
        <p:blipFill>
          <a:blip r:embed="rId5"/>
          <a:stretch>
            <a:fillRect/>
          </a:stretch>
        </p:blipFill>
        <p:spPr>
          <a:xfrm>
            <a:off x="5728630" y="1581705"/>
            <a:ext cx="6463369" cy="4184087"/>
          </a:xfrm>
          <a:prstGeom prst="rect">
            <a:avLst/>
          </a:prstGeom>
        </p:spPr>
      </p:pic>
    </p:spTree>
    <p:extLst>
      <p:ext uri="{BB962C8B-B14F-4D97-AF65-F5344CB8AC3E}">
        <p14:creationId xmlns:p14="http://schemas.microsoft.com/office/powerpoint/2010/main" val="2511796541"/>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1">
            <a:extLst>
              <a:ext uri="{FF2B5EF4-FFF2-40B4-BE49-F238E27FC236}">
                <a16:creationId xmlns:a16="http://schemas.microsoft.com/office/drawing/2014/main" id="{566515D8-ED2E-4FBF-8D9E-523E21A429C3}"/>
              </a:ext>
            </a:extLst>
          </p:cNvPr>
          <p:cNvSpPr txBox="1"/>
          <p:nvPr/>
        </p:nvSpPr>
        <p:spPr>
          <a:xfrm>
            <a:off x="2134284" y="317845"/>
            <a:ext cx="7662859" cy="646331"/>
          </a:xfrm>
          <a:prstGeom prst="rect">
            <a:avLst/>
          </a:prstGeom>
          <a:noFill/>
        </p:spPr>
        <p:txBody>
          <a:bodyPr wrap="square" rtlCol="0">
            <a:spAutoFit/>
            <a:scene3d>
              <a:camera prst="orthographicFront"/>
              <a:lightRig rig="threePt" dir="t"/>
            </a:scene3d>
            <a:sp3d contourW="12700"/>
          </a:bodyPr>
          <a:lstStyle/>
          <a:p>
            <a:r>
              <a:rPr lang="en-US" altLang="zh-CN" sz="3600" b="1">
                <a:solidFill>
                  <a:srgbClr val="FF0000"/>
                </a:solidFill>
                <a:latin typeface="Calibri" panose="020F0502020204030204" pitchFamily="34" charset="0"/>
              </a:rPr>
              <a:t>Ethereum and Raspberry Pi integration</a:t>
            </a:r>
          </a:p>
        </p:txBody>
      </p:sp>
      <p:sp>
        <p:nvSpPr>
          <p:cNvPr id="4" name="Title 1">
            <a:extLst>
              <a:ext uri="{FF2B5EF4-FFF2-40B4-BE49-F238E27FC236}">
                <a16:creationId xmlns:a16="http://schemas.microsoft.com/office/drawing/2014/main" id="{94AD6EE4-6690-4362-9F75-36E0AA3EA05A}"/>
              </a:ext>
            </a:extLst>
          </p:cNvPr>
          <p:cNvSpPr txBox="1">
            <a:spLocks/>
          </p:cNvSpPr>
          <p:nvPr/>
        </p:nvSpPr>
        <p:spPr>
          <a:xfrm>
            <a:off x="208278" y="1101558"/>
            <a:ext cx="5164182" cy="1054146"/>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accent5">
                    <a:lumMod val="50000"/>
                  </a:schemeClr>
                </a:solidFill>
              </a:rPr>
              <a:t>II. Extract and run</a:t>
            </a:r>
            <a:endParaRPr lang="en-US" b="1" dirty="0">
              <a:solidFill>
                <a:schemeClr val="accent5">
                  <a:lumMod val="50000"/>
                </a:schemeClr>
              </a:solidFill>
            </a:endParaRPr>
          </a:p>
        </p:txBody>
      </p:sp>
      <p:sp>
        <p:nvSpPr>
          <p:cNvPr id="5" name="Subtitle 2">
            <a:extLst>
              <a:ext uri="{FF2B5EF4-FFF2-40B4-BE49-F238E27FC236}">
                <a16:creationId xmlns:a16="http://schemas.microsoft.com/office/drawing/2014/main" id="{4D15A100-C5BF-4E0B-B955-6E8DDDE22D97}"/>
              </a:ext>
            </a:extLst>
          </p:cNvPr>
          <p:cNvSpPr txBox="1">
            <a:spLocks/>
          </p:cNvSpPr>
          <p:nvPr/>
        </p:nvSpPr>
        <p:spPr>
          <a:xfrm>
            <a:off x="1203230" y="1839916"/>
            <a:ext cx="3840480" cy="64393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a:t>1. Back to your RPi, retrieve the bundle and extract the archive:</a:t>
            </a:r>
          </a:p>
          <a:p>
            <a:endParaRPr lang="en-US" sz="2000" dirty="0"/>
          </a:p>
        </p:txBody>
      </p:sp>
      <p:pic>
        <p:nvPicPr>
          <p:cNvPr id="6" name="Picture 3">
            <a:extLst>
              <a:ext uri="{FF2B5EF4-FFF2-40B4-BE49-F238E27FC236}">
                <a16:creationId xmlns:a16="http://schemas.microsoft.com/office/drawing/2014/main" id="{584B923A-A670-4ABE-AAD5-69D57CBF18C7}"/>
              </a:ext>
            </a:extLst>
          </p:cNvPr>
          <p:cNvPicPr/>
          <p:nvPr/>
        </p:nvPicPr>
        <p:blipFill>
          <a:blip r:embed="rId2"/>
          <a:stretch>
            <a:fillRect/>
          </a:stretch>
        </p:blipFill>
        <p:spPr>
          <a:xfrm>
            <a:off x="5372460" y="1637124"/>
            <a:ext cx="5943600" cy="955675"/>
          </a:xfrm>
          <a:prstGeom prst="rect">
            <a:avLst/>
          </a:prstGeom>
        </p:spPr>
      </p:pic>
      <p:sp>
        <p:nvSpPr>
          <p:cNvPr id="7" name="Subtitle 2">
            <a:extLst>
              <a:ext uri="{FF2B5EF4-FFF2-40B4-BE49-F238E27FC236}">
                <a16:creationId xmlns:a16="http://schemas.microsoft.com/office/drawing/2014/main" id="{EF04A785-D250-4D61-BE63-E3480A8BB27C}"/>
              </a:ext>
            </a:extLst>
          </p:cNvPr>
          <p:cNvSpPr txBox="1">
            <a:spLocks/>
          </p:cNvSpPr>
          <p:nvPr/>
        </p:nvSpPr>
        <p:spPr>
          <a:xfrm>
            <a:off x="1314265" y="3272164"/>
            <a:ext cx="3618411" cy="550275"/>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dirty="0"/>
              <a:t>2. Copy the </a:t>
            </a:r>
            <a:r>
              <a:rPr lang="en-US" sz="1800" dirty="0" err="1"/>
              <a:t>Geth</a:t>
            </a:r>
            <a:r>
              <a:rPr lang="en-US" sz="1800" dirty="0"/>
              <a:t> application to the </a:t>
            </a:r>
            <a:r>
              <a:rPr lang="en-US" sz="1800" b="1" dirty="0"/>
              <a:t>/</a:t>
            </a:r>
            <a:r>
              <a:rPr lang="en-US" sz="1800" b="1" dirty="0" err="1"/>
              <a:t>usr</a:t>
            </a:r>
            <a:r>
              <a:rPr lang="en-US" sz="1800" b="1" dirty="0"/>
              <a:t>/local/bin</a:t>
            </a:r>
            <a:r>
              <a:rPr lang="en-US" sz="1800" dirty="0"/>
              <a:t> folder:</a:t>
            </a:r>
          </a:p>
        </p:txBody>
      </p:sp>
      <p:pic>
        <p:nvPicPr>
          <p:cNvPr id="8" name="Picture 7">
            <a:extLst>
              <a:ext uri="{FF2B5EF4-FFF2-40B4-BE49-F238E27FC236}">
                <a16:creationId xmlns:a16="http://schemas.microsoft.com/office/drawing/2014/main" id="{85A14D33-9FEC-4707-8E65-F393BB000A0D}"/>
              </a:ext>
            </a:extLst>
          </p:cNvPr>
          <p:cNvPicPr/>
          <p:nvPr/>
        </p:nvPicPr>
        <p:blipFill>
          <a:blip r:embed="rId3"/>
          <a:stretch>
            <a:fillRect/>
          </a:stretch>
        </p:blipFill>
        <p:spPr>
          <a:xfrm>
            <a:off x="5372460" y="3069465"/>
            <a:ext cx="5943600" cy="955674"/>
          </a:xfrm>
          <a:prstGeom prst="rect">
            <a:avLst/>
          </a:prstGeom>
        </p:spPr>
      </p:pic>
      <p:sp>
        <p:nvSpPr>
          <p:cNvPr id="9" name="TextBox 8">
            <a:extLst>
              <a:ext uri="{FF2B5EF4-FFF2-40B4-BE49-F238E27FC236}">
                <a16:creationId xmlns:a16="http://schemas.microsoft.com/office/drawing/2014/main" id="{DFD2C716-3310-4EFF-B03A-C692362906B5}"/>
              </a:ext>
            </a:extLst>
          </p:cNvPr>
          <p:cNvSpPr txBox="1"/>
          <p:nvPr/>
        </p:nvSpPr>
        <p:spPr>
          <a:xfrm>
            <a:off x="1534155" y="5110111"/>
            <a:ext cx="3178629" cy="646331"/>
          </a:xfrm>
          <a:prstGeom prst="rect">
            <a:avLst/>
          </a:prstGeom>
          <a:noFill/>
        </p:spPr>
        <p:txBody>
          <a:bodyPr wrap="square" rtlCol="0">
            <a:spAutoFit/>
          </a:bodyPr>
          <a:lstStyle/>
          <a:p>
            <a:r>
              <a:rPr lang="en-US" dirty="0"/>
              <a:t>3. Check the version of </a:t>
            </a:r>
            <a:r>
              <a:rPr lang="en-US" dirty="0" err="1"/>
              <a:t>geth</a:t>
            </a:r>
            <a:endParaRPr lang="en-US" dirty="0"/>
          </a:p>
          <a:p>
            <a:endParaRPr lang="en-US" dirty="0"/>
          </a:p>
        </p:txBody>
      </p:sp>
      <p:pic>
        <p:nvPicPr>
          <p:cNvPr id="10" name="Picture 10">
            <a:extLst>
              <a:ext uri="{FF2B5EF4-FFF2-40B4-BE49-F238E27FC236}">
                <a16:creationId xmlns:a16="http://schemas.microsoft.com/office/drawing/2014/main" id="{97F6C0F8-555E-43D2-910D-F55A10ADAB9C}"/>
              </a:ext>
            </a:extLst>
          </p:cNvPr>
          <p:cNvPicPr/>
          <p:nvPr/>
        </p:nvPicPr>
        <p:blipFill>
          <a:blip r:embed="rId4"/>
          <a:stretch>
            <a:fillRect/>
          </a:stretch>
        </p:blipFill>
        <p:spPr>
          <a:xfrm>
            <a:off x="5372460" y="4501805"/>
            <a:ext cx="5943600" cy="2038350"/>
          </a:xfrm>
          <a:prstGeom prst="rect">
            <a:avLst/>
          </a:prstGeom>
        </p:spPr>
      </p:pic>
    </p:spTree>
    <p:extLst>
      <p:ext uri="{BB962C8B-B14F-4D97-AF65-F5344CB8AC3E}">
        <p14:creationId xmlns:p14="http://schemas.microsoft.com/office/powerpoint/2010/main" val="3704724018"/>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1">
            <a:extLst>
              <a:ext uri="{FF2B5EF4-FFF2-40B4-BE49-F238E27FC236}">
                <a16:creationId xmlns:a16="http://schemas.microsoft.com/office/drawing/2014/main" id="{188192F9-69B7-4804-B382-600DE02705F8}"/>
              </a:ext>
            </a:extLst>
          </p:cNvPr>
          <p:cNvSpPr txBox="1"/>
          <p:nvPr/>
        </p:nvSpPr>
        <p:spPr>
          <a:xfrm>
            <a:off x="2134284" y="317845"/>
            <a:ext cx="7662859" cy="646331"/>
          </a:xfrm>
          <a:prstGeom prst="rect">
            <a:avLst/>
          </a:prstGeom>
          <a:noFill/>
        </p:spPr>
        <p:txBody>
          <a:bodyPr wrap="square" rtlCol="0">
            <a:spAutoFit/>
            <a:scene3d>
              <a:camera prst="orthographicFront"/>
              <a:lightRig rig="threePt" dir="t"/>
            </a:scene3d>
            <a:sp3d contourW="12700"/>
          </a:bodyPr>
          <a:lstStyle/>
          <a:p>
            <a:r>
              <a:rPr lang="en-US" altLang="zh-CN" sz="3600" b="1">
                <a:solidFill>
                  <a:srgbClr val="FF0000"/>
                </a:solidFill>
                <a:latin typeface="Calibri" panose="020F0502020204030204" pitchFamily="34" charset="0"/>
              </a:rPr>
              <a:t>Ethereum and Raspberry Pi integration</a:t>
            </a:r>
          </a:p>
        </p:txBody>
      </p:sp>
      <p:sp>
        <p:nvSpPr>
          <p:cNvPr id="4" name="Title 1">
            <a:extLst>
              <a:ext uri="{FF2B5EF4-FFF2-40B4-BE49-F238E27FC236}">
                <a16:creationId xmlns:a16="http://schemas.microsoft.com/office/drawing/2014/main" id="{D211C430-CEC4-4F51-9F7F-85E8A22BCE5F}"/>
              </a:ext>
            </a:extLst>
          </p:cNvPr>
          <p:cNvSpPr txBox="1">
            <a:spLocks/>
          </p:cNvSpPr>
          <p:nvPr/>
        </p:nvSpPr>
        <p:spPr>
          <a:xfrm>
            <a:off x="653143" y="1154012"/>
            <a:ext cx="2989943" cy="10255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accent5">
                    <a:lumMod val="50000"/>
                  </a:schemeClr>
                </a:solidFill>
              </a:rPr>
              <a:t>Run geth</a:t>
            </a:r>
            <a:endParaRPr lang="en-US" b="1" dirty="0">
              <a:solidFill>
                <a:schemeClr val="accent5">
                  <a:lumMod val="50000"/>
                </a:schemeClr>
              </a:solidFill>
            </a:endParaRPr>
          </a:p>
        </p:txBody>
      </p:sp>
      <p:sp>
        <p:nvSpPr>
          <p:cNvPr id="5" name="Subtitle 2">
            <a:extLst>
              <a:ext uri="{FF2B5EF4-FFF2-40B4-BE49-F238E27FC236}">
                <a16:creationId xmlns:a16="http://schemas.microsoft.com/office/drawing/2014/main" id="{092BAC9A-08FC-491E-84C6-37A08758631E}"/>
              </a:ext>
            </a:extLst>
          </p:cNvPr>
          <p:cNvSpPr txBox="1">
            <a:spLocks/>
          </p:cNvSpPr>
          <p:nvPr/>
        </p:nvSpPr>
        <p:spPr>
          <a:xfrm>
            <a:off x="1524000" y="3525522"/>
            <a:ext cx="9144000" cy="33511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q"/>
            </a:pPr>
            <a:r>
              <a:rPr lang="en-US" sz="2000"/>
              <a:t>At this stage, Ethereum is installed on your computer and able to synchronise with the live chain (mainnet).</a:t>
            </a:r>
          </a:p>
          <a:p>
            <a:pPr marL="285750" indent="-285750">
              <a:buFont typeface="Wingdings" panose="05000000000000000000" pitchFamily="2" charset="2"/>
              <a:buChar char="q"/>
            </a:pPr>
            <a:r>
              <a:rPr lang="en-US" sz="2000"/>
              <a:t>The blockchain (</a:t>
            </a:r>
            <a:r>
              <a:rPr lang="en-US" sz="2000" b="1"/>
              <a:t>chaindata</a:t>
            </a:r>
            <a:r>
              <a:rPr lang="en-US" sz="2000"/>
              <a:t>) is located right here</a:t>
            </a:r>
            <a:r>
              <a:rPr lang="en-US" sz="1600"/>
              <a:t>:</a:t>
            </a:r>
          </a:p>
          <a:p>
            <a:pPr marL="742950" lvl="1" indent="-285750"/>
            <a:r>
              <a:rPr lang="en-US" sz="1600"/>
              <a:t>Mac:</a:t>
            </a:r>
            <a:r>
              <a:rPr lang="en-US" sz="1600" b="1"/>
              <a:t> ~/Library/Ethereum/chaindata</a:t>
            </a:r>
            <a:endParaRPr lang="en-US" sz="1600"/>
          </a:p>
          <a:p>
            <a:pPr marL="742950" lvl="1" indent="-285750"/>
            <a:r>
              <a:rPr lang="en-US" sz="1600"/>
              <a:t>Windows: </a:t>
            </a:r>
            <a:r>
              <a:rPr lang="en-US" sz="1600" b="1"/>
              <a:t>%APPDATA%\Ethereum</a:t>
            </a:r>
            <a:endParaRPr lang="en-US" sz="1600"/>
          </a:p>
          <a:p>
            <a:pPr marL="742950" lvl="1" indent="-285750"/>
            <a:r>
              <a:rPr lang="en-US" sz="1600"/>
              <a:t>Linux: </a:t>
            </a:r>
            <a:r>
              <a:rPr lang="en-US" sz="1600" b="1"/>
              <a:t>~/.ethereum</a:t>
            </a:r>
            <a:endParaRPr lang="en-US" sz="1600"/>
          </a:p>
          <a:p>
            <a:pPr marL="285750" indent="-285750">
              <a:buFont typeface="Wingdings" panose="05000000000000000000" pitchFamily="2" charset="2"/>
              <a:buChar char="q"/>
            </a:pPr>
            <a:r>
              <a:rPr lang="en-US" sz="2000"/>
              <a:t>Your accounts will be stored in a </a:t>
            </a:r>
            <a:r>
              <a:rPr lang="en-US" sz="2000" b="1"/>
              <a:t>wallet</a:t>
            </a:r>
            <a:r>
              <a:rPr lang="en-US" sz="2000"/>
              <a:t> located in this folder:</a:t>
            </a:r>
          </a:p>
          <a:p>
            <a:pPr marL="742950" lvl="1" indent="-285750"/>
            <a:r>
              <a:rPr lang="en-US" sz="1600"/>
              <a:t>Mac:</a:t>
            </a:r>
            <a:r>
              <a:rPr lang="en-US" sz="1600" b="1"/>
              <a:t> ~/Library/Ethereum/chaindata/keystore</a:t>
            </a:r>
            <a:endParaRPr lang="en-US" sz="1600"/>
          </a:p>
          <a:p>
            <a:pPr marL="742950" lvl="1" indent="-285750"/>
            <a:r>
              <a:rPr lang="en-US" sz="1600"/>
              <a:t>Windows: </a:t>
            </a:r>
            <a:r>
              <a:rPr lang="en-US" sz="1600" b="1"/>
              <a:t>%APPDATA%\Ethereum\keystore</a:t>
            </a:r>
            <a:endParaRPr lang="en-US" sz="1600"/>
          </a:p>
          <a:p>
            <a:pPr marL="742950" lvl="1" indent="-285750"/>
            <a:r>
              <a:rPr lang="en-US" sz="1600"/>
              <a:t>Linux: </a:t>
            </a:r>
            <a:r>
              <a:rPr lang="en-US" sz="1600" b="1"/>
              <a:t>~/.ethereum/keystore</a:t>
            </a:r>
            <a:endParaRPr lang="en-US" sz="1600"/>
          </a:p>
          <a:p>
            <a:endParaRPr lang="en-US" sz="1600" dirty="0"/>
          </a:p>
        </p:txBody>
      </p:sp>
      <p:pic>
        <p:nvPicPr>
          <p:cNvPr id="6" name="Picture 3">
            <a:extLst>
              <a:ext uri="{FF2B5EF4-FFF2-40B4-BE49-F238E27FC236}">
                <a16:creationId xmlns:a16="http://schemas.microsoft.com/office/drawing/2014/main" id="{70B3CCCA-57BB-4EBE-813E-4E11076D5779}"/>
              </a:ext>
            </a:extLst>
          </p:cNvPr>
          <p:cNvPicPr/>
          <p:nvPr/>
        </p:nvPicPr>
        <p:blipFill>
          <a:blip r:embed="rId2"/>
          <a:stretch>
            <a:fillRect/>
          </a:stretch>
        </p:blipFill>
        <p:spPr>
          <a:xfrm>
            <a:off x="3156941" y="2088512"/>
            <a:ext cx="5878118" cy="1279525"/>
          </a:xfrm>
          <a:prstGeom prst="rect">
            <a:avLst/>
          </a:prstGeom>
        </p:spPr>
      </p:pic>
    </p:spTree>
    <p:extLst>
      <p:ext uri="{BB962C8B-B14F-4D97-AF65-F5344CB8AC3E}">
        <p14:creationId xmlns:p14="http://schemas.microsoft.com/office/powerpoint/2010/main" val="2161505915"/>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1">
            <a:extLst>
              <a:ext uri="{FF2B5EF4-FFF2-40B4-BE49-F238E27FC236}">
                <a16:creationId xmlns:a16="http://schemas.microsoft.com/office/drawing/2014/main" id="{6E7DB96F-0C47-4D26-9726-017BFF70B678}"/>
              </a:ext>
            </a:extLst>
          </p:cNvPr>
          <p:cNvSpPr txBox="1"/>
          <p:nvPr/>
        </p:nvSpPr>
        <p:spPr>
          <a:xfrm>
            <a:off x="2134284" y="317845"/>
            <a:ext cx="7662859" cy="646331"/>
          </a:xfrm>
          <a:prstGeom prst="rect">
            <a:avLst/>
          </a:prstGeom>
          <a:noFill/>
        </p:spPr>
        <p:txBody>
          <a:bodyPr wrap="square" rtlCol="0">
            <a:spAutoFit/>
            <a:scene3d>
              <a:camera prst="orthographicFront"/>
              <a:lightRig rig="threePt" dir="t"/>
            </a:scene3d>
            <a:sp3d contourW="12700"/>
          </a:bodyPr>
          <a:lstStyle/>
          <a:p>
            <a:r>
              <a:rPr lang="en-US" altLang="zh-CN" sz="3600" b="1">
                <a:solidFill>
                  <a:srgbClr val="FF0000"/>
                </a:solidFill>
                <a:latin typeface="Calibri" panose="020F0502020204030204" pitchFamily="34" charset="0"/>
              </a:rPr>
              <a:t>Ethereum and Raspberry Pi integration</a:t>
            </a:r>
          </a:p>
        </p:txBody>
      </p:sp>
      <p:sp>
        <p:nvSpPr>
          <p:cNvPr id="4" name="Title 1">
            <a:extLst>
              <a:ext uri="{FF2B5EF4-FFF2-40B4-BE49-F238E27FC236}">
                <a16:creationId xmlns:a16="http://schemas.microsoft.com/office/drawing/2014/main" id="{F86A1ADD-15F5-4A54-9151-2A761FBFDABA}"/>
              </a:ext>
            </a:extLst>
          </p:cNvPr>
          <p:cNvSpPr txBox="1">
            <a:spLocks/>
          </p:cNvSpPr>
          <p:nvPr/>
        </p:nvSpPr>
        <p:spPr>
          <a:xfrm>
            <a:off x="101598" y="1015992"/>
            <a:ext cx="9144000" cy="11978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accent5">
                    <a:lumMod val="50000"/>
                  </a:schemeClr>
                </a:solidFill>
              </a:rPr>
              <a:t>III. Install Geth on computer</a:t>
            </a:r>
            <a:endParaRPr lang="en-US" b="1" dirty="0">
              <a:solidFill>
                <a:schemeClr val="accent5">
                  <a:lumMod val="50000"/>
                </a:schemeClr>
              </a:solidFill>
            </a:endParaRPr>
          </a:p>
        </p:txBody>
      </p:sp>
      <p:sp>
        <p:nvSpPr>
          <p:cNvPr id="5" name="Subtitle 2">
            <a:extLst>
              <a:ext uri="{FF2B5EF4-FFF2-40B4-BE49-F238E27FC236}">
                <a16:creationId xmlns:a16="http://schemas.microsoft.com/office/drawing/2014/main" id="{F9929400-5C39-4A12-9889-D7F93A3AAEE9}"/>
              </a:ext>
            </a:extLst>
          </p:cNvPr>
          <p:cNvSpPr txBox="1">
            <a:spLocks/>
          </p:cNvSpPr>
          <p:nvPr/>
        </p:nvSpPr>
        <p:spPr>
          <a:xfrm>
            <a:off x="461550" y="1647395"/>
            <a:ext cx="11599817" cy="602540"/>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1600"/>
              <a:t>Follow the step are done with RPI, we can fully install geth our host computer. </a:t>
            </a:r>
          </a:p>
          <a:p>
            <a:r>
              <a:rPr lang="en-US" sz="1600"/>
              <a:t>	(</a:t>
            </a:r>
            <a:r>
              <a:rPr lang="en-US" sz="1600">
                <a:hlinkClick r:id="rId2"/>
              </a:rPr>
              <a:t>https://geth.ethereum.org/downloads/</a:t>
            </a:r>
            <a:r>
              <a:rPr lang="en-US" sz="1600"/>
              <a:t>)</a:t>
            </a:r>
            <a:endParaRPr lang="en-US" sz="1600" dirty="0"/>
          </a:p>
        </p:txBody>
      </p:sp>
      <p:pic>
        <p:nvPicPr>
          <p:cNvPr id="6" name="Picture 3">
            <a:extLst>
              <a:ext uri="{FF2B5EF4-FFF2-40B4-BE49-F238E27FC236}">
                <a16:creationId xmlns:a16="http://schemas.microsoft.com/office/drawing/2014/main" id="{D06CEF56-6666-4BF1-9E00-D749F2A9766B}"/>
              </a:ext>
            </a:extLst>
          </p:cNvPr>
          <p:cNvPicPr>
            <a:picLocks noChangeAspect="1"/>
          </p:cNvPicPr>
          <p:nvPr/>
        </p:nvPicPr>
        <p:blipFill>
          <a:blip r:embed="rId3"/>
          <a:stretch>
            <a:fillRect/>
          </a:stretch>
        </p:blipFill>
        <p:spPr>
          <a:xfrm>
            <a:off x="461550" y="2285643"/>
            <a:ext cx="5390158" cy="2627801"/>
          </a:xfrm>
          <a:prstGeom prst="rect">
            <a:avLst/>
          </a:prstGeom>
        </p:spPr>
      </p:pic>
      <p:pic>
        <p:nvPicPr>
          <p:cNvPr id="7" name="Picture 4">
            <a:extLst>
              <a:ext uri="{FF2B5EF4-FFF2-40B4-BE49-F238E27FC236}">
                <a16:creationId xmlns:a16="http://schemas.microsoft.com/office/drawing/2014/main" id="{897A8342-FA3C-426C-9163-DC50DA5CF5B1}"/>
              </a:ext>
            </a:extLst>
          </p:cNvPr>
          <p:cNvPicPr>
            <a:picLocks noChangeAspect="1"/>
          </p:cNvPicPr>
          <p:nvPr/>
        </p:nvPicPr>
        <p:blipFill>
          <a:blip r:embed="rId4"/>
          <a:stretch>
            <a:fillRect/>
          </a:stretch>
        </p:blipFill>
        <p:spPr>
          <a:xfrm>
            <a:off x="3156629" y="4934638"/>
            <a:ext cx="5849714" cy="1770362"/>
          </a:xfrm>
          <a:prstGeom prst="rect">
            <a:avLst/>
          </a:prstGeom>
        </p:spPr>
      </p:pic>
      <p:pic>
        <p:nvPicPr>
          <p:cNvPr id="8" name="Picture 5">
            <a:extLst>
              <a:ext uri="{FF2B5EF4-FFF2-40B4-BE49-F238E27FC236}">
                <a16:creationId xmlns:a16="http://schemas.microsoft.com/office/drawing/2014/main" id="{60897482-E0E2-47DD-9B47-B191D0BB74E0}"/>
              </a:ext>
            </a:extLst>
          </p:cNvPr>
          <p:cNvPicPr>
            <a:picLocks noChangeAspect="1"/>
          </p:cNvPicPr>
          <p:nvPr/>
        </p:nvPicPr>
        <p:blipFill>
          <a:blip r:embed="rId5"/>
          <a:stretch>
            <a:fillRect/>
          </a:stretch>
        </p:blipFill>
        <p:spPr>
          <a:xfrm>
            <a:off x="6048547" y="2285643"/>
            <a:ext cx="5652875" cy="2627801"/>
          </a:xfrm>
          <a:prstGeom prst="rect">
            <a:avLst/>
          </a:prstGeom>
        </p:spPr>
      </p:pic>
    </p:spTree>
    <p:extLst>
      <p:ext uri="{BB962C8B-B14F-4D97-AF65-F5344CB8AC3E}">
        <p14:creationId xmlns:p14="http://schemas.microsoft.com/office/powerpoint/2010/main" val="4090050419"/>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0" name="Picture 3">
            <a:extLst>
              <a:ext uri="{FF2B5EF4-FFF2-40B4-BE49-F238E27FC236}">
                <a16:creationId xmlns:a16="http://schemas.microsoft.com/office/drawing/2014/main" id="{B0E83070-FF64-48E3-9E72-EDA3765ABC14}"/>
              </a:ext>
            </a:extLst>
          </p:cNvPr>
          <p:cNvPicPr>
            <a:picLocks noChangeAspect="1"/>
          </p:cNvPicPr>
          <p:nvPr/>
        </p:nvPicPr>
        <p:blipFill rotWithShape="1">
          <a:blip r:embed="rId3">
            <a:alphaModFix amt="40000"/>
          </a:blip>
          <a:srcRect/>
          <a:stretch/>
        </p:blipFill>
        <p:spPr>
          <a:xfrm>
            <a:off x="0" y="1175657"/>
            <a:ext cx="12192000" cy="5529943"/>
          </a:xfrm>
          <a:prstGeom prst="rect">
            <a:avLst/>
          </a:prstGeom>
        </p:spPr>
      </p:pic>
      <p:sp>
        <p:nvSpPr>
          <p:cNvPr id="62" name="文本框 61"/>
          <p:cNvSpPr txBox="1"/>
          <p:nvPr/>
        </p:nvSpPr>
        <p:spPr>
          <a:xfrm>
            <a:off x="2134284" y="317845"/>
            <a:ext cx="7662859" cy="646331"/>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a:ln>
                  <a:noFill/>
                </a:ln>
                <a:solidFill>
                  <a:srgbClr val="FFFFFF"/>
                </a:solidFill>
                <a:effectLst/>
                <a:uLnTx/>
                <a:uFillTx/>
                <a:latin typeface="Calibri" panose="020F0502020204030204" pitchFamily="34" charset="0"/>
                <a:ea typeface="微软雅黑"/>
                <a:cs typeface="+mn-cs"/>
              </a:rPr>
              <a:t>Ethereum and Raspberry Pi integration</a:t>
            </a:r>
          </a:p>
        </p:txBody>
      </p:sp>
      <p:sp>
        <p:nvSpPr>
          <p:cNvPr id="52" name="Rectangle 9">
            <a:extLst>
              <a:ext uri="{FF2B5EF4-FFF2-40B4-BE49-F238E27FC236}">
                <a16:creationId xmlns:a16="http://schemas.microsoft.com/office/drawing/2014/main" id="{7C53CDA3-8B76-4206-AD84-647CF3C6BE7B}"/>
              </a:ext>
            </a:extLst>
          </p:cNvPr>
          <p:cNvSpPr/>
          <p:nvPr/>
        </p:nvSpPr>
        <p:spPr>
          <a:xfrm>
            <a:off x="6003634" y="2967335"/>
            <a:ext cx="184730"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w="0"/>
              <a:gradFill>
                <a:gsLst>
                  <a:gs pos="0">
                    <a:srgbClr val="FF3737">
                      <a:lumMod val="50000"/>
                    </a:srgbClr>
                  </a:gs>
                  <a:gs pos="50000">
                    <a:srgbClr val="FF3737"/>
                  </a:gs>
                  <a:gs pos="100000">
                    <a:srgbClr val="FF3737">
                      <a:lumMod val="60000"/>
                      <a:lumOff val="40000"/>
                    </a:srgbClr>
                  </a:gs>
                </a:gsLst>
                <a:lin ang="5400000"/>
              </a:gradFill>
              <a:effectLst>
                <a:reflection blurRad="6350" stA="53000" endA="300" endPos="35500" dir="5400000" sy="-90000" algn="bl" rotWithShape="0"/>
              </a:effectLst>
              <a:uLnTx/>
              <a:uFillTx/>
              <a:latin typeface="Arial"/>
              <a:ea typeface="微软雅黑"/>
              <a:cs typeface="+mn-cs"/>
            </a:endParaRPr>
          </a:p>
        </p:txBody>
      </p:sp>
      <p:sp>
        <p:nvSpPr>
          <p:cNvPr id="9" name="Title 5">
            <a:extLst>
              <a:ext uri="{FF2B5EF4-FFF2-40B4-BE49-F238E27FC236}">
                <a16:creationId xmlns:a16="http://schemas.microsoft.com/office/drawing/2014/main" id="{0D613B0B-0108-4540-ACA9-532296A8A243}"/>
              </a:ext>
            </a:extLst>
          </p:cNvPr>
          <p:cNvSpPr txBox="1">
            <a:spLocks/>
          </p:cNvSpPr>
          <p:nvPr/>
        </p:nvSpPr>
        <p:spPr>
          <a:xfrm>
            <a:off x="-232229" y="1081874"/>
            <a:ext cx="10332720" cy="110308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1" i="0" u="none" strike="noStrike" kern="1200" cap="none" spc="0" normalizeH="0" baseline="0" noProof="0">
                <a:ln>
                  <a:noFill/>
                </a:ln>
                <a:solidFill>
                  <a:sysClr val="window" lastClr="FFFFFF"/>
                </a:solidFill>
                <a:effectLst/>
                <a:uLnTx/>
                <a:uFillTx/>
                <a:latin typeface="Calibri Light" panose="020F0302020204030204"/>
                <a:ea typeface="+mj-ea"/>
                <a:cs typeface="+mj-cs"/>
              </a:rPr>
              <a:t>III. Setup the private chain - miner</a:t>
            </a:r>
            <a:endParaRPr kumimoji="0" lang="en-US" sz="5400" b="0" i="0" u="none" strike="noStrike" kern="1200" cap="none" spc="0" normalizeH="0" baseline="0" noProof="0" dirty="0">
              <a:ln>
                <a:noFill/>
              </a:ln>
              <a:solidFill>
                <a:sysClr val="window" lastClr="FFFFFF"/>
              </a:solidFill>
              <a:effectLst/>
              <a:uLnTx/>
              <a:uFillTx/>
              <a:latin typeface="Calibri Light" panose="020F0302020204030204"/>
              <a:ea typeface="+mj-ea"/>
              <a:cs typeface="+mj-cs"/>
            </a:endParaRPr>
          </a:p>
        </p:txBody>
      </p:sp>
      <p:sp>
        <p:nvSpPr>
          <p:cNvPr id="10" name="Subtitle 2">
            <a:extLst>
              <a:ext uri="{FF2B5EF4-FFF2-40B4-BE49-F238E27FC236}">
                <a16:creationId xmlns:a16="http://schemas.microsoft.com/office/drawing/2014/main" id="{8A73002A-236E-49C5-9617-E72C6EA459A9}"/>
              </a:ext>
            </a:extLst>
          </p:cNvPr>
          <p:cNvSpPr txBox="1">
            <a:spLocks/>
          </p:cNvSpPr>
          <p:nvPr/>
        </p:nvSpPr>
        <p:spPr>
          <a:xfrm>
            <a:off x="335442" y="2278743"/>
            <a:ext cx="11336383" cy="299792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a:ln>
                  <a:noFill/>
                </a:ln>
                <a:solidFill>
                  <a:sysClr val="window" lastClr="FFFFFF"/>
                </a:solidFill>
                <a:effectLst/>
                <a:uLnTx/>
                <a:uFillTx/>
                <a:latin typeface="Calibri" panose="020F0502020204030204"/>
                <a:ea typeface="+mn-ea"/>
                <a:cs typeface="+mn-cs"/>
              </a:rPr>
              <a:t>Before we describe the steps to start the miners, it is important to understand the requirements for each node to join the same private blockchain:</a:t>
            </a:r>
          </a:p>
          <a:p>
            <a:pPr marL="457200" marR="0" lvl="0" indent="-4572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b="1" i="0" u="none" strike="noStrike" kern="1200" cap="none" spc="0" normalizeH="0" baseline="0" noProof="0">
                <a:ln>
                  <a:noFill/>
                </a:ln>
                <a:solidFill>
                  <a:sysClr val="window" lastClr="FFFFFF"/>
                </a:solidFill>
                <a:effectLst/>
                <a:uLnTx/>
                <a:uFillTx/>
                <a:latin typeface="Calibri" panose="020F0502020204030204"/>
                <a:ea typeface="+mn-ea"/>
                <a:cs typeface="+mn-cs"/>
              </a:rPr>
              <a:t>Each node will use a distinct data directory to store the database and the wallet.</a:t>
            </a:r>
          </a:p>
          <a:p>
            <a:pPr marL="457200" marR="0" lvl="0" indent="-4572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b="1" i="0" u="none" strike="noStrike" kern="1200" cap="none" spc="0" normalizeH="0" baseline="0" noProof="0">
                <a:ln>
                  <a:noFill/>
                </a:ln>
                <a:solidFill>
                  <a:sysClr val="window" lastClr="FFFFFF"/>
                </a:solidFill>
                <a:effectLst/>
                <a:uLnTx/>
                <a:uFillTx/>
                <a:latin typeface="Calibri" panose="020F0502020204030204"/>
                <a:ea typeface="+mn-ea"/>
                <a:cs typeface="+mn-cs"/>
              </a:rPr>
              <a:t>Each node must initialize a blockchain based on the same genesis file.</a:t>
            </a:r>
          </a:p>
          <a:p>
            <a:pPr marL="457200" marR="0" lvl="0" indent="-4572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b="1" i="0" u="none" strike="noStrike" kern="1200" cap="none" spc="0" normalizeH="0" baseline="0" noProof="0">
                <a:ln>
                  <a:noFill/>
                </a:ln>
                <a:solidFill>
                  <a:sysClr val="window" lastClr="FFFFFF"/>
                </a:solidFill>
                <a:effectLst/>
                <a:uLnTx/>
                <a:uFillTx/>
                <a:latin typeface="Calibri" panose="020F0502020204030204"/>
                <a:ea typeface="+mn-ea"/>
                <a:cs typeface="+mn-cs"/>
              </a:rPr>
              <a:t>Each node must join the same network id different from the one reserved by Ethereum (0 to 3 are already reserved).</a:t>
            </a:r>
          </a:p>
          <a:p>
            <a:pPr marL="457200" marR="0" lvl="0" indent="-4572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b="1" i="0" u="none" strike="noStrike" kern="1200" cap="none" spc="0" normalizeH="0" baseline="0" noProof="0">
                <a:ln>
                  <a:noFill/>
                </a:ln>
                <a:solidFill>
                  <a:sysClr val="window" lastClr="FFFFFF"/>
                </a:solidFill>
                <a:effectLst/>
                <a:uLnTx/>
                <a:uFillTx/>
                <a:latin typeface="Calibri" panose="020F0502020204030204"/>
                <a:ea typeface="+mn-ea"/>
                <a:cs typeface="+mn-cs"/>
              </a:rPr>
              <a:t>The port numbers must be different if different nodes are installed on the same computer.</a:t>
            </a:r>
          </a:p>
          <a:p>
            <a:pPr marL="457200" marR="0" lvl="0" indent="-4572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b="1" i="0" u="none" strike="noStrike" kern="1200" cap="none" spc="0" normalizeH="0" baseline="0" noProof="0">
                <a:ln>
                  <a:noFill/>
                </a:ln>
                <a:solidFill>
                  <a:sysClr val="window" lastClr="FFFFFF"/>
                </a:solidFill>
                <a:effectLst/>
                <a:uLnTx/>
                <a:uFillTx/>
                <a:latin typeface="Calibri" panose="020F0502020204030204"/>
                <a:ea typeface="+mn-ea"/>
                <a:cs typeface="+mn-cs"/>
              </a:rPr>
              <a:t>All the operations must be performed from your computer.</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b="1" i="0" u="none" strike="noStrike" kern="1200" cap="none" spc="0" normalizeH="0" baseline="0" noProof="0" dirty="0">
              <a:ln>
                <a:noFill/>
              </a:ln>
              <a:solidFill>
                <a:sysClr val="window" lastClr="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192944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animEffect transition="in" filter="fade">
                                      <p:cBhvr>
                                        <p:cTn id="17" dur="500"/>
                                        <p:tgtEl>
                                          <p:spTgt spid="1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4" end="4"/>
                                            </p:txEl>
                                          </p:spTgt>
                                        </p:tgtEl>
                                        <p:attrNameLst>
                                          <p:attrName>style.visibility</p:attrName>
                                        </p:attrNameLst>
                                      </p:cBhvr>
                                      <p:to>
                                        <p:strVal val="visible"/>
                                      </p:to>
                                    </p:set>
                                    <p:animEffect transition="in" filter="fade">
                                      <p:cBhvr>
                                        <p:cTn id="22" dur="500"/>
                                        <p:tgtEl>
                                          <p:spTgt spid="10">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animEffect transition="in" filter="fade">
                                      <p:cBhvr>
                                        <p:cTn id="27"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1">
            <a:extLst>
              <a:ext uri="{FF2B5EF4-FFF2-40B4-BE49-F238E27FC236}">
                <a16:creationId xmlns:a16="http://schemas.microsoft.com/office/drawing/2014/main" id="{4A447298-02B1-4BEC-8F51-440E55F08281}"/>
              </a:ext>
            </a:extLst>
          </p:cNvPr>
          <p:cNvSpPr txBox="1"/>
          <p:nvPr/>
        </p:nvSpPr>
        <p:spPr>
          <a:xfrm>
            <a:off x="2134284" y="317845"/>
            <a:ext cx="7662859" cy="646331"/>
          </a:xfrm>
          <a:prstGeom prst="rect">
            <a:avLst/>
          </a:prstGeom>
          <a:noFill/>
        </p:spPr>
        <p:txBody>
          <a:bodyPr wrap="square" rtlCol="0">
            <a:spAutoFit/>
            <a:scene3d>
              <a:camera prst="orthographicFront"/>
              <a:lightRig rig="threePt" dir="t"/>
            </a:scene3d>
            <a:sp3d contourW="12700"/>
          </a:bodyPr>
          <a:lstStyle/>
          <a:p>
            <a:r>
              <a:rPr lang="en-US" altLang="zh-CN" sz="3600" b="1">
                <a:solidFill>
                  <a:srgbClr val="FF0000"/>
                </a:solidFill>
                <a:latin typeface="Calibri" panose="020F0502020204030204" pitchFamily="34" charset="0"/>
              </a:rPr>
              <a:t>Ethereum and Raspberry Pi integration</a:t>
            </a:r>
          </a:p>
        </p:txBody>
      </p:sp>
      <p:sp>
        <p:nvSpPr>
          <p:cNvPr id="4" name="Title 1">
            <a:extLst>
              <a:ext uri="{FF2B5EF4-FFF2-40B4-BE49-F238E27FC236}">
                <a16:creationId xmlns:a16="http://schemas.microsoft.com/office/drawing/2014/main" id="{DE12F244-F9A8-42F6-B0A3-7ABE4E7F89F4}"/>
              </a:ext>
            </a:extLst>
          </p:cNvPr>
          <p:cNvSpPr txBox="1">
            <a:spLocks/>
          </p:cNvSpPr>
          <p:nvPr/>
        </p:nvSpPr>
        <p:spPr>
          <a:xfrm>
            <a:off x="656046" y="1301001"/>
            <a:ext cx="8351520" cy="87396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0" normalizeH="0" baseline="0" noProof="0">
                <a:ln>
                  <a:noFill/>
                </a:ln>
                <a:solidFill>
                  <a:srgbClr val="5B9BD5">
                    <a:lumMod val="50000"/>
                  </a:srgbClr>
                </a:solidFill>
                <a:effectLst/>
                <a:uLnTx/>
                <a:uFillTx/>
                <a:latin typeface="Calibri Light" panose="020F0302020204030204"/>
                <a:ea typeface="+mj-ea"/>
                <a:cs typeface="+mj-cs"/>
              </a:rPr>
              <a:t>Step 1 – Create the datadir folder</a:t>
            </a:r>
            <a:endParaRPr kumimoji="0" lang="en-US" sz="6000" b="0" i="0" u="none" strike="noStrike" kern="1200" cap="none" spc="0" normalizeH="0" baseline="0" noProof="0" dirty="0">
              <a:ln>
                <a:noFill/>
              </a:ln>
              <a:solidFill>
                <a:srgbClr val="5B9BD5">
                  <a:lumMod val="50000"/>
                </a:srgbClr>
              </a:solidFill>
              <a:effectLst/>
              <a:uLnTx/>
              <a:uFillTx/>
              <a:latin typeface="Calibri Light" panose="020F0302020204030204"/>
              <a:ea typeface="+mj-ea"/>
              <a:cs typeface="+mj-cs"/>
            </a:endParaRPr>
          </a:p>
        </p:txBody>
      </p:sp>
      <p:sp>
        <p:nvSpPr>
          <p:cNvPr id="5" name="Subtitle 2">
            <a:extLst>
              <a:ext uri="{FF2B5EF4-FFF2-40B4-BE49-F238E27FC236}">
                <a16:creationId xmlns:a16="http://schemas.microsoft.com/office/drawing/2014/main" id="{DAF8E2DD-F472-4FDB-8DEF-572EEC28E47D}"/>
              </a:ext>
            </a:extLst>
          </p:cNvPr>
          <p:cNvSpPr txBox="1">
            <a:spLocks/>
          </p:cNvSpPr>
          <p:nvPr/>
        </p:nvSpPr>
        <p:spPr>
          <a:xfrm>
            <a:off x="786675" y="2288495"/>
            <a:ext cx="9144000" cy="136184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rPr>
              <a:t>When running a private blockchain, it is highly recommended to use a specific folder to store the data (database and wallet) of the private blockchain without impacting the folders used to store the data coming from the public blockchain.</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rPr>
              <a:t>From your computer, create the folder that will host your first miner:</a:t>
            </a:r>
            <a:endParaRPr kumimoji="0" lang="en-US"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88C5FE11-BCB6-45BB-ABEA-2776A933917D}"/>
              </a:ext>
            </a:extLst>
          </p:cNvPr>
          <p:cNvPicPr>
            <a:picLocks noChangeAspect="1"/>
          </p:cNvPicPr>
          <p:nvPr/>
        </p:nvPicPr>
        <p:blipFill>
          <a:blip r:embed="rId2"/>
          <a:stretch>
            <a:fillRect/>
          </a:stretch>
        </p:blipFill>
        <p:spPr>
          <a:xfrm>
            <a:off x="1164110" y="3650343"/>
            <a:ext cx="9019111" cy="555171"/>
          </a:xfrm>
          <a:prstGeom prst="rect">
            <a:avLst/>
          </a:prstGeom>
        </p:spPr>
      </p:pic>
      <p:sp>
        <p:nvSpPr>
          <p:cNvPr id="7" name="TextBox 6">
            <a:extLst>
              <a:ext uri="{FF2B5EF4-FFF2-40B4-BE49-F238E27FC236}">
                <a16:creationId xmlns:a16="http://schemas.microsoft.com/office/drawing/2014/main" id="{A66A082C-6777-4B09-B425-F59C8FEF964F}"/>
              </a:ext>
            </a:extLst>
          </p:cNvPr>
          <p:cNvSpPr txBox="1"/>
          <p:nvPr/>
        </p:nvSpPr>
        <p:spPr>
          <a:xfrm>
            <a:off x="786675" y="4437075"/>
            <a:ext cx="4754880" cy="36933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prstClr val="black"/>
                </a:solidFill>
                <a:latin typeface="Calibri" panose="020F0502020204030204"/>
              </a:rPr>
              <a:t>Repeat the operation for the second miner:</a:t>
            </a:r>
          </a:p>
        </p:txBody>
      </p:sp>
      <p:pic>
        <p:nvPicPr>
          <p:cNvPr id="8" name="Picture 7">
            <a:extLst>
              <a:ext uri="{FF2B5EF4-FFF2-40B4-BE49-F238E27FC236}">
                <a16:creationId xmlns:a16="http://schemas.microsoft.com/office/drawing/2014/main" id="{21761CD0-5C39-4054-9238-7EEC8EBF063A}"/>
              </a:ext>
            </a:extLst>
          </p:cNvPr>
          <p:cNvPicPr>
            <a:picLocks noChangeAspect="1"/>
          </p:cNvPicPr>
          <p:nvPr/>
        </p:nvPicPr>
        <p:blipFill>
          <a:blip r:embed="rId3"/>
          <a:stretch>
            <a:fillRect/>
          </a:stretch>
        </p:blipFill>
        <p:spPr>
          <a:xfrm>
            <a:off x="1164110" y="4982143"/>
            <a:ext cx="9019110" cy="579209"/>
          </a:xfrm>
          <a:prstGeom prst="rect">
            <a:avLst/>
          </a:prstGeom>
        </p:spPr>
      </p:pic>
    </p:spTree>
    <p:extLst>
      <p:ext uri="{BB962C8B-B14F-4D97-AF65-F5344CB8AC3E}">
        <p14:creationId xmlns:p14="http://schemas.microsoft.com/office/powerpoint/2010/main" val="3317926946"/>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385930" y="0"/>
            <a:ext cx="3315210" cy="6858000"/>
            <a:chOff x="2501011" y="330200"/>
            <a:chExt cx="4125595" cy="8534401"/>
          </a:xfrm>
        </p:grpSpPr>
        <p:sp>
          <p:nvSpPr>
            <p:cNvPr id="3" name="等腰三角形 2"/>
            <p:cNvSpPr/>
            <p:nvPr/>
          </p:nvSpPr>
          <p:spPr>
            <a:xfrm>
              <a:off x="3327908" y="330200"/>
              <a:ext cx="1649984" cy="1422400"/>
            </a:xfrm>
            <a:prstGeom prst="triangle">
              <a:avLst/>
            </a:prstGeom>
            <a:solidFill>
              <a:srgbClr val="C21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V="1">
              <a:off x="3327908" y="1752600"/>
              <a:ext cx="1649984" cy="1422400"/>
            </a:xfrm>
            <a:prstGeom prst="triangle">
              <a:avLst/>
            </a:prstGeom>
            <a:solidFill>
              <a:srgbClr val="88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flipV="1">
              <a:off x="2501011" y="330200"/>
              <a:ext cx="1649984" cy="1422400"/>
            </a:xfrm>
            <a:prstGeom prst="triangle">
              <a:avLst/>
            </a:prstGeom>
            <a:solidFill>
              <a:srgbClr val="EB1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a:off x="4151630" y="1752600"/>
              <a:ext cx="1649984" cy="1422400"/>
            </a:xfrm>
            <a:prstGeom prst="triangle">
              <a:avLst/>
            </a:prstGeom>
            <a:solidFill>
              <a:srgbClr val="ED3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flipV="1">
              <a:off x="4152900" y="3175000"/>
              <a:ext cx="1649984" cy="1422400"/>
            </a:xfrm>
            <a:prstGeom prst="triangle">
              <a:avLst/>
            </a:prstGeom>
            <a:solidFill>
              <a:srgbClr val="EB1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a:off x="4976622" y="3175000"/>
              <a:ext cx="1649984" cy="1422400"/>
            </a:xfrm>
            <a:prstGeom prst="triangle">
              <a:avLst/>
            </a:prstGeom>
            <a:solidFill>
              <a:srgbClr val="C21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flipV="1">
              <a:off x="4976622" y="4597400"/>
              <a:ext cx="1649984" cy="1422400"/>
            </a:xfrm>
            <a:prstGeom prst="triangle">
              <a:avLst/>
            </a:prstGeom>
            <a:solidFill>
              <a:srgbClr val="ED3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a:off x="4150995" y="4597400"/>
              <a:ext cx="1649984" cy="1422400"/>
            </a:xfrm>
            <a:prstGeom prst="triangle">
              <a:avLst/>
            </a:prstGeom>
            <a:solidFill>
              <a:srgbClr val="88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flipV="1">
              <a:off x="4150995" y="6019800"/>
              <a:ext cx="1649984" cy="1422400"/>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a:off x="3324098" y="6019800"/>
              <a:ext cx="1649984" cy="14224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flipV="1">
              <a:off x="3327907" y="7442200"/>
              <a:ext cx="1649984" cy="1422401"/>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a:off x="2501011" y="7442200"/>
              <a:ext cx="1649984" cy="142240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nvSpPr>
        <p:spPr>
          <a:xfrm>
            <a:off x="402102" y="2967333"/>
            <a:ext cx="3768205" cy="923330"/>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5400" b="1" i="1" noProof="0">
                <a:solidFill>
                  <a:schemeClr val="accent1"/>
                </a:solidFill>
                <a:latin typeface="Calibri" panose="020F0502020204030204" pitchFamily="34" charset="0"/>
              </a:rPr>
              <a:t>CONTENTS</a:t>
            </a:r>
            <a:endParaRPr kumimoji="0" lang="zh-CN" altLang="en-US" sz="5400" b="1" i="1" u="none" strike="noStrike" kern="1200" cap="none" spc="0" normalizeH="0" baseline="0" noProof="0" dirty="0">
              <a:ln>
                <a:noFill/>
              </a:ln>
              <a:solidFill>
                <a:schemeClr val="accent1"/>
              </a:solidFill>
              <a:effectLst/>
              <a:uLnTx/>
              <a:uFillTx/>
              <a:latin typeface="Calibri" panose="020F0502020204030204" pitchFamily="34" charset="0"/>
            </a:endParaRPr>
          </a:p>
        </p:txBody>
      </p:sp>
      <p:grpSp>
        <p:nvGrpSpPr>
          <p:cNvPr id="17" name="组合 16"/>
          <p:cNvGrpSpPr/>
          <p:nvPr/>
        </p:nvGrpSpPr>
        <p:grpSpPr>
          <a:xfrm>
            <a:off x="5555672" y="814506"/>
            <a:ext cx="401640" cy="401640"/>
            <a:chOff x="1278972" y="2011936"/>
            <a:chExt cx="401640" cy="401640"/>
          </a:xfrm>
        </p:grpSpPr>
        <p:sp>
          <p:nvSpPr>
            <p:cNvPr id="21" name="圆角矩形 20"/>
            <p:cNvSpPr/>
            <p:nvPr/>
          </p:nvSpPr>
          <p:spPr>
            <a:xfrm rot="2700000">
              <a:off x="1278972" y="2011936"/>
              <a:ext cx="401640" cy="401640"/>
            </a:xfrm>
            <a:prstGeom prst="roundRect">
              <a:avLst/>
            </a:prstGeom>
            <a:solidFill>
              <a:schemeClr val="accent1"/>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accent2"/>
                </a:solidFill>
                <a:latin typeface="Calibri" panose="020F0502020204030204" pitchFamily="34" charset="0"/>
              </a:endParaRPr>
            </a:p>
          </p:txBody>
        </p:sp>
        <p:sp>
          <p:nvSpPr>
            <p:cNvPr id="19" name="文本框 18"/>
            <p:cNvSpPr txBox="1"/>
            <p:nvPr/>
          </p:nvSpPr>
          <p:spPr>
            <a:xfrm>
              <a:off x="1323339" y="2028090"/>
              <a:ext cx="312906" cy="369332"/>
            </a:xfrm>
            <a:prstGeom prst="rect">
              <a:avLst/>
            </a:prstGeom>
            <a:noFill/>
          </p:spPr>
          <p:txBody>
            <a:bodyPr wrap="none" rtlCol="0">
              <a:spAutoFit/>
            </a:bodyPr>
            <a:lstStyle/>
            <a:p>
              <a:pPr algn="ctr"/>
              <a:r>
                <a:rPr lang="en-US" altLang="zh-CN" b="1" i="1" dirty="0">
                  <a:solidFill>
                    <a:schemeClr val="bg1"/>
                  </a:solidFill>
                  <a:latin typeface="Calibri" panose="020F0502020204030204" pitchFamily="34" charset="0"/>
                </a:rPr>
                <a:t>1</a:t>
              </a:r>
              <a:endParaRPr lang="zh-CN" altLang="en-US" b="1" i="1" dirty="0">
                <a:solidFill>
                  <a:schemeClr val="bg1"/>
                </a:solidFill>
                <a:latin typeface="Calibri" panose="020F0502020204030204" pitchFamily="34" charset="0"/>
              </a:endParaRPr>
            </a:p>
          </p:txBody>
        </p:sp>
      </p:grpSp>
      <p:grpSp>
        <p:nvGrpSpPr>
          <p:cNvPr id="24" name="组合 23"/>
          <p:cNvGrpSpPr/>
          <p:nvPr/>
        </p:nvGrpSpPr>
        <p:grpSpPr>
          <a:xfrm>
            <a:off x="6123710" y="2141804"/>
            <a:ext cx="6096000" cy="584775"/>
            <a:chOff x="1278972" y="1920368"/>
            <a:chExt cx="6096000" cy="584775"/>
          </a:xfrm>
        </p:grpSpPr>
        <p:grpSp>
          <p:nvGrpSpPr>
            <p:cNvPr id="25" name="组合 24"/>
            <p:cNvGrpSpPr/>
            <p:nvPr/>
          </p:nvGrpSpPr>
          <p:grpSpPr>
            <a:xfrm>
              <a:off x="1278972" y="1920368"/>
              <a:ext cx="6096000" cy="584775"/>
              <a:chOff x="1591029" y="1976397"/>
              <a:chExt cx="6096000" cy="584775"/>
            </a:xfrm>
          </p:grpSpPr>
          <p:sp>
            <p:nvSpPr>
              <p:cNvPr id="29" name="文本框 28"/>
              <p:cNvSpPr txBox="1"/>
              <p:nvPr/>
            </p:nvSpPr>
            <p:spPr>
              <a:xfrm>
                <a:off x="2203401" y="1976397"/>
                <a:ext cx="5483628" cy="584775"/>
              </a:xfrm>
              <a:prstGeom prst="rect">
                <a:avLst/>
              </a:prstGeom>
              <a:noFill/>
            </p:spPr>
            <p:txBody>
              <a:bodyPr wrap="square" rtlCol="0">
                <a:spAutoFit/>
                <a:scene3d>
                  <a:camera prst="orthographicFront"/>
                  <a:lightRig rig="threePt" dir="t"/>
                </a:scene3d>
                <a:sp3d contourW="12700"/>
              </a:bodyPr>
              <a:lstStyle/>
              <a:p>
                <a:pPr lvl="0">
                  <a:defRPr/>
                </a:pPr>
                <a:r>
                  <a:rPr kumimoji="0" lang="en-US" altLang="zh-CN" sz="3200" b="1" i="0" u="none" strike="noStrike" kern="1200" cap="none" spc="0" normalizeH="0" baseline="0" noProof="0">
                    <a:ln>
                      <a:noFill/>
                    </a:ln>
                    <a:solidFill>
                      <a:schemeClr val="accent2"/>
                    </a:solidFill>
                    <a:effectLst/>
                    <a:uLnTx/>
                    <a:uFillTx/>
                    <a:latin typeface="Calibri" panose="020F0502020204030204" pitchFamily="34" charset="0"/>
                    <a:ea typeface="微软雅黑"/>
                  </a:rPr>
                  <a:t>Introducing about Ethereum</a:t>
                </a:r>
                <a:endParaRPr kumimoji="0" lang="zh-CN" altLang="en-US" sz="3200" b="1" i="0" u="none" strike="noStrike" kern="1200" cap="none" spc="0" normalizeH="0" baseline="0" noProof="0" dirty="0">
                  <a:ln>
                    <a:noFill/>
                  </a:ln>
                  <a:solidFill>
                    <a:schemeClr val="accent2"/>
                  </a:solidFill>
                  <a:effectLst/>
                  <a:uLnTx/>
                  <a:uFillTx/>
                  <a:latin typeface="Calibri" panose="020F0502020204030204" pitchFamily="34" charset="0"/>
                  <a:ea typeface="微软雅黑"/>
                </a:endParaRPr>
              </a:p>
            </p:txBody>
          </p:sp>
          <p:sp>
            <p:nvSpPr>
              <p:cNvPr id="28" name="圆角矩形 27"/>
              <p:cNvSpPr/>
              <p:nvPr/>
            </p:nvSpPr>
            <p:spPr>
              <a:xfrm rot="2700000">
                <a:off x="1591029" y="2067965"/>
                <a:ext cx="401640" cy="401640"/>
              </a:xfrm>
              <a:prstGeom prst="roundRect">
                <a:avLst/>
              </a:prstGeom>
              <a:solidFill>
                <a:schemeClr val="accent2"/>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accent2"/>
                  </a:solidFill>
                  <a:latin typeface="Calibri" panose="020F0502020204030204" pitchFamily="34" charset="0"/>
                </a:endParaRPr>
              </a:p>
            </p:txBody>
          </p:sp>
        </p:grpSp>
        <p:sp>
          <p:nvSpPr>
            <p:cNvPr id="26" name="文本框 25"/>
            <p:cNvSpPr txBox="1"/>
            <p:nvPr/>
          </p:nvSpPr>
          <p:spPr>
            <a:xfrm>
              <a:off x="1323339" y="2028090"/>
              <a:ext cx="312906" cy="369332"/>
            </a:xfrm>
            <a:prstGeom prst="rect">
              <a:avLst/>
            </a:prstGeom>
            <a:noFill/>
          </p:spPr>
          <p:txBody>
            <a:bodyPr wrap="none" rtlCol="0">
              <a:spAutoFit/>
            </a:bodyPr>
            <a:lstStyle/>
            <a:p>
              <a:pPr algn="ctr"/>
              <a:r>
                <a:rPr lang="en-US" altLang="zh-CN" b="1" i="1" dirty="0">
                  <a:solidFill>
                    <a:schemeClr val="bg1"/>
                  </a:solidFill>
                  <a:latin typeface="Calibri" panose="020F0502020204030204" pitchFamily="34" charset="0"/>
                </a:rPr>
                <a:t>2</a:t>
              </a:r>
              <a:endParaRPr lang="zh-CN" altLang="en-US" b="1" i="1" dirty="0">
                <a:solidFill>
                  <a:schemeClr val="bg1"/>
                </a:solidFill>
                <a:latin typeface="Calibri" panose="020F0502020204030204" pitchFamily="34" charset="0"/>
              </a:endParaRPr>
            </a:p>
          </p:txBody>
        </p:sp>
      </p:grpSp>
      <p:grpSp>
        <p:nvGrpSpPr>
          <p:cNvPr id="31" name="组合 30"/>
          <p:cNvGrpSpPr/>
          <p:nvPr/>
        </p:nvGrpSpPr>
        <p:grpSpPr>
          <a:xfrm>
            <a:off x="6154222" y="3467100"/>
            <a:ext cx="5617872" cy="1077218"/>
            <a:chOff x="1278972" y="1730872"/>
            <a:chExt cx="5210778" cy="1077218"/>
          </a:xfrm>
        </p:grpSpPr>
        <p:grpSp>
          <p:nvGrpSpPr>
            <p:cNvPr id="32" name="组合 31"/>
            <p:cNvGrpSpPr/>
            <p:nvPr/>
          </p:nvGrpSpPr>
          <p:grpSpPr>
            <a:xfrm>
              <a:off x="1278972" y="1730872"/>
              <a:ext cx="5210778" cy="1077218"/>
              <a:chOff x="1591029" y="1786901"/>
              <a:chExt cx="5210778" cy="1077218"/>
            </a:xfrm>
          </p:grpSpPr>
          <p:sp>
            <p:nvSpPr>
              <p:cNvPr id="36" name="文本框 35"/>
              <p:cNvSpPr txBox="1"/>
              <p:nvPr/>
            </p:nvSpPr>
            <p:spPr>
              <a:xfrm>
                <a:off x="2247561" y="1786901"/>
                <a:ext cx="4554246" cy="1077218"/>
              </a:xfrm>
              <a:prstGeom prst="rect">
                <a:avLst/>
              </a:prstGeom>
              <a:noFill/>
            </p:spPr>
            <p:txBody>
              <a:bodyPr wrap="square" rtlCol="0">
                <a:spAutoFit/>
                <a:scene3d>
                  <a:camera prst="orthographicFront"/>
                  <a:lightRig rig="threePt" dir="t"/>
                </a:scene3d>
                <a:sp3d contourW="12700"/>
              </a:bodyPr>
              <a:lstStyle/>
              <a:p>
                <a:pPr lvl="0">
                  <a:defRPr/>
                </a:pPr>
                <a:r>
                  <a:rPr lang="en-US" altLang="zh-CN" sz="3200" b="1">
                    <a:solidFill>
                      <a:schemeClr val="accent2"/>
                    </a:solidFill>
                    <a:latin typeface="Calibri" panose="020F0502020204030204" pitchFamily="34" charset="0"/>
                  </a:rPr>
                  <a:t>Ethereum and Raspberry Pi integration</a:t>
                </a:r>
                <a:endParaRPr kumimoji="0" lang="zh-CN" altLang="en-US" sz="3200" b="1" i="0" u="none" strike="noStrike" kern="1200" cap="none" spc="0" normalizeH="0" baseline="0" noProof="0" dirty="0">
                  <a:ln>
                    <a:noFill/>
                  </a:ln>
                  <a:solidFill>
                    <a:schemeClr val="accent2"/>
                  </a:solidFill>
                  <a:effectLst/>
                  <a:uLnTx/>
                  <a:uFillTx/>
                  <a:latin typeface="Calibri" panose="020F0502020204030204" pitchFamily="34" charset="0"/>
                  <a:ea typeface="微软雅黑"/>
                </a:endParaRPr>
              </a:p>
            </p:txBody>
          </p:sp>
          <p:sp>
            <p:nvSpPr>
              <p:cNvPr id="35" name="圆角矩形 34"/>
              <p:cNvSpPr/>
              <p:nvPr/>
            </p:nvSpPr>
            <p:spPr>
              <a:xfrm rot="2700000">
                <a:off x="1591029" y="2067965"/>
                <a:ext cx="401640" cy="401640"/>
              </a:xfrm>
              <a:prstGeom prst="roundRect">
                <a:avLst/>
              </a:prstGeom>
              <a:solidFill>
                <a:schemeClr val="accent1"/>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accent2"/>
                  </a:solidFill>
                  <a:latin typeface="Calibri" panose="020F0502020204030204" pitchFamily="34" charset="0"/>
                </a:endParaRPr>
              </a:p>
            </p:txBody>
          </p:sp>
        </p:grpSp>
        <p:sp>
          <p:nvSpPr>
            <p:cNvPr id="33" name="文本框 32"/>
            <p:cNvSpPr txBox="1"/>
            <p:nvPr/>
          </p:nvSpPr>
          <p:spPr>
            <a:xfrm>
              <a:off x="1339880" y="2028090"/>
              <a:ext cx="279825" cy="369332"/>
            </a:xfrm>
            <a:prstGeom prst="rect">
              <a:avLst/>
            </a:prstGeom>
            <a:noFill/>
          </p:spPr>
          <p:txBody>
            <a:bodyPr wrap="none" rtlCol="0">
              <a:spAutoFit/>
            </a:bodyPr>
            <a:lstStyle/>
            <a:p>
              <a:pPr algn="ctr"/>
              <a:r>
                <a:rPr lang="en-US" altLang="zh-CN" b="1" i="1" dirty="0">
                  <a:solidFill>
                    <a:schemeClr val="bg1"/>
                  </a:solidFill>
                  <a:latin typeface="Calibri" panose="020F0502020204030204" pitchFamily="34" charset="0"/>
                </a:rPr>
                <a:t>3</a:t>
              </a:r>
              <a:endParaRPr lang="zh-CN" altLang="en-US" b="1" i="1" dirty="0">
                <a:solidFill>
                  <a:schemeClr val="bg1"/>
                </a:solidFill>
                <a:latin typeface="Calibri" panose="020F0502020204030204" pitchFamily="34" charset="0"/>
              </a:endParaRPr>
            </a:p>
          </p:txBody>
        </p:sp>
      </p:grpSp>
      <p:grpSp>
        <p:nvGrpSpPr>
          <p:cNvPr id="38" name="组合 37"/>
          <p:cNvGrpSpPr/>
          <p:nvPr/>
        </p:nvGrpSpPr>
        <p:grpSpPr>
          <a:xfrm>
            <a:off x="5500199" y="5036795"/>
            <a:ext cx="6042468" cy="1077218"/>
            <a:chOff x="1278972" y="1730606"/>
            <a:chExt cx="5483892" cy="1077218"/>
          </a:xfrm>
        </p:grpSpPr>
        <p:grpSp>
          <p:nvGrpSpPr>
            <p:cNvPr id="39" name="组合 38"/>
            <p:cNvGrpSpPr/>
            <p:nvPr/>
          </p:nvGrpSpPr>
          <p:grpSpPr>
            <a:xfrm>
              <a:off x="1278972" y="1730606"/>
              <a:ext cx="5483892" cy="1077218"/>
              <a:chOff x="1591029" y="1786635"/>
              <a:chExt cx="5483892" cy="1077218"/>
            </a:xfrm>
          </p:grpSpPr>
          <p:sp>
            <p:nvSpPr>
              <p:cNvPr id="43" name="文本框 42"/>
              <p:cNvSpPr txBox="1"/>
              <p:nvPr/>
            </p:nvSpPr>
            <p:spPr>
              <a:xfrm>
                <a:off x="2199293" y="1786635"/>
                <a:ext cx="4875628" cy="1077218"/>
              </a:xfrm>
              <a:prstGeom prst="rect">
                <a:avLst/>
              </a:prstGeom>
              <a:noFill/>
            </p:spPr>
            <p:txBody>
              <a:bodyPr wrap="square" rtlCol="0">
                <a:spAutoFit/>
                <a:scene3d>
                  <a:camera prst="orthographicFront"/>
                  <a:lightRig rig="threePt" dir="t"/>
                </a:scene3d>
                <a:sp3d contourW="12700"/>
              </a:bodyPr>
              <a:lstStyle/>
              <a:p>
                <a:pPr lvl="0">
                  <a:defRPr/>
                </a:pPr>
                <a:r>
                  <a:rPr kumimoji="0" lang="en-US" altLang="zh-CN" sz="3200" b="1" i="0" u="none" strike="noStrike" kern="1200" cap="none" spc="0" normalizeH="0" baseline="0" noProof="0">
                    <a:ln>
                      <a:noFill/>
                    </a:ln>
                    <a:solidFill>
                      <a:schemeClr val="accent2"/>
                    </a:solidFill>
                    <a:effectLst/>
                    <a:uLnTx/>
                    <a:uFillTx/>
                    <a:latin typeface="Calibri" panose="020F0502020204030204" pitchFamily="34" charset="0"/>
                    <a:ea typeface="微软雅黑"/>
                  </a:rPr>
                  <a:t>Raspnode and Ethereum Blockchain in Project usecase</a:t>
                </a:r>
                <a:endParaRPr kumimoji="0" lang="zh-CN" altLang="en-US" sz="3200" b="1" i="0" u="none" strike="noStrike" kern="1200" cap="none" spc="0" normalizeH="0" baseline="0" noProof="0" dirty="0">
                  <a:ln>
                    <a:noFill/>
                  </a:ln>
                  <a:solidFill>
                    <a:schemeClr val="accent2"/>
                  </a:solidFill>
                  <a:effectLst/>
                  <a:uLnTx/>
                  <a:uFillTx/>
                  <a:latin typeface="Calibri" panose="020F0502020204030204" pitchFamily="34" charset="0"/>
                  <a:ea typeface="微软雅黑"/>
                </a:endParaRPr>
              </a:p>
            </p:txBody>
          </p:sp>
          <p:sp>
            <p:nvSpPr>
              <p:cNvPr id="42" name="圆角矩形 41"/>
              <p:cNvSpPr/>
              <p:nvPr/>
            </p:nvSpPr>
            <p:spPr>
              <a:xfrm rot="2700000">
                <a:off x="1591029" y="2067965"/>
                <a:ext cx="401640" cy="401640"/>
              </a:xfrm>
              <a:prstGeom prst="roundRect">
                <a:avLst/>
              </a:prstGeom>
              <a:solidFill>
                <a:schemeClr val="accent2"/>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accent2"/>
                  </a:solidFill>
                  <a:latin typeface="Calibri" panose="020F0502020204030204" pitchFamily="34" charset="0"/>
                </a:endParaRPr>
              </a:p>
            </p:txBody>
          </p:sp>
        </p:grpSp>
        <p:sp>
          <p:nvSpPr>
            <p:cNvPr id="40" name="文本框 39"/>
            <p:cNvSpPr txBox="1"/>
            <p:nvPr/>
          </p:nvSpPr>
          <p:spPr>
            <a:xfrm>
              <a:off x="1342893" y="2028090"/>
              <a:ext cx="273798" cy="369332"/>
            </a:xfrm>
            <a:prstGeom prst="rect">
              <a:avLst/>
            </a:prstGeom>
            <a:noFill/>
          </p:spPr>
          <p:txBody>
            <a:bodyPr wrap="none" rtlCol="0">
              <a:spAutoFit/>
            </a:bodyPr>
            <a:lstStyle/>
            <a:p>
              <a:pPr algn="ctr"/>
              <a:r>
                <a:rPr lang="en-US" altLang="zh-CN" b="1" i="1" dirty="0">
                  <a:solidFill>
                    <a:schemeClr val="bg1"/>
                  </a:solidFill>
                  <a:latin typeface="Calibri" panose="020F0502020204030204" pitchFamily="34" charset="0"/>
                </a:rPr>
                <a:t>4</a:t>
              </a:r>
              <a:endParaRPr lang="zh-CN" altLang="en-US" b="1" i="1" dirty="0">
                <a:solidFill>
                  <a:schemeClr val="bg1"/>
                </a:solidFill>
                <a:latin typeface="Calibri" panose="020F0502020204030204" pitchFamily="34" charset="0"/>
              </a:endParaRPr>
            </a:p>
          </p:txBody>
        </p:sp>
      </p:grpSp>
      <p:sp>
        <p:nvSpPr>
          <p:cNvPr id="37" name="文本框 21">
            <a:extLst>
              <a:ext uri="{FF2B5EF4-FFF2-40B4-BE49-F238E27FC236}">
                <a16:creationId xmlns:a16="http://schemas.microsoft.com/office/drawing/2014/main" id="{4A4A87D1-AA71-4D1E-964F-69694CD750B1}"/>
              </a:ext>
            </a:extLst>
          </p:cNvPr>
          <p:cNvSpPr txBox="1"/>
          <p:nvPr/>
        </p:nvSpPr>
        <p:spPr>
          <a:xfrm>
            <a:off x="6109177" y="702423"/>
            <a:ext cx="6217919" cy="584775"/>
          </a:xfrm>
          <a:prstGeom prst="rect">
            <a:avLst/>
          </a:prstGeom>
          <a:noFill/>
        </p:spPr>
        <p:txBody>
          <a:bodyPr wrap="square" rtlCol="0">
            <a:spAutoFit/>
            <a:scene3d>
              <a:camera prst="orthographicFront"/>
              <a:lightRig rig="threePt" dir="t"/>
            </a:scene3d>
            <a:sp3d contourW="12700"/>
          </a:bodyPr>
          <a:lstStyle/>
          <a:p>
            <a:pPr lvl="0">
              <a:defRPr/>
            </a:pPr>
            <a:r>
              <a:rPr lang="en-US" altLang="zh-CN" sz="3200" b="1">
                <a:solidFill>
                  <a:schemeClr val="accent2"/>
                </a:solidFill>
                <a:latin typeface="Calibri" panose="020F0502020204030204" pitchFamily="34" charset="0"/>
                <a:ea typeface="微软雅黑"/>
              </a:rPr>
              <a:t>Describe the model of Project</a:t>
            </a:r>
            <a:endParaRPr kumimoji="0" lang="zh-CN" altLang="en-US" sz="3200" b="1" i="0" u="none" strike="noStrike" kern="1200" cap="none" spc="0" normalizeH="0" baseline="0" noProof="0" dirty="0">
              <a:ln>
                <a:noFill/>
              </a:ln>
              <a:solidFill>
                <a:schemeClr val="accent2"/>
              </a:solidFill>
              <a:effectLst/>
              <a:uLnTx/>
              <a:uFillTx/>
              <a:latin typeface="Calibri" panose="020F0502020204030204" pitchFamily="34" charset="0"/>
              <a:ea typeface="微软雅黑"/>
            </a:endParaRPr>
          </a:p>
        </p:txBody>
      </p:sp>
      <p:grpSp>
        <p:nvGrpSpPr>
          <p:cNvPr id="41" name="Group 8">
            <a:extLst>
              <a:ext uri="{FF2B5EF4-FFF2-40B4-BE49-F238E27FC236}">
                <a16:creationId xmlns:a16="http://schemas.microsoft.com/office/drawing/2014/main" id="{A039B9A1-B532-403B-8C40-AAD5B95D93B3}"/>
              </a:ext>
            </a:extLst>
          </p:cNvPr>
          <p:cNvGrpSpPr>
            <a:grpSpLocks noChangeAspect="1"/>
          </p:cNvGrpSpPr>
          <p:nvPr/>
        </p:nvGrpSpPr>
        <p:grpSpPr bwMode="auto">
          <a:xfrm rot="10800000">
            <a:off x="6148014" y="2896568"/>
            <a:ext cx="391605" cy="589979"/>
            <a:chOff x="1367" y="1610"/>
            <a:chExt cx="533" cy="803"/>
          </a:xfrm>
          <a:gradFill>
            <a:gsLst>
              <a:gs pos="0">
                <a:schemeClr val="accent1">
                  <a:lumMod val="5000"/>
                  <a:lumOff val="95000"/>
                </a:schemeClr>
              </a:gs>
              <a:gs pos="74000">
                <a:schemeClr val="accent2">
                  <a:lumMod val="75000"/>
                </a:schemeClr>
              </a:gs>
              <a:gs pos="83000">
                <a:schemeClr val="accent4">
                  <a:lumMod val="40000"/>
                  <a:lumOff val="60000"/>
                </a:schemeClr>
              </a:gs>
              <a:gs pos="100000">
                <a:schemeClr val="tx2">
                  <a:lumMod val="40000"/>
                  <a:lumOff val="60000"/>
                </a:schemeClr>
              </a:gs>
            </a:gsLst>
            <a:lin ang="5400000" scaled="1"/>
          </a:gradFill>
        </p:grpSpPr>
        <p:sp>
          <p:nvSpPr>
            <p:cNvPr id="44" name="Freeform 9">
              <a:extLst>
                <a:ext uri="{FF2B5EF4-FFF2-40B4-BE49-F238E27FC236}">
                  <a16:creationId xmlns:a16="http://schemas.microsoft.com/office/drawing/2014/main" id="{95257832-C3E8-49D7-A694-08C22B317CF6}"/>
                </a:ext>
              </a:extLst>
            </p:cNvPr>
            <p:cNvSpPr/>
            <p:nvPr/>
          </p:nvSpPr>
          <p:spPr bwMode="auto">
            <a:xfrm>
              <a:off x="1367" y="1610"/>
              <a:ext cx="533" cy="547"/>
            </a:xfrm>
            <a:custGeom>
              <a:avLst/>
              <a:gdLst>
                <a:gd name="T0" fmla="*/ 265 w 533"/>
                <a:gd name="T1" fmla="*/ 0 h 547"/>
                <a:gd name="T2" fmla="*/ 0 w 533"/>
                <a:gd name="T3" fmla="*/ 264 h 547"/>
                <a:gd name="T4" fmla="*/ 0 w 533"/>
                <a:gd name="T5" fmla="*/ 512 h 547"/>
                <a:gd name="T6" fmla="*/ 178 w 533"/>
                <a:gd name="T7" fmla="*/ 337 h 547"/>
                <a:gd name="T8" fmla="*/ 178 w 533"/>
                <a:gd name="T9" fmla="*/ 547 h 547"/>
                <a:gd name="T10" fmla="*/ 354 w 533"/>
                <a:gd name="T11" fmla="*/ 547 h 547"/>
                <a:gd name="T12" fmla="*/ 354 w 533"/>
                <a:gd name="T13" fmla="*/ 337 h 547"/>
                <a:gd name="T14" fmla="*/ 533 w 533"/>
                <a:gd name="T15" fmla="*/ 512 h 547"/>
                <a:gd name="T16" fmla="*/ 533 w 533"/>
                <a:gd name="T17" fmla="*/ 264 h 547"/>
                <a:gd name="T18" fmla="*/ 265 w 533"/>
                <a:gd name="T19" fmla="*/ 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3" h="547">
                  <a:moveTo>
                    <a:pt x="265" y="0"/>
                  </a:moveTo>
                  <a:lnTo>
                    <a:pt x="0" y="264"/>
                  </a:lnTo>
                  <a:lnTo>
                    <a:pt x="0" y="512"/>
                  </a:lnTo>
                  <a:lnTo>
                    <a:pt x="178" y="337"/>
                  </a:lnTo>
                  <a:lnTo>
                    <a:pt x="178" y="547"/>
                  </a:lnTo>
                  <a:lnTo>
                    <a:pt x="354" y="547"/>
                  </a:lnTo>
                  <a:lnTo>
                    <a:pt x="354" y="337"/>
                  </a:lnTo>
                  <a:lnTo>
                    <a:pt x="533" y="512"/>
                  </a:lnTo>
                  <a:lnTo>
                    <a:pt x="533" y="264"/>
                  </a:lnTo>
                  <a:lnTo>
                    <a:pt x="265" y="0"/>
                  </a:lnTo>
                  <a:close/>
                </a:path>
              </a:pathLst>
            </a:custGeom>
            <a:grpFill/>
            <a:ln>
              <a:noFill/>
            </a:ln>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a:endParaRPr lang="zh-CN" altLang="en-US" sz="1799">
                <a:latin typeface="Tahoma" panose="020B0604030504040204" pitchFamily="34" charset="0"/>
                <a:ea typeface="站酷高端黑" panose="02010600030101010101" charset="-122"/>
                <a:cs typeface="Tahoma" panose="020B0604030504040204" pitchFamily="34" charset="0"/>
              </a:endParaRPr>
            </a:p>
          </p:txBody>
        </p:sp>
        <p:sp>
          <p:nvSpPr>
            <p:cNvPr id="45" name="Rectangle 10">
              <a:extLst>
                <a:ext uri="{FF2B5EF4-FFF2-40B4-BE49-F238E27FC236}">
                  <a16:creationId xmlns:a16="http://schemas.microsoft.com/office/drawing/2014/main" id="{BD69EA0E-44F5-4834-B531-E9BB460D6C32}"/>
                </a:ext>
              </a:extLst>
            </p:cNvPr>
            <p:cNvSpPr>
              <a:spLocks noChangeArrowheads="1"/>
            </p:cNvSpPr>
            <p:nvPr/>
          </p:nvSpPr>
          <p:spPr bwMode="auto">
            <a:xfrm>
              <a:off x="1545" y="2184"/>
              <a:ext cx="176" cy="8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a:endParaRPr lang="zh-CN" altLang="en-US" sz="1799">
                <a:latin typeface="Tahoma" panose="020B0604030504040204" pitchFamily="34" charset="0"/>
                <a:ea typeface="站酷高端黑" panose="02010600030101010101" charset="-122"/>
                <a:cs typeface="Tahoma" panose="020B0604030504040204" pitchFamily="34" charset="0"/>
              </a:endParaRPr>
            </a:p>
          </p:txBody>
        </p:sp>
        <p:sp>
          <p:nvSpPr>
            <p:cNvPr id="46" name="Rectangle 11">
              <a:extLst>
                <a:ext uri="{FF2B5EF4-FFF2-40B4-BE49-F238E27FC236}">
                  <a16:creationId xmlns:a16="http://schemas.microsoft.com/office/drawing/2014/main" id="{458F78DC-7841-43E1-ADAA-286F19712720}"/>
                </a:ext>
              </a:extLst>
            </p:cNvPr>
            <p:cNvSpPr>
              <a:spLocks noChangeArrowheads="1"/>
            </p:cNvSpPr>
            <p:nvPr/>
          </p:nvSpPr>
          <p:spPr bwMode="auto">
            <a:xfrm>
              <a:off x="1545" y="2313"/>
              <a:ext cx="176"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a:endParaRPr lang="zh-CN" altLang="en-US" sz="1799">
                <a:latin typeface="Tahoma" panose="020B0604030504040204" pitchFamily="34" charset="0"/>
                <a:ea typeface="站酷高端黑" panose="02010600030101010101" charset="-122"/>
                <a:cs typeface="Tahoma" panose="020B0604030504040204" pitchFamily="34" charset="0"/>
              </a:endParaRPr>
            </a:p>
          </p:txBody>
        </p:sp>
        <p:sp>
          <p:nvSpPr>
            <p:cNvPr id="47" name="Rectangle 12">
              <a:extLst>
                <a:ext uri="{FF2B5EF4-FFF2-40B4-BE49-F238E27FC236}">
                  <a16:creationId xmlns:a16="http://schemas.microsoft.com/office/drawing/2014/main" id="{A09A4054-B756-4F75-9315-B0EF63DB1443}"/>
                </a:ext>
              </a:extLst>
            </p:cNvPr>
            <p:cNvSpPr>
              <a:spLocks noChangeArrowheads="1"/>
            </p:cNvSpPr>
            <p:nvPr/>
          </p:nvSpPr>
          <p:spPr bwMode="auto">
            <a:xfrm>
              <a:off x="1545" y="2391"/>
              <a:ext cx="176"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a:endParaRPr lang="zh-CN" altLang="en-US" sz="1799">
                <a:latin typeface="Tahoma" panose="020B0604030504040204" pitchFamily="34" charset="0"/>
                <a:ea typeface="站酷高端黑" panose="02010600030101010101" charset="-122"/>
                <a:cs typeface="Tahoma" panose="020B0604030504040204" pitchFamily="34" charset="0"/>
              </a:endParaRPr>
            </a:p>
          </p:txBody>
        </p:sp>
      </p:grpSp>
      <p:grpSp>
        <p:nvGrpSpPr>
          <p:cNvPr id="48" name="Group 8">
            <a:extLst>
              <a:ext uri="{FF2B5EF4-FFF2-40B4-BE49-F238E27FC236}">
                <a16:creationId xmlns:a16="http://schemas.microsoft.com/office/drawing/2014/main" id="{61234EE6-F79F-437A-937C-D5B49B9F7DB3}"/>
              </a:ext>
            </a:extLst>
          </p:cNvPr>
          <p:cNvGrpSpPr>
            <a:grpSpLocks noChangeAspect="1"/>
          </p:cNvGrpSpPr>
          <p:nvPr/>
        </p:nvGrpSpPr>
        <p:grpSpPr bwMode="auto">
          <a:xfrm rot="12136259">
            <a:off x="5848448" y="4442376"/>
            <a:ext cx="391605" cy="589979"/>
            <a:chOff x="1367" y="1610"/>
            <a:chExt cx="533" cy="803"/>
          </a:xfrm>
          <a:gradFill>
            <a:gsLst>
              <a:gs pos="0">
                <a:schemeClr val="accent1">
                  <a:lumMod val="5000"/>
                  <a:lumOff val="95000"/>
                </a:schemeClr>
              </a:gs>
              <a:gs pos="74000">
                <a:srgbClr val="FF3737"/>
              </a:gs>
              <a:gs pos="83000">
                <a:schemeClr val="accent5">
                  <a:lumMod val="40000"/>
                  <a:lumOff val="60000"/>
                </a:schemeClr>
              </a:gs>
              <a:gs pos="100000">
                <a:srgbClr val="FF9393"/>
              </a:gs>
            </a:gsLst>
            <a:lin ang="5400000" scaled="1"/>
          </a:gradFill>
        </p:grpSpPr>
        <p:sp>
          <p:nvSpPr>
            <p:cNvPr id="49" name="Freeform 9">
              <a:extLst>
                <a:ext uri="{FF2B5EF4-FFF2-40B4-BE49-F238E27FC236}">
                  <a16:creationId xmlns:a16="http://schemas.microsoft.com/office/drawing/2014/main" id="{97B7118C-6BC6-468B-A436-ACC3BE711AA2}"/>
                </a:ext>
              </a:extLst>
            </p:cNvPr>
            <p:cNvSpPr/>
            <p:nvPr/>
          </p:nvSpPr>
          <p:spPr bwMode="auto">
            <a:xfrm>
              <a:off x="1367" y="1610"/>
              <a:ext cx="533" cy="547"/>
            </a:xfrm>
            <a:custGeom>
              <a:avLst/>
              <a:gdLst>
                <a:gd name="T0" fmla="*/ 265 w 533"/>
                <a:gd name="T1" fmla="*/ 0 h 547"/>
                <a:gd name="T2" fmla="*/ 0 w 533"/>
                <a:gd name="T3" fmla="*/ 264 h 547"/>
                <a:gd name="T4" fmla="*/ 0 w 533"/>
                <a:gd name="T5" fmla="*/ 512 h 547"/>
                <a:gd name="T6" fmla="*/ 178 w 533"/>
                <a:gd name="T7" fmla="*/ 337 h 547"/>
                <a:gd name="T8" fmla="*/ 178 w 533"/>
                <a:gd name="T9" fmla="*/ 547 h 547"/>
                <a:gd name="T10" fmla="*/ 354 w 533"/>
                <a:gd name="T11" fmla="*/ 547 h 547"/>
                <a:gd name="T12" fmla="*/ 354 w 533"/>
                <a:gd name="T13" fmla="*/ 337 h 547"/>
                <a:gd name="T14" fmla="*/ 533 w 533"/>
                <a:gd name="T15" fmla="*/ 512 h 547"/>
                <a:gd name="T16" fmla="*/ 533 w 533"/>
                <a:gd name="T17" fmla="*/ 264 h 547"/>
                <a:gd name="T18" fmla="*/ 265 w 533"/>
                <a:gd name="T19" fmla="*/ 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3" h="547">
                  <a:moveTo>
                    <a:pt x="265" y="0"/>
                  </a:moveTo>
                  <a:lnTo>
                    <a:pt x="0" y="264"/>
                  </a:lnTo>
                  <a:lnTo>
                    <a:pt x="0" y="512"/>
                  </a:lnTo>
                  <a:lnTo>
                    <a:pt x="178" y="337"/>
                  </a:lnTo>
                  <a:lnTo>
                    <a:pt x="178" y="547"/>
                  </a:lnTo>
                  <a:lnTo>
                    <a:pt x="354" y="547"/>
                  </a:lnTo>
                  <a:lnTo>
                    <a:pt x="354" y="337"/>
                  </a:lnTo>
                  <a:lnTo>
                    <a:pt x="533" y="512"/>
                  </a:lnTo>
                  <a:lnTo>
                    <a:pt x="533" y="264"/>
                  </a:lnTo>
                  <a:lnTo>
                    <a:pt x="265" y="0"/>
                  </a:lnTo>
                  <a:close/>
                </a:path>
              </a:pathLst>
            </a:custGeom>
            <a:grpFill/>
            <a:ln>
              <a:noFill/>
            </a:ln>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a:endParaRPr lang="zh-CN" altLang="en-US" sz="1799">
                <a:latin typeface="Tahoma" panose="020B0604030504040204" pitchFamily="34" charset="0"/>
                <a:ea typeface="站酷高端黑" panose="02010600030101010101" charset="-122"/>
                <a:cs typeface="Tahoma" panose="020B0604030504040204" pitchFamily="34" charset="0"/>
              </a:endParaRPr>
            </a:p>
          </p:txBody>
        </p:sp>
        <p:sp>
          <p:nvSpPr>
            <p:cNvPr id="50" name="Rectangle 10">
              <a:extLst>
                <a:ext uri="{FF2B5EF4-FFF2-40B4-BE49-F238E27FC236}">
                  <a16:creationId xmlns:a16="http://schemas.microsoft.com/office/drawing/2014/main" id="{8458574D-3244-48CE-966B-AA3ABC685BA0}"/>
                </a:ext>
              </a:extLst>
            </p:cNvPr>
            <p:cNvSpPr>
              <a:spLocks noChangeArrowheads="1"/>
            </p:cNvSpPr>
            <p:nvPr/>
          </p:nvSpPr>
          <p:spPr bwMode="auto">
            <a:xfrm>
              <a:off x="1545" y="2184"/>
              <a:ext cx="176" cy="8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a:endParaRPr lang="zh-CN" altLang="en-US" sz="1799">
                <a:latin typeface="Tahoma" panose="020B0604030504040204" pitchFamily="34" charset="0"/>
                <a:ea typeface="站酷高端黑" panose="02010600030101010101" charset="-122"/>
                <a:cs typeface="Tahoma" panose="020B0604030504040204" pitchFamily="34" charset="0"/>
              </a:endParaRPr>
            </a:p>
          </p:txBody>
        </p:sp>
        <p:sp>
          <p:nvSpPr>
            <p:cNvPr id="51" name="Rectangle 11">
              <a:extLst>
                <a:ext uri="{FF2B5EF4-FFF2-40B4-BE49-F238E27FC236}">
                  <a16:creationId xmlns:a16="http://schemas.microsoft.com/office/drawing/2014/main" id="{158821A0-D7AA-4363-9898-FD9010E0F3CF}"/>
                </a:ext>
              </a:extLst>
            </p:cNvPr>
            <p:cNvSpPr>
              <a:spLocks noChangeArrowheads="1"/>
            </p:cNvSpPr>
            <p:nvPr/>
          </p:nvSpPr>
          <p:spPr bwMode="auto">
            <a:xfrm>
              <a:off x="1545" y="2313"/>
              <a:ext cx="176"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a:endParaRPr lang="zh-CN" altLang="en-US" sz="1799">
                <a:latin typeface="Tahoma" panose="020B0604030504040204" pitchFamily="34" charset="0"/>
                <a:ea typeface="站酷高端黑" panose="02010600030101010101" charset="-122"/>
                <a:cs typeface="Tahoma" panose="020B0604030504040204" pitchFamily="34" charset="0"/>
              </a:endParaRPr>
            </a:p>
          </p:txBody>
        </p:sp>
        <p:sp>
          <p:nvSpPr>
            <p:cNvPr id="52" name="Rectangle 12">
              <a:extLst>
                <a:ext uri="{FF2B5EF4-FFF2-40B4-BE49-F238E27FC236}">
                  <a16:creationId xmlns:a16="http://schemas.microsoft.com/office/drawing/2014/main" id="{EEA8EDCD-DE08-4056-92B2-ED2821B443FC}"/>
                </a:ext>
              </a:extLst>
            </p:cNvPr>
            <p:cNvSpPr>
              <a:spLocks noChangeArrowheads="1"/>
            </p:cNvSpPr>
            <p:nvPr/>
          </p:nvSpPr>
          <p:spPr bwMode="auto">
            <a:xfrm>
              <a:off x="1545" y="2391"/>
              <a:ext cx="176"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a:endParaRPr lang="zh-CN" altLang="en-US" sz="1799">
                <a:latin typeface="Tahoma" panose="020B0604030504040204" pitchFamily="34" charset="0"/>
                <a:ea typeface="站酷高端黑" panose="02010600030101010101" charset="-122"/>
                <a:cs typeface="Tahoma" panose="020B0604030504040204" pitchFamily="34" charset="0"/>
              </a:endParaRPr>
            </a:p>
          </p:txBody>
        </p:sp>
      </p:grpSp>
      <p:grpSp>
        <p:nvGrpSpPr>
          <p:cNvPr id="53" name="Group 8">
            <a:extLst>
              <a:ext uri="{FF2B5EF4-FFF2-40B4-BE49-F238E27FC236}">
                <a16:creationId xmlns:a16="http://schemas.microsoft.com/office/drawing/2014/main" id="{89055C75-48A5-4BA1-B052-EF1F44247201}"/>
              </a:ext>
            </a:extLst>
          </p:cNvPr>
          <p:cNvGrpSpPr>
            <a:grpSpLocks noChangeAspect="1"/>
          </p:cNvGrpSpPr>
          <p:nvPr/>
        </p:nvGrpSpPr>
        <p:grpSpPr bwMode="auto">
          <a:xfrm rot="19915208" flipV="1">
            <a:off x="5847580" y="1435234"/>
            <a:ext cx="391605" cy="589979"/>
            <a:chOff x="1367" y="1610"/>
            <a:chExt cx="533" cy="803"/>
          </a:xfrm>
          <a:gradFill>
            <a:gsLst>
              <a:gs pos="0">
                <a:schemeClr val="accent1">
                  <a:lumMod val="5000"/>
                  <a:lumOff val="95000"/>
                </a:schemeClr>
              </a:gs>
              <a:gs pos="74000">
                <a:srgbClr val="FF3737"/>
              </a:gs>
              <a:gs pos="83000">
                <a:schemeClr val="accent5">
                  <a:lumMod val="40000"/>
                  <a:lumOff val="60000"/>
                </a:schemeClr>
              </a:gs>
              <a:gs pos="100000">
                <a:srgbClr val="FF9393"/>
              </a:gs>
            </a:gsLst>
            <a:lin ang="5400000" scaled="1"/>
          </a:gradFill>
        </p:grpSpPr>
        <p:sp>
          <p:nvSpPr>
            <p:cNvPr id="54" name="Freeform 9">
              <a:extLst>
                <a:ext uri="{FF2B5EF4-FFF2-40B4-BE49-F238E27FC236}">
                  <a16:creationId xmlns:a16="http://schemas.microsoft.com/office/drawing/2014/main" id="{21B546A1-477D-445A-B49D-7BB0762786F9}"/>
                </a:ext>
              </a:extLst>
            </p:cNvPr>
            <p:cNvSpPr/>
            <p:nvPr/>
          </p:nvSpPr>
          <p:spPr bwMode="auto">
            <a:xfrm>
              <a:off x="1367" y="1610"/>
              <a:ext cx="533" cy="547"/>
            </a:xfrm>
            <a:custGeom>
              <a:avLst/>
              <a:gdLst>
                <a:gd name="T0" fmla="*/ 265 w 533"/>
                <a:gd name="T1" fmla="*/ 0 h 547"/>
                <a:gd name="T2" fmla="*/ 0 w 533"/>
                <a:gd name="T3" fmla="*/ 264 h 547"/>
                <a:gd name="T4" fmla="*/ 0 w 533"/>
                <a:gd name="T5" fmla="*/ 512 h 547"/>
                <a:gd name="T6" fmla="*/ 178 w 533"/>
                <a:gd name="T7" fmla="*/ 337 h 547"/>
                <a:gd name="T8" fmla="*/ 178 w 533"/>
                <a:gd name="T9" fmla="*/ 547 h 547"/>
                <a:gd name="T10" fmla="*/ 354 w 533"/>
                <a:gd name="T11" fmla="*/ 547 h 547"/>
                <a:gd name="T12" fmla="*/ 354 w 533"/>
                <a:gd name="T13" fmla="*/ 337 h 547"/>
                <a:gd name="T14" fmla="*/ 533 w 533"/>
                <a:gd name="T15" fmla="*/ 512 h 547"/>
                <a:gd name="T16" fmla="*/ 533 w 533"/>
                <a:gd name="T17" fmla="*/ 264 h 547"/>
                <a:gd name="T18" fmla="*/ 265 w 533"/>
                <a:gd name="T19" fmla="*/ 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3" h="547">
                  <a:moveTo>
                    <a:pt x="265" y="0"/>
                  </a:moveTo>
                  <a:lnTo>
                    <a:pt x="0" y="264"/>
                  </a:lnTo>
                  <a:lnTo>
                    <a:pt x="0" y="512"/>
                  </a:lnTo>
                  <a:lnTo>
                    <a:pt x="178" y="337"/>
                  </a:lnTo>
                  <a:lnTo>
                    <a:pt x="178" y="547"/>
                  </a:lnTo>
                  <a:lnTo>
                    <a:pt x="354" y="547"/>
                  </a:lnTo>
                  <a:lnTo>
                    <a:pt x="354" y="337"/>
                  </a:lnTo>
                  <a:lnTo>
                    <a:pt x="533" y="512"/>
                  </a:lnTo>
                  <a:lnTo>
                    <a:pt x="533" y="264"/>
                  </a:lnTo>
                  <a:lnTo>
                    <a:pt x="265" y="0"/>
                  </a:lnTo>
                  <a:close/>
                </a:path>
              </a:pathLst>
            </a:custGeom>
            <a:grpFill/>
            <a:ln>
              <a:noFill/>
            </a:ln>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a:endParaRPr lang="zh-CN" altLang="en-US" sz="1799">
                <a:latin typeface="Tahoma" panose="020B0604030504040204" pitchFamily="34" charset="0"/>
                <a:ea typeface="站酷高端黑" panose="02010600030101010101" charset="-122"/>
                <a:cs typeface="Tahoma" panose="020B0604030504040204" pitchFamily="34" charset="0"/>
              </a:endParaRPr>
            </a:p>
          </p:txBody>
        </p:sp>
        <p:sp>
          <p:nvSpPr>
            <p:cNvPr id="55" name="Rectangle 10">
              <a:extLst>
                <a:ext uri="{FF2B5EF4-FFF2-40B4-BE49-F238E27FC236}">
                  <a16:creationId xmlns:a16="http://schemas.microsoft.com/office/drawing/2014/main" id="{830EA5F5-E181-4A13-B110-5FE66F4CE1EA}"/>
                </a:ext>
              </a:extLst>
            </p:cNvPr>
            <p:cNvSpPr>
              <a:spLocks noChangeArrowheads="1"/>
            </p:cNvSpPr>
            <p:nvPr/>
          </p:nvSpPr>
          <p:spPr bwMode="auto">
            <a:xfrm>
              <a:off x="1545" y="2184"/>
              <a:ext cx="176" cy="8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a:endParaRPr lang="zh-CN" altLang="en-US" sz="1799">
                <a:latin typeface="Tahoma" panose="020B0604030504040204" pitchFamily="34" charset="0"/>
                <a:ea typeface="站酷高端黑" panose="02010600030101010101" charset="-122"/>
                <a:cs typeface="Tahoma" panose="020B0604030504040204" pitchFamily="34" charset="0"/>
              </a:endParaRPr>
            </a:p>
          </p:txBody>
        </p:sp>
        <p:sp>
          <p:nvSpPr>
            <p:cNvPr id="56" name="Rectangle 11">
              <a:extLst>
                <a:ext uri="{FF2B5EF4-FFF2-40B4-BE49-F238E27FC236}">
                  <a16:creationId xmlns:a16="http://schemas.microsoft.com/office/drawing/2014/main" id="{D2A96DFA-D6AB-461D-996C-F0AD8764FA23}"/>
                </a:ext>
              </a:extLst>
            </p:cNvPr>
            <p:cNvSpPr>
              <a:spLocks noChangeArrowheads="1"/>
            </p:cNvSpPr>
            <p:nvPr/>
          </p:nvSpPr>
          <p:spPr bwMode="auto">
            <a:xfrm>
              <a:off x="1545" y="2313"/>
              <a:ext cx="176"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a:endParaRPr lang="zh-CN" altLang="en-US" sz="1799">
                <a:latin typeface="Tahoma" panose="020B0604030504040204" pitchFamily="34" charset="0"/>
                <a:ea typeface="站酷高端黑" panose="02010600030101010101" charset="-122"/>
                <a:cs typeface="Tahoma" panose="020B0604030504040204" pitchFamily="34" charset="0"/>
              </a:endParaRPr>
            </a:p>
          </p:txBody>
        </p:sp>
        <p:sp>
          <p:nvSpPr>
            <p:cNvPr id="57" name="Rectangle 12">
              <a:extLst>
                <a:ext uri="{FF2B5EF4-FFF2-40B4-BE49-F238E27FC236}">
                  <a16:creationId xmlns:a16="http://schemas.microsoft.com/office/drawing/2014/main" id="{1325C62B-5476-483B-A8E8-45823E590E7E}"/>
                </a:ext>
              </a:extLst>
            </p:cNvPr>
            <p:cNvSpPr>
              <a:spLocks noChangeArrowheads="1"/>
            </p:cNvSpPr>
            <p:nvPr/>
          </p:nvSpPr>
          <p:spPr bwMode="auto">
            <a:xfrm>
              <a:off x="1545" y="2391"/>
              <a:ext cx="176"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a:endParaRPr lang="zh-CN" altLang="en-US" sz="1799">
                <a:latin typeface="Tahoma" panose="020B0604030504040204" pitchFamily="34" charset="0"/>
                <a:ea typeface="站酷高端黑" panose="02010600030101010101" charset="-122"/>
                <a:cs typeface="Tahoma" panose="020B0604030504040204" pitchFamily="34" charset="0"/>
              </a:endParaRPr>
            </a:p>
          </p:txBody>
        </p:sp>
      </p:grpSp>
    </p:spTree>
    <p:extLst>
      <p:ext uri="{BB962C8B-B14F-4D97-AF65-F5344CB8AC3E}">
        <p14:creationId xmlns:p14="http://schemas.microsoft.com/office/powerpoint/2010/main" val="171488446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par>
                          <p:cTn id="15" fill="hold">
                            <p:stCondLst>
                              <p:cond delay="1000"/>
                            </p:stCondLst>
                            <p:childTnLst>
                              <p:par>
                                <p:cTn id="16" presetID="2" presetClass="entr" presetSubtype="8" decel="100000"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1000" fill="hold"/>
                                        <p:tgtEl>
                                          <p:spTgt spid="17"/>
                                        </p:tgtEl>
                                        <p:attrNameLst>
                                          <p:attrName>ppt_x</p:attrName>
                                        </p:attrNameLst>
                                      </p:cBhvr>
                                      <p:tavLst>
                                        <p:tav tm="0">
                                          <p:val>
                                            <p:strVal val="0-#ppt_w/2"/>
                                          </p:val>
                                        </p:tav>
                                        <p:tav tm="100000">
                                          <p:val>
                                            <p:strVal val="#ppt_x"/>
                                          </p:val>
                                        </p:tav>
                                      </p:tavLst>
                                    </p:anim>
                                    <p:anim calcmode="lin" valueType="num">
                                      <p:cBhvr additive="base">
                                        <p:cTn id="19" dur="1000" fill="hold"/>
                                        <p:tgtEl>
                                          <p:spTgt spid="17"/>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1000" fill="hold"/>
                                        <p:tgtEl>
                                          <p:spTgt spid="37"/>
                                        </p:tgtEl>
                                        <p:attrNameLst>
                                          <p:attrName>ppt_x</p:attrName>
                                        </p:attrNameLst>
                                      </p:cBhvr>
                                      <p:tavLst>
                                        <p:tav tm="0">
                                          <p:val>
                                            <p:strVal val="0-#ppt_w/2"/>
                                          </p:val>
                                        </p:tav>
                                        <p:tav tm="100000">
                                          <p:val>
                                            <p:strVal val="#ppt_x"/>
                                          </p:val>
                                        </p:tav>
                                      </p:tavLst>
                                    </p:anim>
                                    <p:anim calcmode="lin" valueType="num">
                                      <p:cBhvr additive="base">
                                        <p:cTn id="23" dur="1000" fill="hold"/>
                                        <p:tgtEl>
                                          <p:spTgt spid="37"/>
                                        </p:tgtEl>
                                        <p:attrNameLst>
                                          <p:attrName>ppt_y</p:attrName>
                                        </p:attrNameLst>
                                      </p:cBhvr>
                                      <p:tavLst>
                                        <p:tav tm="0">
                                          <p:val>
                                            <p:strVal val="#ppt_y"/>
                                          </p:val>
                                        </p:tav>
                                        <p:tav tm="100000">
                                          <p:val>
                                            <p:strVal val="#ppt_y"/>
                                          </p:val>
                                        </p:tav>
                                      </p:tavLst>
                                    </p:anim>
                                  </p:childTnLst>
                                </p:cTn>
                              </p:par>
                              <p:par>
                                <p:cTn id="24" presetID="2" presetClass="entr" presetSubtype="8" decel="100000" fill="hold" nodeType="withEffect">
                                  <p:stCondLst>
                                    <p:cond delay="25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1000" fill="hold"/>
                                        <p:tgtEl>
                                          <p:spTgt spid="24"/>
                                        </p:tgtEl>
                                        <p:attrNameLst>
                                          <p:attrName>ppt_x</p:attrName>
                                        </p:attrNameLst>
                                      </p:cBhvr>
                                      <p:tavLst>
                                        <p:tav tm="0">
                                          <p:val>
                                            <p:strVal val="0-#ppt_w/2"/>
                                          </p:val>
                                        </p:tav>
                                        <p:tav tm="100000">
                                          <p:val>
                                            <p:strVal val="#ppt_x"/>
                                          </p:val>
                                        </p:tav>
                                      </p:tavLst>
                                    </p:anim>
                                    <p:anim calcmode="lin" valueType="num">
                                      <p:cBhvr additive="base">
                                        <p:cTn id="27" dur="1000" fill="hold"/>
                                        <p:tgtEl>
                                          <p:spTgt spid="24"/>
                                        </p:tgtEl>
                                        <p:attrNameLst>
                                          <p:attrName>ppt_y</p:attrName>
                                        </p:attrNameLst>
                                      </p:cBhvr>
                                      <p:tavLst>
                                        <p:tav tm="0">
                                          <p:val>
                                            <p:strVal val="#ppt_y"/>
                                          </p:val>
                                        </p:tav>
                                        <p:tav tm="100000">
                                          <p:val>
                                            <p:strVal val="#ppt_y"/>
                                          </p:val>
                                        </p:tav>
                                      </p:tavLst>
                                    </p:anim>
                                  </p:childTnLst>
                                </p:cTn>
                              </p:par>
                              <p:par>
                                <p:cTn id="28" presetID="2" presetClass="entr" presetSubtype="8" decel="100000" fill="hold" nodeType="withEffect">
                                  <p:stCondLst>
                                    <p:cond delay="500"/>
                                  </p:stCondLst>
                                  <p:childTnLst>
                                    <p:set>
                                      <p:cBhvr>
                                        <p:cTn id="29" dur="1" fill="hold">
                                          <p:stCondLst>
                                            <p:cond delay="0"/>
                                          </p:stCondLst>
                                        </p:cTn>
                                        <p:tgtEl>
                                          <p:spTgt spid="31"/>
                                        </p:tgtEl>
                                        <p:attrNameLst>
                                          <p:attrName>style.visibility</p:attrName>
                                        </p:attrNameLst>
                                      </p:cBhvr>
                                      <p:to>
                                        <p:strVal val="visible"/>
                                      </p:to>
                                    </p:set>
                                    <p:anim calcmode="lin" valueType="num">
                                      <p:cBhvr additive="base">
                                        <p:cTn id="30" dur="1000" fill="hold"/>
                                        <p:tgtEl>
                                          <p:spTgt spid="31"/>
                                        </p:tgtEl>
                                        <p:attrNameLst>
                                          <p:attrName>ppt_x</p:attrName>
                                        </p:attrNameLst>
                                      </p:cBhvr>
                                      <p:tavLst>
                                        <p:tav tm="0">
                                          <p:val>
                                            <p:strVal val="0-#ppt_w/2"/>
                                          </p:val>
                                        </p:tav>
                                        <p:tav tm="100000">
                                          <p:val>
                                            <p:strVal val="#ppt_x"/>
                                          </p:val>
                                        </p:tav>
                                      </p:tavLst>
                                    </p:anim>
                                    <p:anim calcmode="lin" valueType="num">
                                      <p:cBhvr additive="base">
                                        <p:cTn id="31" dur="1000" fill="hold"/>
                                        <p:tgtEl>
                                          <p:spTgt spid="31"/>
                                        </p:tgtEl>
                                        <p:attrNameLst>
                                          <p:attrName>ppt_y</p:attrName>
                                        </p:attrNameLst>
                                      </p:cBhvr>
                                      <p:tavLst>
                                        <p:tav tm="0">
                                          <p:val>
                                            <p:strVal val="#ppt_y"/>
                                          </p:val>
                                        </p:tav>
                                        <p:tav tm="100000">
                                          <p:val>
                                            <p:strVal val="#ppt_y"/>
                                          </p:val>
                                        </p:tav>
                                      </p:tavLst>
                                    </p:anim>
                                  </p:childTnLst>
                                </p:cTn>
                              </p:par>
                              <p:par>
                                <p:cTn id="32" presetID="2" presetClass="entr" presetSubtype="8" decel="100000" fill="hold" nodeType="withEffect">
                                  <p:stCondLst>
                                    <p:cond delay="750"/>
                                  </p:stCondLst>
                                  <p:childTnLst>
                                    <p:set>
                                      <p:cBhvr>
                                        <p:cTn id="33" dur="1" fill="hold">
                                          <p:stCondLst>
                                            <p:cond delay="0"/>
                                          </p:stCondLst>
                                        </p:cTn>
                                        <p:tgtEl>
                                          <p:spTgt spid="38"/>
                                        </p:tgtEl>
                                        <p:attrNameLst>
                                          <p:attrName>style.visibility</p:attrName>
                                        </p:attrNameLst>
                                      </p:cBhvr>
                                      <p:to>
                                        <p:strVal val="visible"/>
                                      </p:to>
                                    </p:set>
                                    <p:anim calcmode="lin" valueType="num">
                                      <p:cBhvr additive="base">
                                        <p:cTn id="34" dur="1000" fill="hold"/>
                                        <p:tgtEl>
                                          <p:spTgt spid="38"/>
                                        </p:tgtEl>
                                        <p:attrNameLst>
                                          <p:attrName>ppt_x</p:attrName>
                                        </p:attrNameLst>
                                      </p:cBhvr>
                                      <p:tavLst>
                                        <p:tav tm="0">
                                          <p:val>
                                            <p:strVal val="0-#ppt_w/2"/>
                                          </p:val>
                                        </p:tav>
                                        <p:tav tm="100000">
                                          <p:val>
                                            <p:strVal val="#ppt_x"/>
                                          </p:val>
                                        </p:tav>
                                      </p:tavLst>
                                    </p:anim>
                                    <p:anim calcmode="lin" valueType="num">
                                      <p:cBhvr additive="base">
                                        <p:cTn id="35" dur="1000" fill="hold"/>
                                        <p:tgtEl>
                                          <p:spTgt spid="38"/>
                                        </p:tgtEl>
                                        <p:attrNameLst>
                                          <p:attrName>ppt_y</p:attrName>
                                        </p:attrNameLst>
                                      </p:cBhvr>
                                      <p:tavLst>
                                        <p:tav tm="0">
                                          <p:val>
                                            <p:strVal val="#ppt_y"/>
                                          </p:val>
                                        </p:tav>
                                        <p:tav tm="100000">
                                          <p:val>
                                            <p:strVal val="#ppt_y"/>
                                          </p:val>
                                        </p:tav>
                                      </p:tavLst>
                                    </p:anim>
                                  </p:childTnLst>
                                </p:cTn>
                              </p:par>
                            </p:childTnLst>
                          </p:cTn>
                        </p:par>
                        <p:par>
                          <p:cTn id="36" fill="hold">
                            <p:stCondLst>
                              <p:cond delay="2750"/>
                            </p:stCondLst>
                            <p:childTnLst>
                              <p:par>
                                <p:cTn id="37" presetID="22" presetClass="entr" presetSubtype="8" fill="hold" nodeType="after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wipe(left)">
                                      <p:cBhvr>
                                        <p:cTn id="39" dur="500"/>
                                        <p:tgtEl>
                                          <p:spTgt spid="41"/>
                                        </p:tgtEl>
                                      </p:cBhvr>
                                    </p:animEffect>
                                  </p:childTnLst>
                                </p:cTn>
                              </p:par>
                              <p:par>
                                <p:cTn id="40" presetID="22" presetClass="entr" presetSubtype="8" fill="hold" nodeType="with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wipe(left)">
                                      <p:cBhvr>
                                        <p:cTn id="42" dur="500"/>
                                        <p:tgtEl>
                                          <p:spTgt spid="53"/>
                                        </p:tgtEl>
                                      </p:cBhvr>
                                    </p:animEffect>
                                  </p:childTnLst>
                                </p:cTn>
                              </p:par>
                              <p:par>
                                <p:cTn id="43" presetID="22" presetClass="entr" presetSubtype="8" fill="hold" nodeType="with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wipe(left)">
                                      <p:cBhvr>
                                        <p:cTn id="4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1">
            <a:extLst>
              <a:ext uri="{FF2B5EF4-FFF2-40B4-BE49-F238E27FC236}">
                <a16:creationId xmlns:a16="http://schemas.microsoft.com/office/drawing/2014/main" id="{8289F95D-3FF5-42A7-B6B5-4B21215AABA5}"/>
              </a:ext>
            </a:extLst>
          </p:cNvPr>
          <p:cNvSpPr txBox="1"/>
          <p:nvPr/>
        </p:nvSpPr>
        <p:spPr>
          <a:xfrm>
            <a:off x="2134284" y="317845"/>
            <a:ext cx="7662859" cy="646331"/>
          </a:xfrm>
          <a:prstGeom prst="rect">
            <a:avLst/>
          </a:prstGeom>
          <a:noFill/>
        </p:spPr>
        <p:txBody>
          <a:bodyPr wrap="square" rtlCol="0">
            <a:spAutoFit/>
            <a:scene3d>
              <a:camera prst="orthographicFront"/>
              <a:lightRig rig="threePt" dir="t"/>
            </a:scene3d>
            <a:sp3d contourW="12700"/>
          </a:bodyPr>
          <a:lstStyle/>
          <a:p>
            <a:r>
              <a:rPr lang="en-US" altLang="zh-CN" sz="3600" b="1">
                <a:solidFill>
                  <a:srgbClr val="FF0000"/>
                </a:solidFill>
                <a:latin typeface="Calibri" panose="020F0502020204030204" pitchFamily="34" charset="0"/>
              </a:rPr>
              <a:t>Ethereum and Raspberry Pi integration</a:t>
            </a:r>
          </a:p>
        </p:txBody>
      </p:sp>
      <p:sp>
        <p:nvSpPr>
          <p:cNvPr id="4" name="Title 1">
            <a:extLst>
              <a:ext uri="{FF2B5EF4-FFF2-40B4-BE49-F238E27FC236}">
                <a16:creationId xmlns:a16="http://schemas.microsoft.com/office/drawing/2014/main" id="{0C189FFA-F56F-4EA6-A9A7-2F13B5C0D493}"/>
              </a:ext>
            </a:extLst>
          </p:cNvPr>
          <p:cNvSpPr txBox="1">
            <a:spLocks/>
          </p:cNvSpPr>
          <p:nvPr/>
        </p:nvSpPr>
        <p:spPr>
          <a:xfrm>
            <a:off x="823686" y="800554"/>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a:ln>
                  <a:noFill/>
                </a:ln>
                <a:solidFill>
                  <a:srgbClr val="00132C"/>
                </a:solidFill>
                <a:effectLst/>
                <a:uLnTx/>
                <a:uFillTx/>
                <a:latin typeface="Calibri Light" panose="020F0302020204030204"/>
                <a:ea typeface="+mj-ea"/>
                <a:cs typeface="+mj-cs"/>
              </a:rPr>
              <a:t>Step 2 – Create the Genesis file</a:t>
            </a:r>
          </a:p>
        </p:txBody>
      </p:sp>
      <p:sp>
        <p:nvSpPr>
          <p:cNvPr id="5" name="Subtitle 2">
            <a:extLst>
              <a:ext uri="{FF2B5EF4-FFF2-40B4-BE49-F238E27FC236}">
                <a16:creationId xmlns:a16="http://schemas.microsoft.com/office/drawing/2014/main" id="{CA19E332-BFFB-4B4D-B13B-5E1AA013F5BA}"/>
              </a:ext>
            </a:extLst>
          </p:cNvPr>
          <p:cNvSpPr txBox="1">
            <a:spLocks/>
          </p:cNvSpPr>
          <p:nvPr/>
        </p:nvSpPr>
        <p:spPr>
          <a:xfrm>
            <a:off x="823686" y="2261054"/>
            <a:ext cx="3797807"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ysClr val="windowText" lastClr="000000"/>
                </a:solidFill>
                <a:effectLst/>
                <a:uLnTx/>
                <a:uFillTx/>
                <a:latin typeface="Calibri" panose="020F0502020204030204"/>
                <a:ea typeface="+mn-ea"/>
                <a:cs typeface="+mn-cs"/>
              </a:rPr>
              <a:t>Each blockchain starts with a genesis block that is used to initialize the blockchain and defines the terms and conditions to join the network.</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ysClr val="windowText" lastClr="000000"/>
                </a:solidFill>
                <a:effectLst/>
                <a:uLnTx/>
                <a:uFillTx/>
                <a:latin typeface="Calibri" panose="020F0502020204030204"/>
                <a:ea typeface="+mn-ea"/>
                <a:cs typeface="+mn-cs"/>
              </a:rPr>
              <a:t>Our genesis block is called “</a:t>
            </a:r>
            <a:r>
              <a:rPr kumimoji="0" lang="en-US" sz="2000" b="1" i="0" u="none" strike="noStrike" kern="1200" cap="none" spc="0" normalizeH="0" baseline="0" noProof="0">
                <a:ln>
                  <a:noFill/>
                </a:ln>
                <a:solidFill>
                  <a:sysClr val="windowText" lastClr="000000"/>
                </a:solidFill>
                <a:effectLst/>
                <a:uLnTx/>
                <a:uFillTx/>
                <a:latin typeface="Calibri" panose="020F0502020204030204"/>
                <a:ea typeface="+mn-ea"/>
                <a:cs typeface="+mn-cs"/>
              </a:rPr>
              <a:t>genesis.json”</a:t>
            </a:r>
            <a:r>
              <a:rPr kumimoji="0" lang="en-US" sz="2000" b="0" i="0" u="none" strike="noStrike" kern="1200" cap="none" spc="0" normalizeH="0" baseline="0" noProof="0">
                <a:ln>
                  <a:noFill/>
                </a:ln>
                <a:solidFill>
                  <a:sysClr val="windowText" lastClr="000000"/>
                </a:solidFill>
                <a:effectLst/>
                <a:uLnTx/>
                <a:uFillTx/>
                <a:latin typeface="Calibri" panose="020F0502020204030204"/>
                <a:ea typeface="+mn-ea"/>
                <a:cs typeface="+mn-cs"/>
              </a:rPr>
              <a:t> and is stored under “</a:t>
            </a:r>
            <a:r>
              <a:rPr kumimoji="0" lang="en-US" sz="2000" b="1" i="0" u="none" strike="noStrike" kern="1200" cap="none" spc="0" normalizeH="0" baseline="0" noProof="0">
                <a:ln>
                  <a:noFill/>
                </a:ln>
                <a:solidFill>
                  <a:sysClr val="windowText" lastClr="000000"/>
                </a:solidFill>
                <a:effectLst/>
                <a:uLnTx/>
                <a:uFillTx/>
                <a:latin typeface="Calibri" panose="020F0502020204030204"/>
                <a:ea typeface="+mn-ea"/>
                <a:cs typeface="+mn-cs"/>
              </a:rPr>
              <a:t>~/ChainSkills</a:t>
            </a:r>
            <a:r>
              <a:rPr kumimoji="0" lang="en-US" sz="2000" b="0" i="0" u="none" strike="noStrike" kern="1200" cap="none" spc="0" normalizeH="0" baseline="0" noProof="0">
                <a:ln>
                  <a:noFill/>
                </a:ln>
                <a:solidFill>
                  <a:sysClr val="windowText" lastClr="000000"/>
                </a:solidFill>
                <a:effectLst/>
                <a:uLnTx/>
                <a:uFillTx/>
                <a:latin typeface="Calibri" panose="020F0502020204030204"/>
                <a:ea typeface="+mn-ea"/>
                <a:cs typeface="+mn-cs"/>
              </a:rPr>
              <a:t>” folder.</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ysClr val="windowText" lastClr="000000"/>
                </a:solidFill>
                <a:effectLst/>
                <a:uLnTx/>
                <a:uFillTx/>
                <a:latin typeface="Calibri" panose="020F0502020204030204"/>
                <a:ea typeface="+mn-ea"/>
                <a:cs typeface="+mn-cs"/>
              </a:rPr>
              <a:t>Create a text file under ~/ChainSkills, called genesis.json, with the following content:</a:t>
            </a:r>
          </a:p>
          <a:p>
            <a:pPr marL="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pic>
        <p:nvPicPr>
          <p:cNvPr id="6" name="Picture 3" descr="A screenshot of a cell phone&#10;&#10;Description automatically generated">
            <a:extLst>
              <a:ext uri="{FF2B5EF4-FFF2-40B4-BE49-F238E27FC236}">
                <a16:creationId xmlns:a16="http://schemas.microsoft.com/office/drawing/2014/main" id="{994C2B28-A99F-4317-9FCE-A7D4F9C73B83}"/>
              </a:ext>
            </a:extLst>
          </p:cNvPr>
          <p:cNvPicPr>
            <a:picLocks noChangeAspect="1"/>
          </p:cNvPicPr>
          <p:nvPr/>
        </p:nvPicPr>
        <p:blipFill rotWithShape="1">
          <a:blip r:embed="rId2"/>
          <a:srcRect r="10000" b="-1"/>
          <a:stretch/>
        </p:blipFill>
        <p:spPr>
          <a:xfrm>
            <a:off x="5106126" y="2339710"/>
            <a:ext cx="6233160" cy="4272681"/>
          </a:xfrm>
          <a:prstGeom prst="rect">
            <a:avLst/>
          </a:prstGeom>
        </p:spPr>
      </p:pic>
    </p:spTree>
    <p:extLst>
      <p:ext uri="{BB962C8B-B14F-4D97-AF65-F5344CB8AC3E}">
        <p14:creationId xmlns:p14="http://schemas.microsoft.com/office/powerpoint/2010/main" val="87985759"/>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1">
            <a:extLst>
              <a:ext uri="{FF2B5EF4-FFF2-40B4-BE49-F238E27FC236}">
                <a16:creationId xmlns:a16="http://schemas.microsoft.com/office/drawing/2014/main" id="{66A820B5-6BB4-40DE-B229-470BFC29F2B8}"/>
              </a:ext>
            </a:extLst>
          </p:cNvPr>
          <p:cNvSpPr txBox="1"/>
          <p:nvPr/>
        </p:nvSpPr>
        <p:spPr>
          <a:xfrm>
            <a:off x="2134284" y="317845"/>
            <a:ext cx="7662859" cy="646331"/>
          </a:xfrm>
          <a:prstGeom prst="rect">
            <a:avLst/>
          </a:prstGeom>
          <a:noFill/>
        </p:spPr>
        <p:txBody>
          <a:bodyPr wrap="square" rtlCol="0">
            <a:spAutoFit/>
            <a:scene3d>
              <a:camera prst="orthographicFront"/>
              <a:lightRig rig="threePt" dir="t"/>
            </a:scene3d>
            <a:sp3d contourW="12700"/>
          </a:bodyPr>
          <a:lstStyle/>
          <a:p>
            <a:r>
              <a:rPr lang="en-US" altLang="zh-CN" sz="3600" b="1">
                <a:solidFill>
                  <a:srgbClr val="FF0000"/>
                </a:solidFill>
                <a:latin typeface="Calibri" panose="020F0502020204030204" pitchFamily="34" charset="0"/>
              </a:rPr>
              <a:t>Ethereum and Raspberry Pi integration</a:t>
            </a:r>
          </a:p>
        </p:txBody>
      </p:sp>
      <p:sp>
        <p:nvSpPr>
          <p:cNvPr id="4" name="Title 1">
            <a:extLst>
              <a:ext uri="{FF2B5EF4-FFF2-40B4-BE49-F238E27FC236}">
                <a16:creationId xmlns:a16="http://schemas.microsoft.com/office/drawing/2014/main" id="{F835B8C5-6E89-451D-AC12-706E6F6ED9D2}"/>
              </a:ext>
            </a:extLst>
          </p:cNvPr>
          <p:cNvSpPr txBox="1">
            <a:spLocks/>
          </p:cNvSpPr>
          <p:nvPr/>
        </p:nvSpPr>
        <p:spPr>
          <a:xfrm>
            <a:off x="152400" y="881020"/>
            <a:ext cx="11273246" cy="96270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1" i="0" u="none" strike="noStrike" kern="1200" cap="none" spc="0" normalizeH="0" baseline="0" noProof="0">
                <a:ln>
                  <a:noFill/>
                </a:ln>
                <a:solidFill>
                  <a:srgbClr val="5B9BD5">
                    <a:lumMod val="50000"/>
                  </a:srgbClr>
                </a:solidFill>
                <a:effectLst/>
                <a:uLnTx/>
                <a:uFillTx/>
                <a:latin typeface="Calibri Light" panose="020F0302020204030204"/>
                <a:ea typeface="+mj-ea"/>
                <a:cs typeface="+mj-cs"/>
              </a:rPr>
              <a:t>Step 3 – Initialize the private blockchain</a:t>
            </a:r>
            <a:endParaRPr kumimoji="0" lang="en-US" sz="5400" b="0" i="0" u="none" strike="noStrike" kern="1200" cap="none" spc="0" normalizeH="0" baseline="0" noProof="0" dirty="0">
              <a:ln>
                <a:noFill/>
              </a:ln>
              <a:solidFill>
                <a:srgbClr val="5B9BD5">
                  <a:lumMod val="50000"/>
                </a:srgbClr>
              </a:solidFill>
              <a:effectLst/>
              <a:uLnTx/>
              <a:uFillTx/>
              <a:latin typeface="Calibri Light" panose="020F0302020204030204"/>
              <a:ea typeface="+mj-ea"/>
              <a:cs typeface="+mj-cs"/>
            </a:endParaRPr>
          </a:p>
        </p:txBody>
      </p:sp>
      <p:sp>
        <p:nvSpPr>
          <p:cNvPr id="5" name="Subtitle 2">
            <a:extLst>
              <a:ext uri="{FF2B5EF4-FFF2-40B4-BE49-F238E27FC236}">
                <a16:creationId xmlns:a16="http://schemas.microsoft.com/office/drawing/2014/main" id="{B98FB0F8-7286-4FC6-8D76-6EC62DD650D1}"/>
              </a:ext>
            </a:extLst>
          </p:cNvPr>
          <p:cNvSpPr txBox="1">
            <a:spLocks/>
          </p:cNvSpPr>
          <p:nvPr/>
        </p:nvSpPr>
        <p:spPr>
          <a:xfrm>
            <a:off x="570412" y="1988051"/>
            <a:ext cx="9144000" cy="96270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a:ln>
                  <a:noFill/>
                </a:ln>
                <a:solidFill>
                  <a:sysClr val="windowText" lastClr="000000"/>
                </a:solidFill>
                <a:effectLst/>
                <a:uLnTx/>
                <a:uFillTx/>
                <a:latin typeface="Calibri" panose="020F0502020204030204"/>
                <a:ea typeface="+mn-ea"/>
                <a:cs typeface="+mn-cs"/>
              </a:rPr>
              <a:t>Step 3.1 – Initialize miner #1</a:t>
            </a:r>
            <a:endParaRPr kumimoji="0" lang="en-US" sz="20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a:ln>
                  <a:noFill/>
                </a:ln>
                <a:solidFill>
                  <a:sysClr val="windowText" lastClr="000000"/>
                </a:solidFill>
                <a:effectLst/>
                <a:uLnTx/>
                <a:uFillTx/>
                <a:latin typeface="Calibri" panose="020F0502020204030204"/>
                <a:ea typeface="+mn-ea"/>
                <a:cs typeface="+mn-cs"/>
              </a:rPr>
              <a:t>Type the following command to create the blockchain for the first miner:</a:t>
            </a:r>
            <a:endParaRPr kumimoji="0" lang="en-US" sz="20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pic>
        <p:nvPicPr>
          <p:cNvPr id="6" name="Picture 3">
            <a:extLst>
              <a:ext uri="{FF2B5EF4-FFF2-40B4-BE49-F238E27FC236}">
                <a16:creationId xmlns:a16="http://schemas.microsoft.com/office/drawing/2014/main" id="{74075E45-22C6-4591-A47E-1F193F8CA8CC}"/>
              </a:ext>
            </a:extLst>
          </p:cNvPr>
          <p:cNvPicPr>
            <a:picLocks noChangeAspect="1"/>
          </p:cNvPicPr>
          <p:nvPr/>
        </p:nvPicPr>
        <p:blipFill>
          <a:blip r:embed="rId2"/>
          <a:stretch>
            <a:fillRect/>
          </a:stretch>
        </p:blipFill>
        <p:spPr>
          <a:xfrm>
            <a:off x="702355" y="2999005"/>
            <a:ext cx="5620068" cy="1670241"/>
          </a:xfrm>
          <a:prstGeom prst="rect">
            <a:avLst/>
          </a:prstGeom>
        </p:spPr>
      </p:pic>
      <p:sp>
        <p:nvSpPr>
          <p:cNvPr id="7" name="TextBox 4">
            <a:extLst>
              <a:ext uri="{FF2B5EF4-FFF2-40B4-BE49-F238E27FC236}">
                <a16:creationId xmlns:a16="http://schemas.microsoft.com/office/drawing/2014/main" id="{7F53794A-4167-4112-AA6F-7EDD18AFF3C9}"/>
              </a:ext>
            </a:extLst>
          </p:cNvPr>
          <p:cNvSpPr txBox="1"/>
          <p:nvPr/>
        </p:nvSpPr>
        <p:spPr>
          <a:xfrm>
            <a:off x="570412" y="4811565"/>
            <a:ext cx="9665251" cy="2031325"/>
          </a:xfrm>
          <a:prstGeom prst="rect">
            <a:avLst/>
          </a:prstGeom>
          <a:noFill/>
        </p:spPr>
        <p:txBody>
          <a:bodyPr wrap="square" rtlCol="0">
            <a:spAutoFit/>
          </a:bodyPr>
          <a:lstStyle/>
          <a:p>
            <a:r>
              <a:rPr lang="en-US" dirty="0">
                <a:solidFill>
                  <a:prstClr val="black"/>
                </a:solidFill>
                <a:latin typeface="Calibri" panose="020F0502020204030204"/>
              </a:rPr>
              <a:t>The logs provide the following information:</a:t>
            </a:r>
          </a:p>
          <a:p>
            <a:pPr marL="285750" indent="-285750">
              <a:buFont typeface="Arial" panose="020B0604020202020204" pitchFamily="34" charset="0"/>
              <a:buChar char="•"/>
            </a:pPr>
            <a:r>
              <a:rPr lang="en-US" dirty="0">
                <a:solidFill>
                  <a:prstClr val="black"/>
                </a:solidFill>
                <a:latin typeface="Calibri" panose="020F0502020204030204"/>
              </a:rPr>
              <a:t>you need a default account</a:t>
            </a:r>
          </a:p>
          <a:p>
            <a:pPr marL="285750" indent="-285750">
              <a:buFont typeface="Arial" panose="020B0604020202020204" pitchFamily="34" charset="0"/>
              <a:buChar char="•"/>
            </a:pPr>
            <a:r>
              <a:rPr lang="en-US" dirty="0">
                <a:solidFill>
                  <a:prstClr val="black"/>
                </a:solidFill>
                <a:latin typeface="Calibri" panose="020F0502020204030204"/>
              </a:rPr>
              <a:t>the blockchain has been successfully created</a:t>
            </a:r>
          </a:p>
          <a:p>
            <a:r>
              <a:rPr lang="en-US" dirty="0">
                <a:solidFill>
                  <a:prstClr val="black"/>
                </a:solidFill>
                <a:latin typeface="Calibri" panose="020F0502020204030204"/>
              </a:rPr>
              <a:t>If you list the content of the </a:t>
            </a:r>
            <a:r>
              <a:rPr lang="en-US" b="1" dirty="0">
                <a:solidFill>
                  <a:prstClr val="black"/>
                </a:solidFill>
                <a:latin typeface="Calibri" panose="020F0502020204030204"/>
              </a:rPr>
              <a:t>miner1</a:t>
            </a:r>
            <a:r>
              <a:rPr lang="en-US" dirty="0">
                <a:solidFill>
                  <a:prstClr val="black"/>
                </a:solidFill>
                <a:latin typeface="Calibri" panose="020F0502020204030204"/>
              </a:rPr>
              <a:t> folder, you will notice the following subfolders:</a:t>
            </a:r>
          </a:p>
          <a:p>
            <a:pPr marL="285750" indent="-285750">
              <a:buFont typeface="Arial" panose="020B0604020202020204" pitchFamily="34" charset="0"/>
              <a:buChar char="•"/>
            </a:pPr>
            <a:r>
              <a:rPr lang="en-US" b="1" dirty="0" err="1">
                <a:solidFill>
                  <a:prstClr val="black"/>
                </a:solidFill>
                <a:latin typeface="Calibri" panose="020F0502020204030204"/>
              </a:rPr>
              <a:t>geth</a:t>
            </a:r>
            <a:r>
              <a:rPr lang="en-US" dirty="0">
                <a:solidFill>
                  <a:prstClr val="black"/>
                </a:solidFill>
                <a:latin typeface="Calibri" panose="020F0502020204030204"/>
              </a:rPr>
              <a:t>: contains the database of your private blockchain (</a:t>
            </a:r>
            <a:r>
              <a:rPr lang="en-US" dirty="0" err="1">
                <a:solidFill>
                  <a:prstClr val="black"/>
                </a:solidFill>
                <a:latin typeface="Calibri" panose="020F0502020204030204"/>
              </a:rPr>
              <a:t>chaindata</a:t>
            </a:r>
            <a:r>
              <a:rPr lang="en-US" dirty="0">
                <a:solidFill>
                  <a:prstClr val="black"/>
                </a:solidFill>
                <a:latin typeface="Calibri" panose="020F0502020204030204"/>
              </a:rPr>
              <a:t>).</a:t>
            </a:r>
          </a:p>
          <a:p>
            <a:pPr marL="285750" indent="-285750">
              <a:buFont typeface="Arial" panose="020B0604020202020204" pitchFamily="34" charset="0"/>
              <a:buChar char="•"/>
            </a:pPr>
            <a:r>
              <a:rPr lang="en-US" b="1" dirty="0" err="1">
                <a:solidFill>
                  <a:prstClr val="black"/>
                </a:solidFill>
                <a:latin typeface="Calibri" panose="020F0502020204030204"/>
              </a:rPr>
              <a:t>keystore</a:t>
            </a:r>
            <a:r>
              <a:rPr lang="en-US" dirty="0">
                <a:solidFill>
                  <a:prstClr val="black"/>
                </a:solidFill>
                <a:latin typeface="Calibri" panose="020F0502020204030204"/>
              </a:rPr>
              <a:t>: location of your wallet used to store the accounts that you will create on this node.</a:t>
            </a:r>
          </a:p>
          <a:p>
            <a:endParaRPr lang="en-US" dirty="0">
              <a:solidFill>
                <a:prstClr val="black"/>
              </a:solidFill>
              <a:latin typeface="Calibri" panose="020F0502020204030204"/>
            </a:endParaRPr>
          </a:p>
        </p:txBody>
      </p:sp>
      <p:pic>
        <p:nvPicPr>
          <p:cNvPr id="8" name="Picture 5">
            <a:extLst>
              <a:ext uri="{FF2B5EF4-FFF2-40B4-BE49-F238E27FC236}">
                <a16:creationId xmlns:a16="http://schemas.microsoft.com/office/drawing/2014/main" id="{C030BDD6-293D-41EF-95AA-E70D1A903BA3}"/>
              </a:ext>
            </a:extLst>
          </p:cNvPr>
          <p:cNvPicPr>
            <a:picLocks noChangeAspect="1"/>
          </p:cNvPicPr>
          <p:nvPr/>
        </p:nvPicPr>
        <p:blipFill>
          <a:blip r:embed="rId3"/>
          <a:stretch>
            <a:fillRect/>
          </a:stretch>
        </p:blipFill>
        <p:spPr>
          <a:xfrm>
            <a:off x="6601515" y="3001708"/>
            <a:ext cx="5244290" cy="1667539"/>
          </a:xfrm>
          <a:prstGeom prst="rect">
            <a:avLst/>
          </a:prstGeom>
        </p:spPr>
      </p:pic>
    </p:spTree>
    <p:extLst>
      <p:ext uri="{BB962C8B-B14F-4D97-AF65-F5344CB8AC3E}">
        <p14:creationId xmlns:p14="http://schemas.microsoft.com/office/powerpoint/2010/main" val="1418580969"/>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6946117-BD35-40AF-AFC2-E5D1023A4816}"/>
              </a:ext>
            </a:extLst>
          </p:cNvPr>
          <p:cNvSpPr txBox="1">
            <a:spLocks/>
          </p:cNvSpPr>
          <p:nvPr/>
        </p:nvSpPr>
        <p:spPr>
          <a:xfrm>
            <a:off x="0" y="539106"/>
            <a:ext cx="8802188" cy="117896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1" i="0" u="none" strike="noStrike" kern="1200" cap="none" spc="0" normalizeH="0" baseline="0" noProof="0">
                <a:ln>
                  <a:noFill/>
                </a:ln>
                <a:solidFill>
                  <a:srgbClr val="5B9BD5">
                    <a:lumMod val="50000"/>
                  </a:srgbClr>
                </a:solidFill>
                <a:effectLst/>
                <a:uLnTx/>
                <a:uFillTx/>
                <a:latin typeface="Calibri Light" panose="020F0302020204030204"/>
                <a:ea typeface="+mj-ea"/>
                <a:cs typeface="+mj-cs"/>
              </a:rPr>
              <a:t>Step 4 – Create accounts</a:t>
            </a:r>
            <a:endParaRPr kumimoji="0" lang="en-US" sz="5400" b="1" i="0" u="none" strike="noStrike" kern="1200" cap="none" spc="0" normalizeH="0" baseline="0" noProof="0" dirty="0">
              <a:ln>
                <a:noFill/>
              </a:ln>
              <a:solidFill>
                <a:srgbClr val="5B9BD5">
                  <a:lumMod val="50000"/>
                </a:srgbClr>
              </a:solidFill>
              <a:effectLst/>
              <a:uLnTx/>
              <a:uFillTx/>
              <a:latin typeface="Calibri Light" panose="020F0302020204030204"/>
              <a:ea typeface="+mj-ea"/>
              <a:cs typeface="+mj-cs"/>
            </a:endParaRPr>
          </a:p>
        </p:txBody>
      </p:sp>
      <p:sp>
        <p:nvSpPr>
          <p:cNvPr id="4" name="Subtitle 2">
            <a:extLst>
              <a:ext uri="{FF2B5EF4-FFF2-40B4-BE49-F238E27FC236}">
                <a16:creationId xmlns:a16="http://schemas.microsoft.com/office/drawing/2014/main" id="{AE5893EF-C398-4CC6-96F9-483E695A4397}"/>
              </a:ext>
            </a:extLst>
          </p:cNvPr>
          <p:cNvSpPr txBox="1">
            <a:spLocks/>
          </p:cNvSpPr>
          <p:nvPr/>
        </p:nvSpPr>
        <p:spPr>
          <a:xfrm>
            <a:off x="1175658" y="1646327"/>
            <a:ext cx="10123714" cy="228269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a:ln>
                  <a:noFill/>
                </a:ln>
                <a:solidFill>
                  <a:sysClr val="windowText" lastClr="000000"/>
                </a:solidFill>
                <a:effectLst/>
                <a:uLnTx/>
                <a:uFillTx/>
                <a:latin typeface="Calibri" panose="020F0502020204030204"/>
                <a:ea typeface="+mn-ea"/>
                <a:cs typeface="+mn-cs"/>
              </a:rPr>
              <a:t>Step 4.1 – Accounts for miner #1:</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ysClr val="windowText" lastClr="000000"/>
                </a:solidFill>
                <a:effectLst/>
                <a:uLnTx/>
                <a:uFillTx/>
                <a:latin typeface="Calibri" panose="020F0502020204030204"/>
                <a:ea typeface="+mn-ea"/>
                <a:cs typeface="+mn-cs"/>
              </a:rPr>
              <a:t>Create the default account that will be used to run the node.</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ysClr val="windowText" lastClr="000000"/>
                </a:solidFill>
                <a:effectLst/>
                <a:uLnTx/>
                <a:uFillTx/>
                <a:latin typeface="Calibri" panose="020F0502020204030204"/>
                <a:ea typeface="+mn-ea"/>
                <a:cs typeface="+mn-cs"/>
              </a:rPr>
              <a:t>This account will receive all ethers created by the miner in the private blockchain. These ethers will serve to test our solutions by paying the gas required to process each transaction.</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ysClr val="windowText" lastClr="000000"/>
                </a:solidFill>
                <a:effectLst/>
                <a:uLnTx/>
                <a:uFillTx/>
                <a:latin typeface="Calibri" panose="020F0502020204030204"/>
                <a:ea typeface="+mn-ea"/>
                <a:cs typeface="+mn-cs"/>
              </a:rPr>
              <a:t>To create the default account for the miner #1, type the following command. Keep the password in a safe place: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pic>
        <p:nvPicPr>
          <p:cNvPr id="5" name="Picture 3">
            <a:extLst>
              <a:ext uri="{FF2B5EF4-FFF2-40B4-BE49-F238E27FC236}">
                <a16:creationId xmlns:a16="http://schemas.microsoft.com/office/drawing/2014/main" id="{5D11F220-AADE-4BCD-9F2A-33815BA5945F}"/>
              </a:ext>
            </a:extLst>
          </p:cNvPr>
          <p:cNvPicPr>
            <a:picLocks noChangeAspect="1"/>
          </p:cNvPicPr>
          <p:nvPr/>
        </p:nvPicPr>
        <p:blipFill>
          <a:blip r:embed="rId2"/>
          <a:stretch>
            <a:fillRect/>
          </a:stretch>
        </p:blipFill>
        <p:spPr>
          <a:xfrm>
            <a:off x="2671505" y="3476483"/>
            <a:ext cx="6848990" cy="1497562"/>
          </a:xfrm>
          <a:prstGeom prst="rect">
            <a:avLst/>
          </a:prstGeom>
        </p:spPr>
      </p:pic>
      <p:pic>
        <p:nvPicPr>
          <p:cNvPr id="6" name="Picture 4">
            <a:extLst>
              <a:ext uri="{FF2B5EF4-FFF2-40B4-BE49-F238E27FC236}">
                <a16:creationId xmlns:a16="http://schemas.microsoft.com/office/drawing/2014/main" id="{B1C1535F-2641-4C77-B1CA-ECDFCCF09CFA}"/>
              </a:ext>
            </a:extLst>
          </p:cNvPr>
          <p:cNvPicPr>
            <a:picLocks noChangeAspect="1"/>
          </p:cNvPicPr>
          <p:nvPr/>
        </p:nvPicPr>
        <p:blipFill>
          <a:blip r:embed="rId3"/>
          <a:stretch>
            <a:fillRect/>
          </a:stretch>
        </p:blipFill>
        <p:spPr>
          <a:xfrm>
            <a:off x="2671503" y="5415446"/>
            <a:ext cx="6848989" cy="1292656"/>
          </a:xfrm>
          <a:prstGeom prst="rect">
            <a:avLst/>
          </a:prstGeom>
        </p:spPr>
      </p:pic>
      <p:sp>
        <p:nvSpPr>
          <p:cNvPr id="7" name="TextBox 5">
            <a:extLst>
              <a:ext uri="{FF2B5EF4-FFF2-40B4-BE49-F238E27FC236}">
                <a16:creationId xmlns:a16="http://schemas.microsoft.com/office/drawing/2014/main" id="{7EF5A9F4-13C8-4507-B2F3-691B4D70C4B4}"/>
              </a:ext>
            </a:extLst>
          </p:cNvPr>
          <p:cNvSpPr txBox="1"/>
          <p:nvPr/>
        </p:nvSpPr>
        <p:spPr>
          <a:xfrm>
            <a:off x="1175658" y="4973793"/>
            <a:ext cx="5201745" cy="369332"/>
          </a:xfrm>
          <a:prstGeom prst="rect">
            <a:avLst/>
          </a:prstGeom>
          <a:noFill/>
        </p:spPr>
        <p:txBody>
          <a:bodyPr wrap="none" rtlCol="0">
            <a:spAutoFit/>
          </a:bodyPr>
          <a:lstStyle/>
          <a:p>
            <a:pPr marL="285750" indent="-285750">
              <a:buFont typeface="Arial" panose="020B0604020202020204" pitchFamily="34" charset="0"/>
              <a:buChar char="•"/>
            </a:pPr>
            <a:r>
              <a:rPr lang="en-US" dirty="0">
                <a:solidFill>
                  <a:prstClr val="black"/>
                </a:solidFill>
                <a:latin typeface="Calibri" panose="020F0502020204030204"/>
              </a:rPr>
              <a:t>The wallet for these accounts is located right here:</a:t>
            </a:r>
          </a:p>
        </p:txBody>
      </p:sp>
      <p:sp>
        <p:nvSpPr>
          <p:cNvPr id="8" name="文本框 61">
            <a:extLst>
              <a:ext uri="{FF2B5EF4-FFF2-40B4-BE49-F238E27FC236}">
                <a16:creationId xmlns:a16="http://schemas.microsoft.com/office/drawing/2014/main" id="{2A04FF52-1D9F-493F-ADC2-3E7C011A6B70}"/>
              </a:ext>
            </a:extLst>
          </p:cNvPr>
          <p:cNvSpPr txBox="1"/>
          <p:nvPr/>
        </p:nvSpPr>
        <p:spPr>
          <a:xfrm>
            <a:off x="2134284" y="317845"/>
            <a:ext cx="7662859" cy="646331"/>
          </a:xfrm>
          <a:prstGeom prst="rect">
            <a:avLst/>
          </a:prstGeom>
          <a:noFill/>
        </p:spPr>
        <p:txBody>
          <a:bodyPr wrap="square" rtlCol="0">
            <a:spAutoFit/>
            <a:scene3d>
              <a:camera prst="orthographicFront"/>
              <a:lightRig rig="threePt" dir="t"/>
            </a:scene3d>
            <a:sp3d contourW="12700"/>
          </a:bodyPr>
          <a:lstStyle/>
          <a:p>
            <a:r>
              <a:rPr lang="en-US" altLang="zh-CN" sz="3600" b="1">
                <a:solidFill>
                  <a:srgbClr val="FF0000"/>
                </a:solidFill>
                <a:latin typeface="Calibri" panose="020F0502020204030204" pitchFamily="34" charset="0"/>
              </a:rPr>
              <a:t>Ethereum and Raspberry Pi integration</a:t>
            </a:r>
          </a:p>
        </p:txBody>
      </p:sp>
    </p:spTree>
    <p:extLst>
      <p:ext uri="{BB962C8B-B14F-4D97-AF65-F5344CB8AC3E}">
        <p14:creationId xmlns:p14="http://schemas.microsoft.com/office/powerpoint/2010/main" val="419117954"/>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1">
            <a:extLst>
              <a:ext uri="{FF2B5EF4-FFF2-40B4-BE49-F238E27FC236}">
                <a16:creationId xmlns:a16="http://schemas.microsoft.com/office/drawing/2014/main" id="{54891E2B-EBDF-45C6-B0E7-9A0041596F7D}"/>
              </a:ext>
            </a:extLst>
          </p:cNvPr>
          <p:cNvSpPr txBox="1"/>
          <p:nvPr/>
        </p:nvSpPr>
        <p:spPr>
          <a:xfrm>
            <a:off x="2134284" y="317845"/>
            <a:ext cx="7662859" cy="646331"/>
          </a:xfrm>
          <a:prstGeom prst="rect">
            <a:avLst/>
          </a:prstGeom>
          <a:noFill/>
        </p:spPr>
        <p:txBody>
          <a:bodyPr wrap="square" rtlCol="0">
            <a:spAutoFit/>
            <a:scene3d>
              <a:camera prst="orthographicFront"/>
              <a:lightRig rig="threePt" dir="t"/>
            </a:scene3d>
            <a:sp3d contourW="12700"/>
          </a:bodyPr>
          <a:lstStyle/>
          <a:p>
            <a:r>
              <a:rPr lang="en-US" altLang="zh-CN" sz="3600" b="1">
                <a:solidFill>
                  <a:srgbClr val="FF0000"/>
                </a:solidFill>
                <a:latin typeface="Calibri" panose="020F0502020204030204" pitchFamily="34" charset="0"/>
              </a:rPr>
              <a:t>Ethereum and Raspberry Pi integration</a:t>
            </a:r>
          </a:p>
        </p:txBody>
      </p:sp>
      <p:sp>
        <p:nvSpPr>
          <p:cNvPr id="4" name="Title 1">
            <a:extLst>
              <a:ext uri="{FF2B5EF4-FFF2-40B4-BE49-F238E27FC236}">
                <a16:creationId xmlns:a16="http://schemas.microsoft.com/office/drawing/2014/main" id="{11A1E125-0670-485A-9978-E547322A8C29}"/>
              </a:ext>
            </a:extLst>
          </p:cNvPr>
          <p:cNvSpPr txBox="1">
            <a:spLocks/>
          </p:cNvSpPr>
          <p:nvPr/>
        </p:nvSpPr>
        <p:spPr>
          <a:xfrm>
            <a:off x="1213392" y="1060270"/>
            <a:ext cx="9144000" cy="11938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sysClr val="windowText" lastClr="000000"/>
                </a:solidFill>
                <a:effectLst/>
                <a:uLnTx/>
                <a:uFillTx/>
                <a:latin typeface="Calibri Light" panose="020F0302020204030204"/>
                <a:ea typeface="+mj-ea"/>
                <a:cs typeface="+mj-cs"/>
              </a:rPr>
              <a:t>To list all accounts of your node, use the following command:</a:t>
            </a:r>
            <a:endParaRPr kumimoji="0" lang="en-US" sz="36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endParaRPr>
          </a:p>
        </p:txBody>
      </p:sp>
      <p:pic>
        <p:nvPicPr>
          <p:cNvPr id="5" name="Picture 3">
            <a:extLst>
              <a:ext uri="{FF2B5EF4-FFF2-40B4-BE49-F238E27FC236}">
                <a16:creationId xmlns:a16="http://schemas.microsoft.com/office/drawing/2014/main" id="{CD22E56B-5529-4115-A70C-83F53107CF20}"/>
              </a:ext>
            </a:extLst>
          </p:cNvPr>
          <p:cNvPicPr>
            <a:picLocks noChangeAspect="1"/>
          </p:cNvPicPr>
          <p:nvPr/>
        </p:nvPicPr>
        <p:blipFill>
          <a:blip r:embed="rId2"/>
          <a:stretch>
            <a:fillRect/>
          </a:stretch>
        </p:blipFill>
        <p:spPr>
          <a:xfrm>
            <a:off x="2520193" y="2426031"/>
            <a:ext cx="7470923" cy="2303152"/>
          </a:xfrm>
          <a:prstGeom prst="rect">
            <a:avLst/>
          </a:prstGeom>
        </p:spPr>
      </p:pic>
      <p:sp>
        <p:nvSpPr>
          <p:cNvPr id="6" name="TextBox 5">
            <a:extLst>
              <a:ext uri="{FF2B5EF4-FFF2-40B4-BE49-F238E27FC236}">
                <a16:creationId xmlns:a16="http://schemas.microsoft.com/office/drawing/2014/main" id="{C4EC9D97-2BBF-4DB6-BD50-8AA02C75761C}"/>
              </a:ext>
            </a:extLst>
          </p:cNvPr>
          <p:cNvSpPr txBox="1"/>
          <p:nvPr/>
        </p:nvSpPr>
        <p:spPr>
          <a:xfrm>
            <a:off x="2132532" y="5277482"/>
            <a:ext cx="8046844"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prstClr val="black"/>
                </a:solidFill>
                <a:latin typeface="Calibri" panose="020F0502020204030204"/>
              </a:rPr>
              <a:t>Repeat the same operation to create the default account for the second miner. The difference lies in the target folder (~/</a:t>
            </a:r>
            <a:r>
              <a:rPr lang="en-US" dirty="0" err="1">
                <a:solidFill>
                  <a:prstClr val="black"/>
                </a:solidFill>
                <a:latin typeface="Calibri" panose="020F0502020204030204"/>
              </a:rPr>
              <a:t>ChainSkills</a:t>
            </a:r>
            <a:r>
              <a:rPr lang="en-US" dirty="0">
                <a:solidFill>
                  <a:prstClr val="black"/>
                </a:solidFill>
                <a:latin typeface="Calibri" panose="020F0502020204030204"/>
              </a:rPr>
              <a:t>/miner2).</a:t>
            </a:r>
          </a:p>
        </p:txBody>
      </p:sp>
    </p:spTree>
    <p:extLst>
      <p:ext uri="{BB962C8B-B14F-4D97-AF65-F5344CB8AC3E}">
        <p14:creationId xmlns:p14="http://schemas.microsoft.com/office/powerpoint/2010/main" val="2938321920"/>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1">
            <a:extLst>
              <a:ext uri="{FF2B5EF4-FFF2-40B4-BE49-F238E27FC236}">
                <a16:creationId xmlns:a16="http://schemas.microsoft.com/office/drawing/2014/main" id="{6129E26C-607C-461F-A0DF-5E85FE0C8FB2}"/>
              </a:ext>
            </a:extLst>
          </p:cNvPr>
          <p:cNvSpPr txBox="1"/>
          <p:nvPr/>
        </p:nvSpPr>
        <p:spPr>
          <a:xfrm>
            <a:off x="2134284" y="317845"/>
            <a:ext cx="7662859" cy="646331"/>
          </a:xfrm>
          <a:prstGeom prst="rect">
            <a:avLst/>
          </a:prstGeom>
          <a:noFill/>
        </p:spPr>
        <p:txBody>
          <a:bodyPr wrap="square" rtlCol="0">
            <a:spAutoFit/>
            <a:scene3d>
              <a:camera prst="orthographicFront"/>
              <a:lightRig rig="threePt" dir="t"/>
            </a:scene3d>
            <a:sp3d contourW="12700"/>
          </a:bodyPr>
          <a:lstStyle/>
          <a:p>
            <a:r>
              <a:rPr lang="en-US" altLang="zh-CN" sz="3600" b="1">
                <a:solidFill>
                  <a:srgbClr val="FF0000"/>
                </a:solidFill>
                <a:latin typeface="Calibri" panose="020F0502020204030204" pitchFamily="34" charset="0"/>
              </a:rPr>
              <a:t>Ethereum and Raspberry Pi integration</a:t>
            </a:r>
          </a:p>
        </p:txBody>
      </p:sp>
      <p:sp>
        <p:nvSpPr>
          <p:cNvPr id="7" name="Title 1">
            <a:extLst>
              <a:ext uri="{FF2B5EF4-FFF2-40B4-BE49-F238E27FC236}">
                <a16:creationId xmlns:a16="http://schemas.microsoft.com/office/drawing/2014/main" id="{EECBBC8B-7A74-46A4-BAFB-3E9C7593F7BE}"/>
              </a:ext>
            </a:extLst>
          </p:cNvPr>
          <p:cNvSpPr txBox="1">
            <a:spLocks/>
          </p:cNvSpPr>
          <p:nvPr/>
        </p:nvSpPr>
        <p:spPr>
          <a:xfrm>
            <a:off x="615588" y="1107439"/>
            <a:ext cx="9144000" cy="1041083"/>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6600" b="1" i="0" u="none" strike="noStrike" kern="1200" cap="none" spc="0" normalizeH="0" baseline="0" noProof="0">
                <a:ln>
                  <a:noFill/>
                </a:ln>
                <a:solidFill>
                  <a:srgbClr val="5B9BD5">
                    <a:lumMod val="50000"/>
                  </a:srgbClr>
                </a:solidFill>
                <a:effectLst/>
                <a:uLnTx/>
                <a:uFillTx/>
                <a:latin typeface="Calibri Light" panose="020F0302020204030204"/>
                <a:ea typeface="+mj-ea"/>
                <a:cs typeface="+mj-cs"/>
              </a:rPr>
              <a:t>Step 5 – Prepare the miners</a:t>
            </a:r>
            <a:endParaRPr kumimoji="0" lang="en-US" sz="60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endParaRPr>
          </a:p>
        </p:txBody>
      </p:sp>
      <p:sp>
        <p:nvSpPr>
          <p:cNvPr id="8" name="Subtitle 2">
            <a:extLst>
              <a:ext uri="{FF2B5EF4-FFF2-40B4-BE49-F238E27FC236}">
                <a16:creationId xmlns:a16="http://schemas.microsoft.com/office/drawing/2014/main" id="{C4B88E52-F903-4011-9A8E-8C15A3F43F56}"/>
              </a:ext>
            </a:extLst>
          </p:cNvPr>
          <p:cNvSpPr txBox="1">
            <a:spLocks/>
          </p:cNvSpPr>
          <p:nvPr/>
        </p:nvSpPr>
        <p:spPr>
          <a:xfrm>
            <a:off x="1164227" y="2423478"/>
            <a:ext cx="10559143" cy="1655762"/>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a:ln>
                  <a:noFill/>
                </a:ln>
                <a:solidFill>
                  <a:sysClr val="windowText" lastClr="000000"/>
                </a:solidFill>
                <a:effectLst/>
                <a:uLnTx/>
                <a:uFillTx/>
                <a:latin typeface="Calibri" panose="020F0502020204030204"/>
                <a:ea typeface="+mn-ea"/>
                <a:cs typeface="+mn-cs"/>
              </a:rPr>
              <a:t>Step 5.1 – Miner #1: setup</a:t>
            </a: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rPr>
              <a:t>Let’s start by creating a file that will contain the password for our default account, which is the first account we created for each miner. Create a password.sec file under ~/ChainSkills/miner1/ that contains the password you configured for the first account on miner1, in plain text.</a:t>
            </a: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rPr>
              <a:t>To start the miner #1, we will require to run the following command:</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pic>
        <p:nvPicPr>
          <p:cNvPr id="9" name="Picture 3">
            <a:extLst>
              <a:ext uri="{FF2B5EF4-FFF2-40B4-BE49-F238E27FC236}">
                <a16:creationId xmlns:a16="http://schemas.microsoft.com/office/drawing/2014/main" id="{3A50D2B8-3CB5-44D4-9698-E221EC3D01E9}"/>
              </a:ext>
            </a:extLst>
          </p:cNvPr>
          <p:cNvPicPr>
            <a:picLocks noChangeAspect="1"/>
          </p:cNvPicPr>
          <p:nvPr/>
        </p:nvPicPr>
        <p:blipFill>
          <a:blip r:embed="rId2"/>
          <a:stretch>
            <a:fillRect/>
          </a:stretch>
        </p:blipFill>
        <p:spPr>
          <a:xfrm>
            <a:off x="2590711" y="4139234"/>
            <a:ext cx="7467005" cy="1440801"/>
          </a:xfrm>
          <a:prstGeom prst="rect">
            <a:avLst/>
          </a:prstGeom>
        </p:spPr>
      </p:pic>
    </p:spTree>
    <p:extLst>
      <p:ext uri="{BB962C8B-B14F-4D97-AF65-F5344CB8AC3E}">
        <p14:creationId xmlns:p14="http://schemas.microsoft.com/office/powerpoint/2010/main" val="3385660602"/>
      </p:ext>
    </p:extLst>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1">
            <a:extLst>
              <a:ext uri="{FF2B5EF4-FFF2-40B4-BE49-F238E27FC236}">
                <a16:creationId xmlns:a16="http://schemas.microsoft.com/office/drawing/2014/main" id="{84618392-DEDB-4664-9DBA-BB96A14BC600}"/>
              </a:ext>
            </a:extLst>
          </p:cNvPr>
          <p:cNvSpPr txBox="1"/>
          <p:nvPr/>
        </p:nvSpPr>
        <p:spPr>
          <a:xfrm>
            <a:off x="2134284" y="317845"/>
            <a:ext cx="7662859" cy="646331"/>
          </a:xfrm>
          <a:prstGeom prst="rect">
            <a:avLst/>
          </a:prstGeom>
          <a:noFill/>
        </p:spPr>
        <p:txBody>
          <a:bodyPr wrap="square" rtlCol="0">
            <a:spAutoFit/>
            <a:scene3d>
              <a:camera prst="orthographicFront"/>
              <a:lightRig rig="threePt" dir="t"/>
            </a:scene3d>
            <a:sp3d contourW="12700"/>
          </a:bodyPr>
          <a:lstStyle/>
          <a:p>
            <a:r>
              <a:rPr lang="en-US" altLang="zh-CN" sz="3600" b="1">
                <a:solidFill>
                  <a:srgbClr val="FF0000"/>
                </a:solidFill>
                <a:latin typeface="Calibri" panose="020F0502020204030204" pitchFamily="34" charset="0"/>
              </a:rPr>
              <a:t>Ethereum and Raspberry Pi integration</a:t>
            </a:r>
          </a:p>
        </p:txBody>
      </p:sp>
      <p:sp>
        <p:nvSpPr>
          <p:cNvPr id="4" name="TextBox 3">
            <a:extLst>
              <a:ext uri="{FF2B5EF4-FFF2-40B4-BE49-F238E27FC236}">
                <a16:creationId xmlns:a16="http://schemas.microsoft.com/office/drawing/2014/main" id="{3458A484-E1AB-4DAF-93B7-CCF47859162A}"/>
              </a:ext>
            </a:extLst>
          </p:cNvPr>
          <p:cNvSpPr txBox="1"/>
          <p:nvPr/>
        </p:nvSpPr>
        <p:spPr>
          <a:xfrm>
            <a:off x="456864" y="1443841"/>
            <a:ext cx="9978683" cy="3970318"/>
          </a:xfrm>
          <a:prstGeom prst="rect">
            <a:avLst/>
          </a:prstGeom>
          <a:noFill/>
        </p:spPr>
        <p:txBody>
          <a:bodyPr wrap="square" rtlCol="0">
            <a:spAutoFit/>
          </a:bodyPr>
          <a:lstStyle/>
          <a:p>
            <a:r>
              <a:rPr lang="en-US" sz="2000" b="1" dirty="0"/>
              <a:t>The meaning of the main parameters is the following:</a:t>
            </a:r>
          </a:p>
          <a:p>
            <a:pPr marL="285750" indent="-285750">
              <a:buFont typeface="Wingdings" panose="05000000000000000000" pitchFamily="2" charset="2"/>
              <a:buChar char="§"/>
            </a:pPr>
            <a:r>
              <a:rPr lang="en-US" b="1" dirty="0"/>
              <a:t>identity</a:t>
            </a:r>
            <a:r>
              <a:rPr lang="en-US" dirty="0"/>
              <a:t>: name of our node</a:t>
            </a:r>
          </a:p>
          <a:p>
            <a:pPr marL="285750" indent="-285750">
              <a:buFont typeface="Wingdings" panose="05000000000000000000" pitchFamily="2" charset="2"/>
              <a:buChar char="§"/>
            </a:pPr>
            <a:r>
              <a:rPr lang="en-US" b="1" dirty="0" err="1"/>
              <a:t>networkid</a:t>
            </a:r>
            <a:r>
              <a:rPr lang="en-US" dirty="0"/>
              <a:t>: this network identifier is an arbitrary value that will be used to pair all nodes of the same network. This value must be different from 0 to 3 (already used by the live chains)</a:t>
            </a:r>
          </a:p>
          <a:p>
            <a:pPr marL="285750" indent="-285750">
              <a:buFont typeface="Wingdings" panose="05000000000000000000" pitchFamily="2" charset="2"/>
              <a:buChar char="§"/>
            </a:pPr>
            <a:r>
              <a:rPr lang="en-US" b="1" dirty="0" err="1"/>
              <a:t>datadir</a:t>
            </a:r>
            <a:r>
              <a:rPr lang="en-US" dirty="0"/>
              <a:t>: folder where our private blockchain stores its data</a:t>
            </a:r>
          </a:p>
          <a:p>
            <a:pPr marL="285750" indent="-285750">
              <a:buFont typeface="Wingdings" panose="05000000000000000000" pitchFamily="2" charset="2"/>
              <a:buChar char="§"/>
            </a:pPr>
            <a:r>
              <a:rPr lang="en-US" b="1" dirty="0" err="1"/>
              <a:t>rpc</a:t>
            </a:r>
            <a:r>
              <a:rPr lang="en-US" b="1" dirty="0"/>
              <a:t> and </a:t>
            </a:r>
            <a:r>
              <a:rPr lang="en-US" b="1" dirty="0" err="1"/>
              <a:t>rpcport</a:t>
            </a:r>
            <a:r>
              <a:rPr lang="en-US" dirty="0"/>
              <a:t>: enabling HTTP-RPC server and giving its listening port number</a:t>
            </a:r>
          </a:p>
          <a:p>
            <a:pPr marL="285750" indent="-285750">
              <a:buFont typeface="Wingdings" panose="05000000000000000000" pitchFamily="2" charset="2"/>
              <a:buChar char="§"/>
            </a:pPr>
            <a:r>
              <a:rPr lang="en-US" b="1" dirty="0"/>
              <a:t>port</a:t>
            </a:r>
            <a:r>
              <a:rPr lang="en-US" dirty="0"/>
              <a:t>: network listening port number, on which nodes connect to one another to spread new transactions and blocks</a:t>
            </a:r>
          </a:p>
          <a:p>
            <a:pPr marL="285750" indent="-285750">
              <a:buFont typeface="Wingdings" panose="05000000000000000000" pitchFamily="2" charset="2"/>
              <a:buChar char="§"/>
            </a:pPr>
            <a:r>
              <a:rPr lang="en-US" b="1" dirty="0" err="1"/>
              <a:t>nodiscover</a:t>
            </a:r>
            <a:r>
              <a:rPr lang="en-US" dirty="0"/>
              <a:t>: disable the discovery mechanism (we will pair our nodes later)</a:t>
            </a:r>
          </a:p>
          <a:p>
            <a:pPr marL="285750" indent="-285750">
              <a:buFont typeface="Wingdings" panose="05000000000000000000" pitchFamily="2" charset="2"/>
              <a:buChar char="§"/>
            </a:pPr>
            <a:r>
              <a:rPr lang="en-US" b="1" dirty="0"/>
              <a:t>mine</a:t>
            </a:r>
            <a:r>
              <a:rPr lang="en-US" dirty="0"/>
              <a:t>: mine ethers and transactions</a:t>
            </a:r>
          </a:p>
          <a:p>
            <a:pPr marL="285750" indent="-285750">
              <a:buFont typeface="Wingdings" panose="05000000000000000000" pitchFamily="2" charset="2"/>
              <a:buChar char="§"/>
            </a:pPr>
            <a:r>
              <a:rPr lang="en-US" b="1" dirty="0"/>
              <a:t>unlock</a:t>
            </a:r>
            <a:r>
              <a:rPr lang="en-US" dirty="0"/>
              <a:t>: id of the default account</a:t>
            </a:r>
          </a:p>
          <a:p>
            <a:pPr marL="285750" indent="-285750">
              <a:buFont typeface="Wingdings" panose="05000000000000000000" pitchFamily="2" charset="2"/>
              <a:buChar char="§"/>
            </a:pPr>
            <a:r>
              <a:rPr lang="en-US" b="1" dirty="0"/>
              <a:t>password</a:t>
            </a:r>
            <a:r>
              <a:rPr lang="en-US" dirty="0"/>
              <a:t>: path to the file containing the password of the default account</a:t>
            </a:r>
          </a:p>
          <a:p>
            <a:pPr marL="285750" indent="-285750">
              <a:buFont typeface="Wingdings" panose="05000000000000000000" pitchFamily="2" charset="2"/>
              <a:buChar char="§"/>
            </a:pPr>
            <a:r>
              <a:rPr lang="en-US" b="1" dirty="0" err="1"/>
              <a:t>ipcpath</a:t>
            </a:r>
            <a:r>
              <a:rPr lang="en-US" dirty="0"/>
              <a:t>: path where to store the filename for IPC socket/pipe</a:t>
            </a:r>
          </a:p>
          <a:p>
            <a:endParaRPr lang="en-US" dirty="0"/>
          </a:p>
        </p:txBody>
      </p:sp>
    </p:spTree>
    <p:extLst>
      <p:ext uri="{BB962C8B-B14F-4D97-AF65-F5344CB8AC3E}">
        <p14:creationId xmlns:p14="http://schemas.microsoft.com/office/powerpoint/2010/main" val="1760892379"/>
      </p:ext>
    </p:extLst>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1">
            <a:extLst>
              <a:ext uri="{FF2B5EF4-FFF2-40B4-BE49-F238E27FC236}">
                <a16:creationId xmlns:a16="http://schemas.microsoft.com/office/drawing/2014/main" id="{8C2FC16B-F74A-4BA2-A7C3-8E0E5225C1A3}"/>
              </a:ext>
            </a:extLst>
          </p:cNvPr>
          <p:cNvSpPr txBox="1"/>
          <p:nvPr/>
        </p:nvSpPr>
        <p:spPr>
          <a:xfrm>
            <a:off x="2134284" y="317845"/>
            <a:ext cx="7662859" cy="646331"/>
          </a:xfrm>
          <a:prstGeom prst="rect">
            <a:avLst/>
          </a:prstGeom>
          <a:noFill/>
        </p:spPr>
        <p:txBody>
          <a:bodyPr wrap="square" rtlCol="0">
            <a:spAutoFit/>
            <a:scene3d>
              <a:camera prst="orthographicFront"/>
              <a:lightRig rig="threePt" dir="t"/>
            </a:scene3d>
            <a:sp3d contourW="12700"/>
          </a:bodyPr>
          <a:lstStyle/>
          <a:p>
            <a:r>
              <a:rPr lang="en-US" altLang="zh-CN" sz="3600" b="1">
                <a:solidFill>
                  <a:srgbClr val="FF0000"/>
                </a:solidFill>
                <a:latin typeface="Calibri" panose="020F0502020204030204" pitchFamily="34" charset="0"/>
              </a:rPr>
              <a:t>Ethereum and Raspberry Pi integration</a:t>
            </a:r>
          </a:p>
        </p:txBody>
      </p:sp>
      <p:sp>
        <p:nvSpPr>
          <p:cNvPr id="4" name="Title 1">
            <a:extLst>
              <a:ext uri="{FF2B5EF4-FFF2-40B4-BE49-F238E27FC236}">
                <a16:creationId xmlns:a16="http://schemas.microsoft.com/office/drawing/2014/main" id="{F8203351-4BCE-4E29-B1DF-97BCD242A595}"/>
              </a:ext>
            </a:extLst>
          </p:cNvPr>
          <p:cNvSpPr txBox="1">
            <a:spLocks/>
          </p:cNvSpPr>
          <p:nvPr/>
        </p:nvSpPr>
        <p:spPr>
          <a:xfrm>
            <a:off x="1384945" y="917966"/>
            <a:ext cx="9469303" cy="165576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1" u="none" strike="noStrike" kern="1200" cap="none" spc="0" normalizeH="0" baseline="0" noProof="0">
                <a:ln>
                  <a:noFill/>
                </a:ln>
                <a:solidFill>
                  <a:sysClr val="windowText" lastClr="000000"/>
                </a:solidFill>
                <a:effectLst/>
                <a:uLnTx/>
                <a:uFillTx/>
                <a:latin typeface="Calibri Light" panose="020F0302020204030204"/>
                <a:ea typeface="+mj-ea"/>
                <a:cs typeface="+mj-cs"/>
              </a:rPr>
              <a:t>What’s the meaning of the parameter </a:t>
            </a:r>
            <a:r>
              <a:rPr kumimoji="0" lang="en-US" sz="2000" b="1" i="1" u="none" strike="noStrike" kern="1200" cap="none" spc="0" normalizeH="0" baseline="0" noProof="0">
                <a:ln>
                  <a:noFill/>
                </a:ln>
                <a:solidFill>
                  <a:sysClr val="windowText" lastClr="000000"/>
                </a:solidFill>
                <a:effectLst/>
                <a:uLnTx/>
                <a:uFillTx/>
                <a:latin typeface="Calibri Light" panose="020F0302020204030204"/>
                <a:ea typeface="+mj-ea"/>
                <a:cs typeface="+mj-cs"/>
              </a:rPr>
              <a:t>“ipcpath“?</a:t>
            </a:r>
            <a:br>
              <a:rPr kumimoji="0" lang="en-US" sz="2000" b="0" i="0" u="none" strike="noStrike" kern="1200" cap="none" spc="0" normalizeH="0" baseline="0" noProof="0">
                <a:ln>
                  <a:noFill/>
                </a:ln>
                <a:solidFill>
                  <a:sysClr val="windowText" lastClr="000000"/>
                </a:solidFill>
                <a:effectLst/>
                <a:uLnTx/>
                <a:uFillTx/>
                <a:latin typeface="Calibri Light" panose="020F0302020204030204"/>
                <a:ea typeface="+mj-ea"/>
                <a:cs typeface="+mj-cs"/>
              </a:rPr>
            </a:br>
            <a:r>
              <a:rPr kumimoji="0" lang="en-US" sz="2000" b="0" i="1" u="none" strike="noStrike" kern="1200" cap="none" spc="0" normalizeH="0" baseline="0" noProof="0">
                <a:ln>
                  <a:noFill/>
                </a:ln>
                <a:solidFill>
                  <a:sysClr val="windowText" lastClr="000000"/>
                </a:solidFill>
                <a:effectLst/>
                <a:uLnTx/>
                <a:uFillTx/>
                <a:latin typeface="Calibri Light" panose="020F0302020204030204"/>
                <a:ea typeface="+mj-ea"/>
                <a:cs typeface="+mj-cs"/>
              </a:rPr>
              <a:t>If you want to manage your private blockchain via the </a:t>
            </a:r>
            <a:r>
              <a:rPr kumimoji="0" lang="en-US" sz="2000" b="0" i="1" u="none" strike="noStrike" kern="1200" cap="none" spc="0" normalizeH="0" baseline="0" noProof="0">
                <a:ln>
                  <a:noFill/>
                </a:ln>
                <a:solidFill>
                  <a:sysClr val="windowText" lastClr="000000"/>
                </a:solidFill>
                <a:effectLst/>
                <a:uLnTx/>
                <a:uFillTx/>
                <a:latin typeface="Calibri Light" panose="020F0302020204030204"/>
                <a:ea typeface="+mj-ea"/>
                <a:cs typeface="+mj-cs"/>
                <a:hlinkClick r:id="rId2"/>
              </a:rPr>
              <a:t>Mist browser</a:t>
            </a:r>
            <a:r>
              <a:rPr kumimoji="0" lang="en-US" sz="2000" b="0" i="1" u="none" strike="noStrike" kern="1200" cap="none" spc="0" normalizeH="0" baseline="0" noProof="0">
                <a:ln>
                  <a:noFill/>
                </a:ln>
                <a:solidFill>
                  <a:sysClr val="windowText" lastClr="000000"/>
                </a:solidFill>
                <a:effectLst/>
                <a:uLnTx/>
                <a:uFillTx/>
                <a:latin typeface="Calibri Light" panose="020F0302020204030204"/>
                <a:ea typeface="+mj-ea"/>
                <a:cs typeface="+mj-cs"/>
              </a:rPr>
              <a:t>, you will need to create the </a:t>
            </a:r>
            <a:r>
              <a:rPr kumimoji="0" lang="en-US" sz="2000" b="1" i="1" u="none" strike="noStrike" kern="1200" cap="none" spc="0" normalizeH="0" baseline="0" noProof="0">
                <a:ln>
                  <a:noFill/>
                </a:ln>
                <a:solidFill>
                  <a:sysClr val="windowText" lastClr="000000"/>
                </a:solidFill>
                <a:effectLst/>
                <a:uLnTx/>
                <a:uFillTx/>
                <a:latin typeface="Calibri Light" panose="020F0302020204030204"/>
                <a:ea typeface="+mj-ea"/>
                <a:cs typeface="+mj-cs"/>
              </a:rPr>
              <a:t>“geth.ipc” </a:t>
            </a:r>
            <a:r>
              <a:rPr kumimoji="0" lang="en-US" sz="2000" b="0" i="1" u="none" strike="noStrike" kern="1200" cap="none" spc="0" normalizeH="0" baseline="0" noProof="0">
                <a:ln>
                  <a:noFill/>
                </a:ln>
                <a:solidFill>
                  <a:sysClr val="windowText" lastClr="000000"/>
                </a:solidFill>
                <a:effectLst/>
                <a:uLnTx/>
                <a:uFillTx/>
                <a:latin typeface="Calibri Light" panose="020F0302020204030204"/>
                <a:ea typeface="+mj-ea"/>
                <a:cs typeface="+mj-cs"/>
              </a:rPr>
              <a:t>file in the default Ethereum folder. Mist will detect that your private network is running and will connect to it rather than starting its own instance of Geth.</a:t>
            </a:r>
            <a:br>
              <a:rPr kumimoji="0" lang="en-US" sz="2000" b="0" i="0" u="none" strike="noStrike" kern="1200" cap="none" spc="0" normalizeH="0" baseline="0" noProof="0">
                <a:ln>
                  <a:noFill/>
                </a:ln>
                <a:solidFill>
                  <a:sysClr val="windowText" lastClr="000000"/>
                </a:solidFill>
                <a:effectLst/>
                <a:uLnTx/>
                <a:uFillTx/>
                <a:latin typeface="Calibri Light" panose="020F0302020204030204"/>
                <a:ea typeface="+mj-ea"/>
                <a:cs typeface="+mj-cs"/>
              </a:rPr>
            </a:br>
            <a:endParaRPr kumimoji="0" lang="en-US" sz="20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endParaRPr>
          </a:p>
        </p:txBody>
      </p:sp>
      <p:pic>
        <p:nvPicPr>
          <p:cNvPr id="5" name="Picture 2" descr="https://user-images.githubusercontent.com/23229478/43259861-6110f32a-90f5-11e8-8f25-199ff137e029.PNG">
            <a:extLst>
              <a:ext uri="{FF2B5EF4-FFF2-40B4-BE49-F238E27FC236}">
                <a16:creationId xmlns:a16="http://schemas.microsoft.com/office/drawing/2014/main" id="{1E1CEB31-B739-4978-9E34-304BF0A22B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1479" y="2319619"/>
            <a:ext cx="7876237" cy="4428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6659607"/>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1">
            <a:extLst>
              <a:ext uri="{FF2B5EF4-FFF2-40B4-BE49-F238E27FC236}">
                <a16:creationId xmlns:a16="http://schemas.microsoft.com/office/drawing/2014/main" id="{B1C1BA95-7A5D-451D-B42D-EBFFDCC3000A}"/>
              </a:ext>
            </a:extLst>
          </p:cNvPr>
          <p:cNvSpPr txBox="1"/>
          <p:nvPr/>
        </p:nvSpPr>
        <p:spPr>
          <a:xfrm>
            <a:off x="2134284" y="317845"/>
            <a:ext cx="7662859" cy="646331"/>
          </a:xfrm>
          <a:prstGeom prst="rect">
            <a:avLst/>
          </a:prstGeom>
          <a:noFill/>
        </p:spPr>
        <p:txBody>
          <a:bodyPr wrap="square" rtlCol="0">
            <a:spAutoFit/>
            <a:scene3d>
              <a:camera prst="orthographicFront"/>
              <a:lightRig rig="threePt" dir="t"/>
            </a:scene3d>
            <a:sp3d contourW="12700"/>
          </a:bodyPr>
          <a:lstStyle/>
          <a:p>
            <a:r>
              <a:rPr lang="en-US" altLang="zh-CN" sz="3600" b="1">
                <a:solidFill>
                  <a:srgbClr val="FF0000"/>
                </a:solidFill>
                <a:latin typeface="Calibri" panose="020F0502020204030204" pitchFamily="34" charset="0"/>
              </a:rPr>
              <a:t>Ethereum and Raspberry Pi integration</a:t>
            </a:r>
          </a:p>
        </p:txBody>
      </p:sp>
      <p:sp>
        <p:nvSpPr>
          <p:cNvPr id="4" name="Title 1">
            <a:extLst>
              <a:ext uri="{FF2B5EF4-FFF2-40B4-BE49-F238E27FC236}">
                <a16:creationId xmlns:a16="http://schemas.microsoft.com/office/drawing/2014/main" id="{C7D30149-7012-4FE7-8F10-7F3B814A3034}"/>
              </a:ext>
            </a:extLst>
          </p:cNvPr>
          <p:cNvSpPr txBox="1">
            <a:spLocks/>
          </p:cNvSpPr>
          <p:nvPr/>
        </p:nvSpPr>
        <p:spPr>
          <a:xfrm>
            <a:off x="1524000" y="870855"/>
            <a:ext cx="9144000" cy="8059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srgbClr val="5B9BD5">
                    <a:lumMod val="50000"/>
                  </a:srgbClr>
                </a:solidFill>
                <a:effectLst/>
                <a:uLnTx/>
                <a:uFillTx/>
                <a:latin typeface="Calibri Light" panose="020F0302020204030204"/>
                <a:ea typeface="+mj-ea"/>
                <a:cs typeface="+mj-cs"/>
              </a:rPr>
              <a:t>Step 5.2 – Miner #1: start</a:t>
            </a:r>
            <a:endParaRPr kumimoji="0" lang="en-US" sz="40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endParaRPr>
          </a:p>
        </p:txBody>
      </p:sp>
      <p:pic>
        <p:nvPicPr>
          <p:cNvPr id="5" name="Picture 4">
            <a:extLst>
              <a:ext uri="{FF2B5EF4-FFF2-40B4-BE49-F238E27FC236}">
                <a16:creationId xmlns:a16="http://schemas.microsoft.com/office/drawing/2014/main" id="{6CCFC77C-305F-48D6-8FCC-3AC8F69FD031}"/>
              </a:ext>
            </a:extLst>
          </p:cNvPr>
          <p:cNvPicPr>
            <a:picLocks noChangeAspect="1"/>
          </p:cNvPicPr>
          <p:nvPr/>
        </p:nvPicPr>
        <p:blipFill>
          <a:blip r:embed="rId2"/>
          <a:stretch>
            <a:fillRect/>
          </a:stretch>
        </p:blipFill>
        <p:spPr>
          <a:xfrm>
            <a:off x="1459965" y="1988774"/>
            <a:ext cx="9272070" cy="1148376"/>
          </a:xfrm>
          <a:prstGeom prst="rect">
            <a:avLst/>
          </a:prstGeom>
        </p:spPr>
      </p:pic>
      <p:pic>
        <p:nvPicPr>
          <p:cNvPr id="6" name="Picture 5">
            <a:extLst>
              <a:ext uri="{FF2B5EF4-FFF2-40B4-BE49-F238E27FC236}">
                <a16:creationId xmlns:a16="http://schemas.microsoft.com/office/drawing/2014/main" id="{9DD9D732-33CB-46A8-9B89-A7C6F54107C1}"/>
              </a:ext>
            </a:extLst>
          </p:cNvPr>
          <p:cNvPicPr>
            <a:picLocks noChangeAspect="1"/>
          </p:cNvPicPr>
          <p:nvPr/>
        </p:nvPicPr>
        <p:blipFill>
          <a:blip r:embed="rId3"/>
          <a:stretch>
            <a:fillRect/>
          </a:stretch>
        </p:blipFill>
        <p:spPr>
          <a:xfrm>
            <a:off x="1459965" y="3456978"/>
            <a:ext cx="9272070" cy="901984"/>
          </a:xfrm>
          <a:prstGeom prst="rect">
            <a:avLst/>
          </a:prstGeom>
        </p:spPr>
      </p:pic>
      <p:sp>
        <p:nvSpPr>
          <p:cNvPr id="7" name="TextBox 6">
            <a:extLst>
              <a:ext uri="{FF2B5EF4-FFF2-40B4-BE49-F238E27FC236}">
                <a16:creationId xmlns:a16="http://schemas.microsoft.com/office/drawing/2014/main" id="{B43E38C5-C4DF-40FD-B296-F181AEDC9E5A}"/>
              </a:ext>
            </a:extLst>
          </p:cNvPr>
          <p:cNvSpPr txBox="1"/>
          <p:nvPr/>
        </p:nvSpPr>
        <p:spPr>
          <a:xfrm>
            <a:off x="1459965" y="4793081"/>
            <a:ext cx="9272070" cy="1754326"/>
          </a:xfrm>
          <a:prstGeom prst="rect">
            <a:avLst/>
          </a:prstGeom>
          <a:noFill/>
        </p:spPr>
        <p:txBody>
          <a:bodyPr wrap="square" rtlCol="0">
            <a:spAutoFit/>
          </a:bodyPr>
          <a:lstStyle/>
          <a:p>
            <a:pPr marL="285750" indent="-285750">
              <a:buFont typeface="Arial" panose="020B0604020202020204" pitchFamily="34" charset="0"/>
              <a:buChar char="•"/>
            </a:pPr>
            <a:r>
              <a:rPr lang="en-US" dirty="0">
                <a:solidFill>
                  <a:prstClr val="black"/>
                </a:solidFill>
                <a:latin typeface="Calibri" panose="020F0502020204030204"/>
              </a:rPr>
              <a:t>You will notice that the server and the mining process start.</a:t>
            </a:r>
          </a:p>
          <a:p>
            <a:pPr marL="285750" indent="-285750">
              <a:buFont typeface="Arial" panose="020B0604020202020204" pitchFamily="34" charset="0"/>
              <a:buChar char="•"/>
            </a:pPr>
            <a:r>
              <a:rPr lang="en-US" dirty="0">
                <a:solidFill>
                  <a:prstClr val="black"/>
                </a:solidFill>
                <a:latin typeface="Calibri" panose="020F0502020204030204"/>
              </a:rPr>
              <a:t>You default account will receive ethers mined by the node.</a:t>
            </a:r>
          </a:p>
          <a:p>
            <a:pPr marL="285750" indent="-285750">
              <a:buFont typeface="Arial" panose="020B0604020202020204" pitchFamily="34" charset="0"/>
              <a:buChar char="•"/>
            </a:pPr>
            <a:r>
              <a:rPr lang="en-US" dirty="0">
                <a:solidFill>
                  <a:prstClr val="black"/>
                </a:solidFill>
                <a:latin typeface="Calibri" panose="020F0502020204030204"/>
              </a:rPr>
              <a:t>If you start Mist, you will see that the default account is rewarded by ethers. Remember that these ethers are fake money only available in your private blockchain and not on the live main chain. So, you are not (yet) rich 😉</a:t>
            </a:r>
          </a:p>
          <a:p>
            <a:endParaRPr lang="en-US" dirty="0">
              <a:solidFill>
                <a:prstClr val="black"/>
              </a:solidFill>
              <a:latin typeface="Calibri" panose="020F0502020204030204"/>
            </a:endParaRPr>
          </a:p>
        </p:txBody>
      </p:sp>
    </p:spTree>
    <p:extLst>
      <p:ext uri="{BB962C8B-B14F-4D97-AF65-F5344CB8AC3E}">
        <p14:creationId xmlns:p14="http://schemas.microsoft.com/office/powerpoint/2010/main" val="1276071890"/>
      </p:ext>
    </p:extLst>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1">
            <a:extLst>
              <a:ext uri="{FF2B5EF4-FFF2-40B4-BE49-F238E27FC236}">
                <a16:creationId xmlns:a16="http://schemas.microsoft.com/office/drawing/2014/main" id="{E17BDE68-01A9-449A-827A-B33832E02ECC}"/>
              </a:ext>
            </a:extLst>
          </p:cNvPr>
          <p:cNvSpPr txBox="1"/>
          <p:nvPr/>
        </p:nvSpPr>
        <p:spPr>
          <a:xfrm>
            <a:off x="2134284" y="317845"/>
            <a:ext cx="7662859" cy="646331"/>
          </a:xfrm>
          <a:prstGeom prst="rect">
            <a:avLst/>
          </a:prstGeom>
          <a:noFill/>
        </p:spPr>
        <p:txBody>
          <a:bodyPr wrap="square" rtlCol="0">
            <a:spAutoFit/>
            <a:scene3d>
              <a:camera prst="orthographicFront"/>
              <a:lightRig rig="threePt" dir="t"/>
            </a:scene3d>
            <a:sp3d contourW="12700"/>
          </a:bodyPr>
          <a:lstStyle/>
          <a:p>
            <a:r>
              <a:rPr lang="en-US" altLang="zh-CN" sz="3600" b="1">
                <a:solidFill>
                  <a:srgbClr val="FF0000"/>
                </a:solidFill>
                <a:latin typeface="Calibri" panose="020F0502020204030204" pitchFamily="34" charset="0"/>
              </a:rPr>
              <a:t>Ethereum and Raspberry Pi integration</a:t>
            </a:r>
          </a:p>
        </p:txBody>
      </p:sp>
      <p:sp>
        <p:nvSpPr>
          <p:cNvPr id="4" name="Title 1">
            <a:extLst>
              <a:ext uri="{FF2B5EF4-FFF2-40B4-BE49-F238E27FC236}">
                <a16:creationId xmlns:a16="http://schemas.microsoft.com/office/drawing/2014/main" id="{7001FDA3-7B09-4D1C-903E-71402A7C692A}"/>
              </a:ext>
            </a:extLst>
          </p:cNvPr>
          <p:cNvSpPr txBox="1">
            <a:spLocks/>
          </p:cNvSpPr>
          <p:nvPr/>
        </p:nvSpPr>
        <p:spPr>
          <a:xfrm>
            <a:off x="1214113" y="209433"/>
            <a:ext cx="10084844" cy="181428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0" normalizeH="0" baseline="0" noProof="0">
                <a:ln>
                  <a:noFill/>
                </a:ln>
                <a:solidFill>
                  <a:srgbClr val="5B9BD5">
                    <a:lumMod val="50000"/>
                  </a:srgbClr>
                </a:solidFill>
                <a:effectLst/>
                <a:uLnTx/>
                <a:uFillTx/>
                <a:latin typeface="Calibri Light" panose="020F0302020204030204"/>
                <a:ea typeface="+mj-ea"/>
                <a:cs typeface="+mj-cs"/>
              </a:rPr>
              <a:t>Step 5.3 – Miner #1: JavaScript console</a:t>
            </a:r>
            <a:endParaRPr kumimoji="0" lang="en-US" sz="4800" b="0" i="0" u="none" strike="noStrike" kern="1200" cap="none" spc="0" normalizeH="0" baseline="0" noProof="0" dirty="0">
              <a:ln>
                <a:noFill/>
              </a:ln>
              <a:solidFill>
                <a:srgbClr val="5B9BD5">
                  <a:lumMod val="50000"/>
                </a:srgbClr>
              </a:solidFill>
              <a:effectLst/>
              <a:uLnTx/>
              <a:uFillTx/>
              <a:latin typeface="Calibri Light" panose="020F0302020204030204"/>
              <a:ea typeface="+mj-ea"/>
              <a:cs typeface="+mj-cs"/>
            </a:endParaRPr>
          </a:p>
        </p:txBody>
      </p:sp>
      <p:sp>
        <p:nvSpPr>
          <p:cNvPr id="5" name="TextBox 5">
            <a:extLst>
              <a:ext uri="{FF2B5EF4-FFF2-40B4-BE49-F238E27FC236}">
                <a16:creationId xmlns:a16="http://schemas.microsoft.com/office/drawing/2014/main" id="{914C0173-F9B9-493E-969F-D7D690531FBB}"/>
              </a:ext>
            </a:extLst>
          </p:cNvPr>
          <p:cNvSpPr txBox="1"/>
          <p:nvPr/>
        </p:nvSpPr>
        <p:spPr>
          <a:xfrm>
            <a:off x="1497046" y="2265252"/>
            <a:ext cx="9518977" cy="1754326"/>
          </a:xfrm>
          <a:prstGeom prst="rect">
            <a:avLst/>
          </a:prstGeom>
          <a:noFill/>
        </p:spPr>
        <p:txBody>
          <a:bodyPr wrap="square" rtlCol="0">
            <a:spAutoFit/>
          </a:bodyPr>
          <a:lstStyle/>
          <a:p>
            <a:pPr marL="285750" indent="-285750">
              <a:buFont typeface="Wingdings" panose="05000000000000000000" pitchFamily="2" charset="2"/>
              <a:buChar char="§"/>
            </a:pPr>
            <a:r>
              <a:rPr lang="en-US" dirty="0">
                <a:solidFill>
                  <a:prstClr val="black"/>
                </a:solidFill>
                <a:latin typeface="Calibri" panose="020F0502020204030204"/>
              </a:rPr>
              <a:t>You can manage your miner using the </a:t>
            </a:r>
            <a:r>
              <a:rPr lang="en-US" dirty="0" err="1">
                <a:solidFill>
                  <a:prstClr val="black"/>
                </a:solidFill>
                <a:latin typeface="Calibri" panose="020F0502020204030204"/>
                <a:hlinkClick r:id="rId2"/>
              </a:rPr>
              <a:t>Geth</a:t>
            </a:r>
            <a:r>
              <a:rPr lang="en-US" dirty="0">
                <a:solidFill>
                  <a:prstClr val="black"/>
                </a:solidFill>
                <a:latin typeface="Calibri" panose="020F0502020204030204"/>
                <a:hlinkClick r:id="rId2"/>
              </a:rPr>
              <a:t> </a:t>
            </a:r>
            <a:r>
              <a:rPr lang="en-US" dirty="0" err="1">
                <a:solidFill>
                  <a:prstClr val="black"/>
                </a:solidFill>
                <a:latin typeface="Calibri" panose="020F0502020204030204"/>
                <a:hlinkClick r:id="rId2"/>
              </a:rPr>
              <a:t>Javascript</a:t>
            </a:r>
            <a:r>
              <a:rPr lang="en-US" dirty="0">
                <a:solidFill>
                  <a:prstClr val="black"/>
                </a:solidFill>
                <a:latin typeface="Calibri" panose="020F0502020204030204"/>
                <a:hlinkClick r:id="rId2"/>
              </a:rPr>
              <a:t> console</a:t>
            </a:r>
            <a:r>
              <a:rPr lang="en-US" dirty="0">
                <a:solidFill>
                  <a:prstClr val="black"/>
                </a:solidFill>
                <a:latin typeface="Calibri" panose="020F0502020204030204"/>
              </a:rPr>
              <a:t>.</a:t>
            </a:r>
          </a:p>
          <a:p>
            <a:pPr marL="285750" indent="-285750">
              <a:buFont typeface="Wingdings" panose="05000000000000000000" pitchFamily="2" charset="2"/>
              <a:buChar char="§"/>
            </a:pPr>
            <a:r>
              <a:rPr lang="en-US" dirty="0">
                <a:solidFill>
                  <a:prstClr val="black"/>
                </a:solidFill>
                <a:latin typeface="Calibri" panose="020F0502020204030204"/>
              </a:rPr>
              <a:t>For example, you can start and stop mining from the console or send transactions.</a:t>
            </a:r>
          </a:p>
          <a:p>
            <a:r>
              <a:rPr lang="en-US" dirty="0">
                <a:solidFill>
                  <a:prstClr val="black"/>
                </a:solidFill>
                <a:latin typeface="Calibri" panose="020F0502020204030204"/>
              </a:rPr>
              <a:t>     This console needs to be attached to a running instance of </a:t>
            </a:r>
            <a:r>
              <a:rPr lang="en-US" dirty="0" err="1">
                <a:solidFill>
                  <a:prstClr val="black"/>
                </a:solidFill>
                <a:latin typeface="Calibri" panose="020F0502020204030204"/>
              </a:rPr>
              <a:t>Geth</a:t>
            </a:r>
            <a:r>
              <a:rPr lang="en-US" dirty="0">
                <a:solidFill>
                  <a:prstClr val="black"/>
                </a:solidFill>
                <a:latin typeface="Calibri" panose="020F0502020204030204"/>
              </a:rPr>
              <a:t>.</a:t>
            </a:r>
          </a:p>
          <a:p>
            <a:r>
              <a:rPr lang="en-US" dirty="0">
                <a:solidFill>
                  <a:prstClr val="black"/>
                </a:solidFill>
                <a:latin typeface="Calibri" panose="020F0502020204030204"/>
              </a:rPr>
              <a:t>     Open a new terminal session and type “</a:t>
            </a:r>
            <a:r>
              <a:rPr lang="en-US" b="1" dirty="0" err="1">
                <a:solidFill>
                  <a:prstClr val="black"/>
                </a:solidFill>
                <a:latin typeface="Calibri" panose="020F0502020204030204"/>
              </a:rPr>
              <a:t>geth</a:t>
            </a:r>
            <a:r>
              <a:rPr lang="en-US" b="1" dirty="0">
                <a:solidFill>
                  <a:prstClr val="black"/>
                </a:solidFill>
                <a:latin typeface="Calibri" panose="020F0502020204030204"/>
              </a:rPr>
              <a:t> attach</a:t>
            </a:r>
            <a:r>
              <a:rPr lang="en-US" dirty="0">
                <a:solidFill>
                  <a:prstClr val="black"/>
                </a:solidFill>
                <a:latin typeface="Calibri" panose="020F0502020204030204"/>
              </a:rPr>
              <a:t>“.</a:t>
            </a:r>
          </a:p>
          <a:p>
            <a:r>
              <a:rPr lang="en-US" dirty="0">
                <a:solidFill>
                  <a:prstClr val="black"/>
                </a:solidFill>
                <a:latin typeface="Calibri" panose="020F0502020204030204"/>
              </a:rPr>
              <a:t>     If you want to start or stop the mining process, proceed as below:</a:t>
            </a:r>
          </a:p>
          <a:p>
            <a:endParaRPr lang="en-US" dirty="0">
              <a:solidFill>
                <a:prstClr val="black"/>
              </a:solidFill>
              <a:latin typeface="Calibri" panose="020F0502020204030204"/>
            </a:endParaRPr>
          </a:p>
        </p:txBody>
      </p:sp>
      <p:pic>
        <p:nvPicPr>
          <p:cNvPr id="6" name="Picture 6">
            <a:extLst>
              <a:ext uri="{FF2B5EF4-FFF2-40B4-BE49-F238E27FC236}">
                <a16:creationId xmlns:a16="http://schemas.microsoft.com/office/drawing/2014/main" id="{BBC78E56-C79E-4B63-9FC0-C234DD3C1E49}"/>
              </a:ext>
            </a:extLst>
          </p:cNvPr>
          <p:cNvPicPr>
            <a:picLocks noChangeAspect="1"/>
          </p:cNvPicPr>
          <p:nvPr/>
        </p:nvPicPr>
        <p:blipFill>
          <a:blip r:embed="rId3"/>
          <a:stretch>
            <a:fillRect/>
          </a:stretch>
        </p:blipFill>
        <p:spPr>
          <a:xfrm>
            <a:off x="2134284" y="4003089"/>
            <a:ext cx="7906653" cy="1754326"/>
          </a:xfrm>
          <a:prstGeom prst="rect">
            <a:avLst/>
          </a:prstGeom>
        </p:spPr>
      </p:pic>
    </p:spTree>
    <p:extLst>
      <p:ext uri="{BB962C8B-B14F-4D97-AF65-F5344CB8AC3E}">
        <p14:creationId xmlns:p14="http://schemas.microsoft.com/office/powerpoint/2010/main" val="839028181"/>
      </p:ext>
    </p:extLst>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1">
            <a:extLst>
              <a:ext uri="{FF2B5EF4-FFF2-40B4-BE49-F238E27FC236}">
                <a16:creationId xmlns:a16="http://schemas.microsoft.com/office/drawing/2014/main" id="{8E545AA7-A9FC-407C-954F-3B515E5E9BFA}"/>
              </a:ext>
            </a:extLst>
          </p:cNvPr>
          <p:cNvSpPr txBox="1"/>
          <p:nvPr/>
        </p:nvSpPr>
        <p:spPr>
          <a:xfrm>
            <a:off x="2134284" y="317845"/>
            <a:ext cx="7662859" cy="646331"/>
          </a:xfrm>
          <a:prstGeom prst="rect">
            <a:avLst/>
          </a:prstGeom>
          <a:noFill/>
        </p:spPr>
        <p:txBody>
          <a:bodyPr wrap="square" rtlCol="0">
            <a:spAutoFit/>
            <a:scene3d>
              <a:camera prst="orthographicFront"/>
              <a:lightRig rig="threePt" dir="t"/>
            </a:scene3d>
            <a:sp3d contourW="12700"/>
          </a:bodyPr>
          <a:lstStyle/>
          <a:p>
            <a:r>
              <a:rPr lang="en-US" altLang="zh-CN" sz="3600" b="1">
                <a:solidFill>
                  <a:srgbClr val="FF0000"/>
                </a:solidFill>
                <a:latin typeface="Calibri" panose="020F0502020204030204" pitchFamily="34" charset="0"/>
              </a:rPr>
              <a:t>Ethereum and Raspberry Pi integration</a:t>
            </a:r>
          </a:p>
        </p:txBody>
      </p:sp>
      <p:sp>
        <p:nvSpPr>
          <p:cNvPr id="4" name="Title 1">
            <a:extLst>
              <a:ext uri="{FF2B5EF4-FFF2-40B4-BE49-F238E27FC236}">
                <a16:creationId xmlns:a16="http://schemas.microsoft.com/office/drawing/2014/main" id="{A3B542DC-9DDE-4CA1-99E7-93F142DA8E98}"/>
              </a:ext>
            </a:extLst>
          </p:cNvPr>
          <p:cNvSpPr txBox="1">
            <a:spLocks/>
          </p:cNvSpPr>
          <p:nvPr/>
        </p:nvSpPr>
        <p:spPr>
          <a:xfrm>
            <a:off x="830217" y="242706"/>
            <a:ext cx="10534469" cy="178566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0" normalizeH="0" baseline="0" noProof="0">
                <a:ln>
                  <a:noFill/>
                </a:ln>
                <a:solidFill>
                  <a:srgbClr val="5B9BD5">
                    <a:lumMod val="50000"/>
                  </a:srgbClr>
                </a:solidFill>
                <a:effectLst/>
                <a:uLnTx/>
                <a:uFillTx/>
                <a:latin typeface="Calibri Light" panose="020F0302020204030204"/>
                <a:ea typeface="+mj-ea"/>
                <a:cs typeface="+mj-cs"/>
              </a:rPr>
              <a:t>Step 5.6 – Miner #2: JavaScript console</a:t>
            </a:r>
            <a:endParaRPr kumimoji="0" lang="en-US" sz="4800" b="0" i="0" u="none" strike="noStrike" kern="1200" cap="none" spc="0" normalizeH="0" baseline="0" noProof="0" dirty="0">
              <a:ln>
                <a:noFill/>
              </a:ln>
              <a:solidFill>
                <a:srgbClr val="5B9BD5">
                  <a:lumMod val="50000"/>
                </a:srgbClr>
              </a:solidFill>
              <a:effectLst/>
              <a:uLnTx/>
              <a:uFillTx/>
              <a:latin typeface="Calibri Light" panose="020F0302020204030204"/>
              <a:ea typeface="+mj-ea"/>
              <a:cs typeface="+mj-cs"/>
            </a:endParaRPr>
          </a:p>
        </p:txBody>
      </p:sp>
      <p:sp>
        <p:nvSpPr>
          <p:cNvPr id="5" name="Subtitle 2">
            <a:extLst>
              <a:ext uri="{FF2B5EF4-FFF2-40B4-BE49-F238E27FC236}">
                <a16:creationId xmlns:a16="http://schemas.microsoft.com/office/drawing/2014/main" id="{14844DB7-670A-42BC-A089-17A8E4203EE1}"/>
              </a:ext>
            </a:extLst>
          </p:cNvPr>
          <p:cNvSpPr txBox="1">
            <a:spLocks/>
          </p:cNvSpPr>
          <p:nvPr/>
        </p:nvSpPr>
        <p:spPr>
          <a:xfrm>
            <a:off x="1463040" y="2129973"/>
            <a:ext cx="9265920" cy="1655762"/>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900" b="0" i="0" u="none" strike="noStrike" kern="1200" cap="none" spc="0" normalizeH="0" baseline="0" noProof="0">
                <a:ln>
                  <a:noFill/>
                </a:ln>
                <a:solidFill>
                  <a:sysClr val="windowText" lastClr="000000"/>
                </a:solidFill>
                <a:effectLst/>
                <a:uLnTx/>
                <a:uFillTx/>
                <a:latin typeface="Calibri" panose="020F0502020204030204"/>
                <a:ea typeface="+mn-ea"/>
                <a:cs typeface="+mn-cs"/>
              </a:rPr>
              <a:t>As for miner #1, we can manage our node through the JavaScript console.</a:t>
            </a: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900" b="0" i="0" u="none" strike="noStrike" kern="1200" cap="none" spc="0" normalizeH="0" baseline="0" noProof="0">
                <a:ln>
                  <a:noFill/>
                </a:ln>
                <a:solidFill>
                  <a:sysClr val="windowText" lastClr="000000"/>
                </a:solidFill>
                <a:effectLst/>
                <a:uLnTx/>
                <a:uFillTx/>
                <a:latin typeface="Calibri" panose="020F0502020204030204"/>
                <a:ea typeface="+mn-ea"/>
                <a:cs typeface="+mn-cs"/>
              </a:rPr>
              <a:t>Unlike miner #1, we will have to attach the console to the running instance of Geth because its “geth.ipc” file has been generated in the “datadir” folder and not in the default Ethereum folder.</a:t>
            </a: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900" b="0" i="0" u="none" strike="noStrike" kern="1200" cap="none" spc="0" normalizeH="0" baseline="0" noProof="0">
                <a:ln>
                  <a:noFill/>
                </a:ln>
                <a:solidFill>
                  <a:sysClr val="windowText" lastClr="000000"/>
                </a:solidFill>
                <a:effectLst/>
                <a:uLnTx/>
                <a:uFillTx/>
                <a:latin typeface="Calibri" panose="020F0502020204030204"/>
                <a:ea typeface="+mn-ea"/>
                <a:cs typeface="+mn-cs"/>
              </a:rPr>
              <a:t>To attach the console, you can attach it by mentioning the path to the IPC-RPC interface (geth.ipc):</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pic>
        <p:nvPicPr>
          <p:cNvPr id="6" name="Picture 3">
            <a:extLst>
              <a:ext uri="{FF2B5EF4-FFF2-40B4-BE49-F238E27FC236}">
                <a16:creationId xmlns:a16="http://schemas.microsoft.com/office/drawing/2014/main" id="{BEC6510E-DCE3-46E5-9772-7593A5E0B6F2}"/>
              </a:ext>
            </a:extLst>
          </p:cNvPr>
          <p:cNvPicPr>
            <a:picLocks noChangeAspect="1"/>
          </p:cNvPicPr>
          <p:nvPr/>
        </p:nvPicPr>
        <p:blipFill>
          <a:blip r:embed="rId2"/>
          <a:stretch>
            <a:fillRect/>
          </a:stretch>
        </p:blipFill>
        <p:spPr>
          <a:xfrm>
            <a:off x="2544795" y="3770496"/>
            <a:ext cx="7102410" cy="883710"/>
          </a:xfrm>
          <a:prstGeom prst="rect">
            <a:avLst/>
          </a:prstGeom>
        </p:spPr>
      </p:pic>
      <p:pic>
        <p:nvPicPr>
          <p:cNvPr id="7" name="Picture 6">
            <a:extLst>
              <a:ext uri="{FF2B5EF4-FFF2-40B4-BE49-F238E27FC236}">
                <a16:creationId xmlns:a16="http://schemas.microsoft.com/office/drawing/2014/main" id="{CE9FFB12-1C64-4163-9EB0-81ABB2A9B876}"/>
              </a:ext>
            </a:extLst>
          </p:cNvPr>
          <p:cNvPicPr>
            <a:picLocks noChangeAspect="1"/>
          </p:cNvPicPr>
          <p:nvPr/>
        </p:nvPicPr>
        <p:blipFill>
          <a:blip r:embed="rId3"/>
          <a:stretch>
            <a:fillRect/>
          </a:stretch>
        </p:blipFill>
        <p:spPr>
          <a:xfrm>
            <a:off x="2544795" y="4799032"/>
            <a:ext cx="7102410" cy="1808484"/>
          </a:xfrm>
          <a:prstGeom prst="rect">
            <a:avLst/>
          </a:prstGeom>
        </p:spPr>
      </p:pic>
    </p:spTree>
    <p:extLst>
      <p:ext uri="{BB962C8B-B14F-4D97-AF65-F5344CB8AC3E}">
        <p14:creationId xmlns:p14="http://schemas.microsoft.com/office/powerpoint/2010/main" val="3759293653"/>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1">
            <a:extLst>
              <a:ext uri="{FF2B5EF4-FFF2-40B4-BE49-F238E27FC236}">
                <a16:creationId xmlns:a16="http://schemas.microsoft.com/office/drawing/2014/main" id="{3E01EFA1-529F-4A7A-8EFD-07E1AEEE7A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0894" y="2247247"/>
            <a:ext cx="5952715" cy="4285906"/>
          </a:xfrm>
          <a:prstGeom prst="rect">
            <a:avLst/>
          </a:prstGeom>
          <a:ln>
            <a:noFill/>
          </a:ln>
          <a:effectLst>
            <a:softEdge rad="112500"/>
          </a:effectLst>
        </p:spPr>
      </p:pic>
      <p:grpSp>
        <p:nvGrpSpPr>
          <p:cNvPr id="20" name="组合 19"/>
          <p:cNvGrpSpPr/>
          <p:nvPr/>
        </p:nvGrpSpPr>
        <p:grpSpPr>
          <a:xfrm>
            <a:off x="0" y="828214"/>
            <a:ext cx="3686629" cy="1429658"/>
            <a:chOff x="0" y="2714172"/>
            <a:chExt cx="3686629" cy="1429658"/>
          </a:xfrm>
        </p:grpSpPr>
        <p:sp>
          <p:nvSpPr>
            <p:cNvPr id="2" name="五边形 1"/>
            <p:cNvSpPr/>
            <p:nvPr/>
          </p:nvSpPr>
          <p:spPr>
            <a:xfrm>
              <a:off x="0" y="2714172"/>
              <a:ext cx="3686629" cy="1429658"/>
            </a:xfrm>
            <a:prstGeom prst="homePlate">
              <a:avLst>
                <a:gd name="adj" fmla="val 2389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6" name="任意多边形 5"/>
            <p:cNvSpPr/>
            <p:nvPr/>
          </p:nvSpPr>
          <p:spPr>
            <a:xfrm>
              <a:off x="0" y="3429001"/>
              <a:ext cx="3686629" cy="714829"/>
            </a:xfrm>
            <a:custGeom>
              <a:avLst/>
              <a:gdLst>
                <a:gd name="connsiteX0" fmla="*/ 0 w 3686629"/>
                <a:gd name="connsiteY0" fmla="*/ 0 h 714829"/>
                <a:gd name="connsiteX1" fmla="*/ 3686629 w 3686629"/>
                <a:gd name="connsiteY1" fmla="*/ 0 h 714829"/>
                <a:gd name="connsiteX2" fmla="*/ 3344998 w 3686629"/>
                <a:gd name="connsiteY2" fmla="*/ 714829 h 714829"/>
                <a:gd name="connsiteX3" fmla="*/ 0 w 3686629"/>
                <a:gd name="connsiteY3" fmla="*/ 714829 h 714829"/>
              </a:gdLst>
              <a:ahLst/>
              <a:cxnLst>
                <a:cxn ang="0">
                  <a:pos x="connsiteX0" y="connsiteY0"/>
                </a:cxn>
                <a:cxn ang="0">
                  <a:pos x="connsiteX1" y="connsiteY1"/>
                </a:cxn>
                <a:cxn ang="0">
                  <a:pos x="connsiteX2" y="connsiteY2"/>
                </a:cxn>
                <a:cxn ang="0">
                  <a:pos x="connsiteX3" y="connsiteY3"/>
                </a:cxn>
              </a:cxnLst>
              <a:rect l="l" t="t" r="r" b="b"/>
              <a:pathLst>
                <a:path w="3686629" h="714829">
                  <a:moveTo>
                    <a:pt x="0" y="0"/>
                  </a:moveTo>
                  <a:lnTo>
                    <a:pt x="3686629" y="0"/>
                  </a:lnTo>
                  <a:lnTo>
                    <a:pt x="3344998" y="714829"/>
                  </a:lnTo>
                  <a:lnTo>
                    <a:pt x="0" y="714829"/>
                  </a:lnTo>
                  <a:close/>
                </a:path>
              </a:pathLst>
            </a:custGeom>
            <a:solidFill>
              <a:srgbClr val="C21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3" name="六边形 2"/>
            <p:cNvSpPr/>
            <p:nvPr/>
          </p:nvSpPr>
          <p:spPr>
            <a:xfrm>
              <a:off x="2179682" y="2848430"/>
              <a:ext cx="1346924" cy="1161142"/>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18" name="椭圆 6"/>
            <p:cNvSpPr/>
            <p:nvPr/>
          </p:nvSpPr>
          <p:spPr>
            <a:xfrm>
              <a:off x="2531289" y="3134073"/>
              <a:ext cx="643710" cy="593484"/>
            </a:xfrm>
            <a:custGeom>
              <a:avLst/>
              <a:gdLst>
                <a:gd name="connsiteX0" fmla="*/ 469488 w 578320"/>
                <a:gd name="connsiteY0" fmla="*/ 312166 h 533197"/>
                <a:gd name="connsiteX1" fmla="*/ 523904 w 578320"/>
                <a:gd name="connsiteY1" fmla="*/ 363740 h 533197"/>
                <a:gd name="connsiteX2" fmla="*/ 523904 w 578320"/>
                <a:gd name="connsiteY2" fmla="*/ 376634 h 533197"/>
                <a:gd name="connsiteX3" fmla="*/ 527594 w 578320"/>
                <a:gd name="connsiteY3" fmla="*/ 391369 h 533197"/>
                <a:gd name="connsiteX4" fmla="*/ 512837 w 578320"/>
                <a:gd name="connsiteY4" fmla="*/ 411630 h 533197"/>
                <a:gd name="connsiteX5" fmla="*/ 498080 w 578320"/>
                <a:gd name="connsiteY5" fmla="*/ 440180 h 533197"/>
                <a:gd name="connsiteX6" fmla="*/ 529438 w 578320"/>
                <a:gd name="connsiteY6" fmla="*/ 475176 h 533197"/>
                <a:gd name="connsiteX7" fmla="*/ 578320 w 578320"/>
                <a:gd name="connsiteY7" fmla="*/ 518462 h 533197"/>
                <a:gd name="connsiteX8" fmla="*/ 485168 w 578320"/>
                <a:gd name="connsiteY8" fmla="*/ 533197 h 533197"/>
                <a:gd name="connsiteX9" fmla="*/ 477789 w 578320"/>
                <a:gd name="connsiteY9" fmla="*/ 486228 h 533197"/>
                <a:gd name="connsiteX10" fmla="*/ 481478 w 578320"/>
                <a:gd name="connsiteY10" fmla="*/ 479781 h 533197"/>
                <a:gd name="connsiteX11" fmla="*/ 480556 w 578320"/>
                <a:gd name="connsiteY11" fmla="*/ 477939 h 533197"/>
                <a:gd name="connsiteX12" fmla="*/ 471333 w 578320"/>
                <a:gd name="connsiteY12" fmla="*/ 466888 h 533197"/>
                <a:gd name="connsiteX13" fmla="*/ 467644 w 578320"/>
                <a:gd name="connsiteY13" fmla="*/ 466888 h 533197"/>
                <a:gd name="connsiteX14" fmla="*/ 458421 w 578320"/>
                <a:gd name="connsiteY14" fmla="*/ 477939 h 533197"/>
                <a:gd name="connsiteX15" fmla="*/ 458421 w 578320"/>
                <a:gd name="connsiteY15" fmla="*/ 479781 h 533197"/>
                <a:gd name="connsiteX16" fmla="*/ 462110 w 578320"/>
                <a:gd name="connsiteY16" fmla="*/ 486228 h 533197"/>
                <a:gd name="connsiteX17" fmla="*/ 454732 w 578320"/>
                <a:gd name="connsiteY17" fmla="*/ 533197 h 533197"/>
                <a:gd name="connsiteX18" fmla="*/ 361579 w 578320"/>
                <a:gd name="connsiteY18" fmla="*/ 518462 h 533197"/>
                <a:gd name="connsiteX19" fmla="*/ 409539 w 578320"/>
                <a:gd name="connsiteY19" fmla="*/ 475176 h 533197"/>
                <a:gd name="connsiteX20" fmla="*/ 440897 w 578320"/>
                <a:gd name="connsiteY20" fmla="*/ 440180 h 533197"/>
                <a:gd name="connsiteX21" fmla="*/ 427063 w 578320"/>
                <a:gd name="connsiteY21" fmla="*/ 411630 h 533197"/>
                <a:gd name="connsiteX22" fmla="*/ 411383 w 578320"/>
                <a:gd name="connsiteY22" fmla="*/ 391369 h 533197"/>
                <a:gd name="connsiteX23" fmla="*/ 415995 w 578320"/>
                <a:gd name="connsiteY23" fmla="*/ 376634 h 533197"/>
                <a:gd name="connsiteX24" fmla="*/ 415995 w 578320"/>
                <a:gd name="connsiteY24" fmla="*/ 363740 h 533197"/>
                <a:gd name="connsiteX25" fmla="*/ 469488 w 578320"/>
                <a:gd name="connsiteY25" fmla="*/ 312166 h 533197"/>
                <a:gd name="connsiteX26" fmla="*/ 107909 w 578320"/>
                <a:gd name="connsiteY26" fmla="*/ 312166 h 533197"/>
                <a:gd name="connsiteX27" fmla="*/ 162325 w 578320"/>
                <a:gd name="connsiteY27" fmla="*/ 363740 h 533197"/>
                <a:gd name="connsiteX28" fmla="*/ 162325 w 578320"/>
                <a:gd name="connsiteY28" fmla="*/ 376634 h 533197"/>
                <a:gd name="connsiteX29" fmla="*/ 166937 w 578320"/>
                <a:gd name="connsiteY29" fmla="*/ 391369 h 533197"/>
                <a:gd name="connsiteX30" fmla="*/ 151257 w 578320"/>
                <a:gd name="connsiteY30" fmla="*/ 411630 h 533197"/>
                <a:gd name="connsiteX31" fmla="*/ 137423 w 578320"/>
                <a:gd name="connsiteY31" fmla="*/ 440180 h 533197"/>
                <a:gd name="connsiteX32" fmla="*/ 167859 w 578320"/>
                <a:gd name="connsiteY32" fmla="*/ 475176 h 533197"/>
                <a:gd name="connsiteX33" fmla="*/ 216741 w 578320"/>
                <a:gd name="connsiteY33" fmla="*/ 518462 h 533197"/>
                <a:gd name="connsiteX34" fmla="*/ 123588 w 578320"/>
                <a:gd name="connsiteY34" fmla="*/ 533197 h 533197"/>
                <a:gd name="connsiteX35" fmla="*/ 116210 w 578320"/>
                <a:gd name="connsiteY35" fmla="*/ 486228 h 533197"/>
                <a:gd name="connsiteX36" fmla="*/ 119899 w 578320"/>
                <a:gd name="connsiteY36" fmla="*/ 479781 h 533197"/>
                <a:gd name="connsiteX37" fmla="*/ 119899 w 578320"/>
                <a:gd name="connsiteY37" fmla="*/ 477939 h 533197"/>
                <a:gd name="connsiteX38" fmla="*/ 109754 w 578320"/>
                <a:gd name="connsiteY38" fmla="*/ 466888 h 533197"/>
                <a:gd name="connsiteX39" fmla="*/ 106987 w 578320"/>
                <a:gd name="connsiteY39" fmla="*/ 466888 h 533197"/>
                <a:gd name="connsiteX40" fmla="*/ 96842 w 578320"/>
                <a:gd name="connsiteY40" fmla="*/ 477939 h 533197"/>
                <a:gd name="connsiteX41" fmla="*/ 96842 w 578320"/>
                <a:gd name="connsiteY41" fmla="*/ 479781 h 533197"/>
                <a:gd name="connsiteX42" fmla="*/ 100531 w 578320"/>
                <a:gd name="connsiteY42" fmla="*/ 486228 h 533197"/>
                <a:gd name="connsiteX43" fmla="*/ 93152 w 578320"/>
                <a:gd name="connsiteY43" fmla="*/ 533197 h 533197"/>
                <a:gd name="connsiteX44" fmla="*/ 0 w 578320"/>
                <a:gd name="connsiteY44" fmla="*/ 518462 h 533197"/>
                <a:gd name="connsiteX45" fmla="*/ 48882 w 578320"/>
                <a:gd name="connsiteY45" fmla="*/ 475176 h 533197"/>
                <a:gd name="connsiteX46" fmla="*/ 79318 w 578320"/>
                <a:gd name="connsiteY46" fmla="*/ 440180 h 533197"/>
                <a:gd name="connsiteX47" fmla="*/ 65483 w 578320"/>
                <a:gd name="connsiteY47" fmla="*/ 411630 h 533197"/>
                <a:gd name="connsiteX48" fmla="*/ 49804 w 578320"/>
                <a:gd name="connsiteY48" fmla="*/ 391369 h 533197"/>
                <a:gd name="connsiteX49" fmla="*/ 54416 w 578320"/>
                <a:gd name="connsiteY49" fmla="*/ 376634 h 533197"/>
                <a:gd name="connsiteX50" fmla="*/ 54416 w 578320"/>
                <a:gd name="connsiteY50" fmla="*/ 363740 h 533197"/>
                <a:gd name="connsiteX51" fmla="*/ 107909 w 578320"/>
                <a:gd name="connsiteY51" fmla="*/ 312166 h 533197"/>
                <a:gd name="connsiteX52" fmla="*/ 288717 w 578320"/>
                <a:gd name="connsiteY52" fmla="*/ 237601 h 533197"/>
                <a:gd name="connsiteX53" fmla="*/ 303485 w 578320"/>
                <a:gd name="connsiteY53" fmla="*/ 252338 h 533197"/>
                <a:gd name="connsiteX54" fmla="*/ 303485 w 578320"/>
                <a:gd name="connsiteY54" fmla="*/ 331547 h 533197"/>
                <a:gd name="connsiteX55" fmla="*/ 384708 w 578320"/>
                <a:gd name="connsiteY55" fmla="*/ 398782 h 533197"/>
                <a:gd name="connsiteX56" fmla="*/ 386554 w 578320"/>
                <a:gd name="connsiteY56" fmla="*/ 419045 h 533197"/>
                <a:gd name="connsiteX57" fmla="*/ 375478 w 578320"/>
                <a:gd name="connsiteY57" fmla="*/ 423650 h 533197"/>
                <a:gd name="connsiteX58" fmla="*/ 366248 w 578320"/>
                <a:gd name="connsiteY58" fmla="*/ 420887 h 533197"/>
                <a:gd name="connsiteX59" fmla="*/ 288717 w 578320"/>
                <a:gd name="connsiteY59" fmla="*/ 356415 h 533197"/>
                <a:gd name="connsiteX60" fmla="*/ 212108 w 578320"/>
                <a:gd name="connsiteY60" fmla="*/ 420887 h 533197"/>
                <a:gd name="connsiteX61" fmla="*/ 191802 w 578320"/>
                <a:gd name="connsiteY61" fmla="*/ 419045 h 533197"/>
                <a:gd name="connsiteX62" fmla="*/ 193648 w 578320"/>
                <a:gd name="connsiteY62" fmla="*/ 398782 h 533197"/>
                <a:gd name="connsiteX63" fmla="*/ 274872 w 578320"/>
                <a:gd name="connsiteY63" fmla="*/ 331547 h 533197"/>
                <a:gd name="connsiteX64" fmla="*/ 274872 w 578320"/>
                <a:gd name="connsiteY64" fmla="*/ 252338 h 533197"/>
                <a:gd name="connsiteX65" fmla="*/ 288717 w 578320"/>
                <a:gd name="connsiteY65" fmla="*/ 237601 h 533197"/>
                <a:gd name="connsiteX66" fmla="*/ 288699 w 578320"/>
                <a:gd name="connsiteY66" fmla="*/ 0 h 533197"/>
                <a:gd name="connsiteX67" fmla="*/ 343115 w 578320"/>
                <a:gd name="connsiteY67" fmla="*/ 50653 h 533197"/>
                <a:gd name="connsiteX68" fmla="*/ 343115 w 578320"/>
                <a:gd name="connsiteY68" fmla="*/ 63546 h 533197"/>
                <a:gd name="connsiteX69" fmla="*/ 346805 w 578320"/>
                <a:gd name="connsiteY69" fmla="*/ 78282 h 533197"/>
                <a:gd name="connsiteX70" fmla="*/ 332048 w 578320"/>
                <a:gd name="connsiteY70" fmla="*/ 98543 h 533197"/>
                <a:gd name="connsiteX71" fmla="*/ 318213 w 578320"/>
                <a:gd name="connsiteY71" fmla="*/ 127093 h 533197"/>
                <a:gd name="connsiteX72" fmla="*/ 348649 w 578320"/>
                <a:gd name="connsiteY72" fmla="*/ 163010 h 533197"/>
                <a:gd name="connsiteX73" fmla="*/ 397531 w 578320"/>
                <a:gd name="connsiteY73" fmla="*/ 206295 h 533197"/>
                <a:gd name="connsiteX74" fmla="*/ 304379 w 578320"/>
                <a:gd name="connsiteY74" fmla="*/ 220110 h 533197"/>
                <a:gd name="connsiteX75" fmla="*/ 297000 w 578320"/>
                <a:gd name="connsiteY75" fmla="*/ 173141 h 533197"/>
                <a:gd name="connsiteX76" fmla="*/ 300689 w 578320"/>
                <a:gd name="connsiteY76" fmla="*/ 167615 h 533197"/>
                <a:gd name="connsiteX77" fmla="*/ 300689 w 578320"/>
                <a:gd name="connsiteY77" fmla="*/ 164852 h 533197"/>
                <a:gd name="connsiteX78" fmla="*/ 290544 w 578320"/>
                <a:gd name="connsiteY78" fmla="*/ 154722 h 533197"/>
                <a:gd name="connsiteX79" fmla="*/ 287777 w 578320"/>
                <a:gd name="connsiteY79" fmla="*/ 154722 h 533197"/>
                <a:gd name="connsiteX80" fmla="*/ 277632 w 578320"/>
                <a:gd name="connsiteY80" fmla="*/ 164852 h 533197"/>
                <a:gd name="connsiteX81" fmla="*/ 277632 w 578320"/>
                <a:gd name="connsiteY81" fmla="*/ 167615 h 533197"/>
                <a:gd name="connsiteX82" fmla="*/ 281321 w 578320"/>
                <a:gd name="connsiteY82" fmla="*/ 173141 h 533197"/>
                <a:gd name="connsiteX83" fmla="*/ 273943 w 578320"/>
                <a:gd name="connsiteY83" fmla="*/ 221031 h 533197"/>
                <a:gd name="connsiteX84" fmla="*/ 180790 w 578320"/>
                <a:gd name="connsiteY84" fmla="*/ 206295 h 533197"/>
                <a:gd name="connsiteX85" fmla="*/ 228750 w 578320"/>
                <a:gd name="connsiteY85" fmla="*/ 163010 h 533197"/>
                <a:gd name="connsiteX86" fmla="*/ 260108 w 578320"/>
                <a:gd name="connsiteY86" fmla="*/ 127093 h 533197"/>
                <a:gd name="connsiteX87" fmla="*/ 246274 w 578320"/>
                <a:gd name="connsiteY87" fmla="*/ 98543 h 533197"/>
                <a:gd name="connsiteX88" fmla="*/ 230594 w 578320"/>
                <a:gd name="connsiteY88" fmla="*/ 78282 h 533197"/>
                <a:gd name="connsiteX89" fmla="*/ 235206 w 578320"/>
                <a:gd name="connsiteY89" fmla="*/ 63546 h 533197"/>
                <a:gd name="connsiteX90" fmla="*/ 235206 w 578320"/>
                <a:gd name="connsiteY90" fmla="*/ 50653 h 533197"/>
                <a:gd name="connsiteX91" fmla="*/ 288699 w 578320"/>
                <a:gd name="connsiteY91" fmla="*/ 0 h 53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578320" h="533197">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Calibri" panose="020F0502020204030204" pitchFamily="34" charset="0"/>
              </a:endParaRPr>
            </a:p>
          </p:txBody>
        </p:sp>
      </p:grpSp>
      <p:sp>
        <p:nvSpPr>
          <p:cNvPr id="9" name="文本框 8"/>
          <p:cNvSpPr txBox="1"/>
          <p:nvPr/>
        </p:nvSpPr>
        <p:spPr>
          <a:xfrm>
            <a:off x="4009099" y="1008913"/>
            <a:ext cx="4977645" cy="1077218"/>
          </a:xfrm>
          <a:prstGeom prst="rect">
            <a:avLst/>
          </a:prstGeom>
          <a:noFill/>
        </p:spPr>
        <p:txBody>
          <a:bodyPr wrap="none" rtlCol="0">
            <a:spAutoFit/>
            <a:scene3d>
              <a:camera prst="orthographicFront"/>
              <a:lightRig rig="threePt" dir="t"/>
            </a:scene3d>
            <a:sp3d contourW="12700"/>
          </a:bodyPr>
          <a:lstStyle/>
          <a:p>
            <a:pPr lvl="0">
              <a:defRPr/>
            </a:pPr>
            <a:r>
              <a:rPr lang="en-US" altLang="zh-CN" sz="3200" b="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DESCRIBE THE MODEL </a:t>
            </a:r>
            <a:br>
              <a:rPr lang="en-US" altLang="zh-CN" sz="3200" b="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br>
            <a:r>
              <a:rPr lang="en-US" altLang="zh-CN" sz="3200" b="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OF PROJECT</a:t>
            </a:r>
            <a:endParaRPr lang="zh-CN" altLang="en-US" sz="3200" b="1" dirty="0">
              <a:solidFill>
                <a:schemeClr val="tx1">
                  <a:lumMod val="75000"/>
                  <a:lumOff val="25000"/>
                </a:schemeClr>
              </a:solidFill>
              <a:latin typeface="Tahoma" panose="020B0604030504040204" pitchFamily="34" charset="0"/>
              <a:ea typeface="方正兰亭中黑_GBK" panose="02000000000000000000" pitchFamily="2" charset="-122"/>
              <a:cs typeface="Tahoma" panose="020B0604030504040204" pitchFamily="34" charset="0"/>
            </a:endParaRPr>
          </a:p>
        </p:txBody>
      </p:sp>
      <p:cxnSp>
        <p:nvCxnSpPr>
          <p:cNvPr id="10" name="直接连接符 9"/>
          <p:cNvCxnSpPr/>
          <p:nvPr/>
        </p:nvCxnSpPr>
        <p:spPr>
          <a:xfrm>
            <a:off x="4174893" y="2247247"/>
            <a:ext cx="76200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任意多边形 15"/>
          <p:cNvSpPr/>
          <p:nvPr/>
        </p:nvSpPr>
        <p:spPr>
          <a:xfrm>
            <a:off x="10196052" y="3404431"/>
            <a:ext cx="1995948" cy="3453569"/>
          </a:xfrm>
          <a:custGeom>
            <a:avLst/>
            <a:gdLst>
              <a:gd name="connsiteX0" fmla="*/ 863392 w 1995948"/>
              <a:gd name="connsiteY0" fmla="*/ 0 h 3453569"/>
              <a:gd name="connsiteX1" fmla="*/ 1995948 w 1995948"/>
              <a:gd name="connsiteY1" fmla="*/ 0 h 3453569"/>
              <a:gd name="connsiteX2" fmla="*/ 1995948 w 1995948"/>
              <a:gd name="connsiteY2" fmla="*/ 3453569 h 3453569"/>
              <a:gd name="connsiteX3" fmla="*/ 0 w 1995948"/>
              <a:gd name="connsiteY3" fmla="*/ 3453569 h 3453569"/>
            </a:gdLst>
            <a:ahLst/>
            <a:cxnLst>
              <a:cxn ang="0">
                <a:pos x="connsiteX0" y="connsiteY0"/>
              </a:cxn>
              <a:cxn ang="0">
                <a:pos x="connsiteX1" y="connsiteY1"/>
              </a:cxn>
              <a:cxn ang="0">
                <a:pos x="connsiteX2" y="connsiteY2"/>
              </a:cxn>
              <a:cxn ang="0">
                <a:pos x="connsiteX3" y="connsiteY3"/>
              </a:cxn>
            </a:cxnLst>
            <a:rect l="l" t="t" r="r" b="b"/>
            <a:pathLst>
              <a:path w="1995948" h="3453569">
                <a:moveTo>
                  <a:pt x="863392" y="0"/>
                </a:moveTo>
                <a:lnTo>
                  <a:pt x="1995948" y="0"/>
                </a:lnTo>
                <a:lnTo>
                  <a:pt x="1995948" y="3453569"/>
                </a:lnTo>
                <a:lnTo>
                  <a:pt x="0" y="3453569"/>
                </a:lnTo>
                <a:close/>
              </a:path>
            </a:pathLst>
          </a:custGeom>
          <a:solidFill>
            <a:srgbClr val="C21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17" name="任意多边形 16"/>
          <p:cNvSpPr/>
          <p:nvPr/>
        </p:nvSpPr>
        <p:spPr>
          <a:xfrm flipV="1">
            <a:off x="10196052" y="-1"/>
            <a:ext cx="1995948" cy="3404431"/>
          </a:xfrm>
          <a:custGeom>
            <a:avLst/>
            <a:gdLst>
              <a:gd name="connsiteX0" fmla="*/ 0 w 1995948"/>
              <a:gd name="connsiteY0" fmla="*/ 3453569 h 3453569"/>
              <a:gd name="connsiteX1" fmla="*/ 1995948 w 1995948"/>
              <a:gd name="connsiteY1" fmla="*/ 3453569 h 3453569"/>
              <a:gd name="connsiteX2" fmla="*/ 1995948 w 1995948"/>
              <a:gd name="connsiteY2" fmla="*/ 0 h 3453569"/>
              <a:gd name="connsiteX3" fmla="*/ 863392 w 1995948"/>
              <a:gd name="connsiteY3" fmla="*/ 0 h 3453569"/>
            </a:gdLst>
            <a:ahLst/>
            <a:cxnLst>
              <a:cxn ang="0">
                <a:pos x="connsiteX0" y="connsiteY0"/>
              </a:cxn>
              <a:cxn ang="0">
                <a:pos x="connsiteX1" y="connsiteY1"/>
              </a:cxn>
              <a:cxn ang="0">
                <a:pos x="connsiteX2" y="connsiteY2"/>
              </a:cxn>
              <a:cxn ang="0">
                <a:pos x="connsiteX3" y="connsiteY3"/>
              </a:cxn>
            </a:cxnLst>
            <a:rect l="l" t="t" r="r" b="b"/>
            <a:pathLst>
              <a:path w="1995948" h="3453569">
                <a:moveTo>
                  <a:pt x="0" y="3453569"/>
                </a:moveTo>
                <a:lnTo>
                  <a:pt x="1995948" y="3453569"/>
                </a:lnTo>
                <a:lnTo>
                  <a:pt x="1995948" y="0"/>
                </a:lnTo>
                <a:lnTo>
                  <a:pt x="86339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1179533" y="1889204"/>
            <a:ext cx="861774" cy="2613525"/>
          </a:xfrm>
          <a:prstGeom prst="rect">
            <a:avLst/>
          </a:prstGeom>
          <a:noFill/>
        </p:spPr>
        <p:txBody>
          <a:bodyPr vert="eaVert"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en-US" altLang="zh-CN" sz="4400" b="1">
                <a:solidFill>
                  <a:schemeClr val="bg1"/>
                </a:solidFill>
                <a:latin typeface="Calibri" panose="020F0502020204030204" pitchFamily="34" charset="0"/>
                <a:ea typeface="+mj-ea"/>
              </a:rPr>
              <a:t>PART 01</a:t>
            </a:r>
            <a:endParaRPr kumimoji="0" lang="zh-CN" altLang="en-US" sz="4400" b="1" u="none" strike="noStrike" kern="1200" cap="none" spc="0" normalizeH="0" baseline="0" noProof="0" dirty="0">
              <a:ln>
                <a:noFill/>
              </a:ln>
              <a:solidFill>
                <a:schemeClr val="bg1"/>
              </a:solidFill>
              <a:effectLst/>
              <a:uLnTx/>
              <a:uFillTx/>
              <a:latin typeface="Calibri" panose="020F0502020204030204" pitchFamily="34" charset="0"/>
              <a:ea typeface="+mj-ea"/>
            </a:endParaRPr>
          </a:p>
        </p:txBody>
      </p:sp>
      <p:grpSp>
        <p:nvGrpSpPr>
          <p:cNvPr id="13" name="组合 56">
            <a:extLst>
              <a:ext uri="{FF2B5EF4-FFF2-40B4-BE49-F238E27FC236}">
                <a16:creationId xmlns:a16="http://schemas.microsoft.com/office/drawing/2014/main" id="{4ED6E1FD-A6D8-4C49-B3F6-BBC500DABD9B}"/>
              </a:ext>
            </a:extLst>
          </p:cNvPr>
          <p:cNvGrpSpPr/>
          <p:nvPr/>
        </p:nvGrpSpPr>
        <p:grpSpPr>
          <a:xfrm>
            <a:off x="3980920" y="2549429"/>
            <a:ext cx="3390379" cy="3463244"/>
            <a:chOff x="4254392" y="1908176"/>
            <a:chExt cx="3683215" cy="3762374"/>
          </a:xfrm>
        </p:grpSpPr>
        <p:grpSp>
          <p:nvGrpSpPr>
            <p:cNvPr id="14" name="组合 14">
              <a:extLst>
                <a:ext uri="{FF2B5EF4-FFF2-40B4-BE49-F238E27FC236}">
                  <a16:creationId xmlns:a16="http://schemas.microsoft.com/office/drawing/2014/main" id="{61E06211-2E56-4310-ABED-4CF830D262B3}"/>
                </a:ext>
              </a:extLst>
            </p:cNvPr>
            <p:cNvGrpSpPr/>
            <p:nvPr/>
          </p:nvGrpSpPr>
          <p:grpSpPr>
            <a:xfrm>
              <a:off x="4475880" y="1908176"/>
              <a:ext cx="3461727" cy="3762374"/>
              <a:chOff x="4213224" y="1176338"/>
              <a:chExt cx="3838576" cy="4171950"/>
            </a:xfrm>
          </p:grpSpPr>
          <p:sp>
            <p:nvSpPr>
              <p:cNvPr id="33" name="îŝḷîḓé-任意多边形: 形状 51">
                <a:extLst>
                  <a:ext uri="{FF2B5EF4-FFF2-40B4-BE49-F238E27FC236}">
                    <a16:creationId xmlns:a16="http://schemas.microsoft.com/office/drawing/2014/main" id="{F2020BEC-69F8-4B91-AF9A-B08C3C5D50B7}"/>
                  </a:ext>
                </a:extLst>
              </p:cNvPr>
              <p:cNvSpPr/>
              <p:nvPr/>
            </p:nvSpPr>
            <p:spPr>
              <a:xfrm>
                <a:off x="4213224" y="1509712"/>
                <a:ext cx="3838576" cy="3838576"/>
              </a:xfrm>
              <a:custGeom>
                <a:avLst/>
                <a:gdLst>
                  <a:gd name="connsiteX0" fmla="*/ 1919288 w 3838576"/>
                  <a:gd name="connsiteY0" fmla="*/ 0 h 3838576"/>
                  <a:gd name="connsiteX1" fmla="*/ 3838576 w 3838576"/>
                  <a:gd name="connsiteY1" fmla="*/ 1919288 h 3838576"/>
                  <a:gd name="connsiteX2" fmla="*/ 1919288 w 3838576"/>
                  <a:gd name="connsiteY2" fmla="*/ 3838576 h 3838576"/>
                  <a:gd name="connsiteX3" fmla="*/ 0 w 3838576"/>
                  <a:gd name="connsiteY3" fmla="*/ 1919288 h 3838576"/>
                  <a:gd name="connsiteX4" fmla="*/ 959644 w 3838576"/>
                  <a:gd name="connsiteY4" fmla="*/ 1919288 h 3838576"/>
                  <a:gd name="connsiteX5" fmla="*/ 1919288 w 3838576"/>
                  <a:gd name="connsiteY5" fmla="*/ 2878932 h 3838576"/>
                  <a:gd name="connsiteX6" fmla="*/ 2878932 w 3838576"/>
                  <a:gd name="connsiteY6" fmla="*/ 1919288 h 3838576"/>
                  <a:gd name="connsiteX7" fmla="*/ 1919288 w 3838576"/>
                  <a:gd name="connsiteY7" fmla="*/ 959644 h 3838576"/>
                  <a:gd name="connsiteX8" fmla="*/ 1919288 w 3838576"/>
                  <a:gd name="connsiteY8" fmla="*/ 0 h 383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8576" h="3838576">
                    <a:moveTo>
                      <a:pt x="1919288" y="0"/>
                    </a:moveTo>
                    <a:cubicBezTo>
                      <a:pt x="2979281" y="0"/>
                      <a:pt x="3838576" y="859295"/>
                      <a:pt x="3838576" y="1919288"/>
                    </a:cubicBezTo>
                    <a:cubicBezTo>
                      <a:pt x="3838576" y="2979281"/>
                      <a:pt x="2979281" y="3838576"/>
                      <a:pt x="1919288" y="3838576"/>
                    </a:cubicBezTo>
                    <a:cubicBezTo>
                      <a:pt x="859295" y="3838576"/>
                      <a:pt x="0" y="2979281"/>
                      <a:pt x="0" y="1919288"/>
                    </a:cubicBezTo>
                    <a:lnTo>
                      <a:pt x="959644" y="1919288"/>
                    </a:lnTo>
                    <a:cubicBezTo>
                      <a:pt x="959644" y="2449285"/>
                      <a:pt x="1389291" y="2878932"/>
                      <a:pt x="1919288" y="2878932"/>
                    </a:cubicBezTo>
                    <a:cubicBezTo>
                      <a:pt x="2449285" y="2878932"/>
                      <a:pt x="2878932" y="2449285"/>
                      <a:pt x="2878932" y="1919288"/>
                    </a:cubicBezTo>
                    <a:cubicBezTo>
                      <a:pt x="2878932" y="1389291"/>
                      <a:pt x="2449285" y="959644"/>
                      <a:pt x="1919288" y="959644"/>
                    </a:cubicBezTo>
                    <a:lnTo>
                      <a:pt x="1919288" y="0"/>
                    </a:lnTo>
                    <a:close/>
                  </a:path>
                </a:pathLst>
              </a:cu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Calibri" panose="020F0502020204030204" pitchFamily="34" charset="0"/>
                </a:endParaRPr>
              </a:p>
            </p:txBody>
          </p:sp>
          <p:sp>
            <p:nvSpPr>
              <p:cNvPr id="34" name="îŝḷîḓé-Isosceles Triangle 29">
                <a:extLst>
                  <a:ext uri="{FF2B5EF4-FFF2-40B4-BE49-F238E27FC236}">
                    <a16:creationId xmlns:a16="http://schemas.microsoft.com/office/drawing/2014/main" id="{D2A184FC-0A2B-4672-9CBA-2DE016F93841}"/>
                  </a:ext>
                </a:extLst>
              </p:cNvPr>
              <p:cNvSpPr/>
              <p:nvPr/>
            </p:nvSpPr>
            <p:spPr>
              <a:xfrm rot="16200000">
                <a:off x="5028161" y="1691234"/>
                <a:ext cx="1619250" cy="589457"/>
              </a:xfrm>
              <a:prstGeom prst="triangle">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Calibri" panose="020F0502020204030204" pitchFamily="34" charset="0"/>
                </a:endParaRPr>
              </a:p>
            </p:txBody>
          </p:sp>
        </p:grpSp>
        <p:sp>
          <p:nvSpPr>
            <p:cNvPr id="15" name="îŝḷîḓé-矩形: 圆角 49">
              <a:extLst>
                <a:ext uri="{FF2B5EF4-FFF2-40B4-BE49-F238E27FC236}">
                  <a16:creationId xmlns:a16="http://schemas.microsoft.com/office/drawing/2014/main" id="{85673DF8-AF7E-4A6A-BB72-CCD130646CD0}"/>
                </a:ext>
              </a:extLst>
            </p:cNvPr>
            <p:cNvSpPr/>
            <p:nvPr/>
          </p:nvSpPr>
          <p:spPr>
            <a:xfrm>
              <a:off x="4254392" y="2652475"/>
              <a:ext cx="1287210" cy="1287211"/>
            </a:xfrm>
            <a:prstGeom prst="roundRect">
              <a:avLst/>
            </a:prstGeom>
            <a:solidFill>
              <a:schemeClr val="bg1">
                <a:lumMod val="85000"/>
              </a:schemeClr>
            </a:solid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Calibri" panose="020F0502020204030204" pitchFamily="34" charset="0"/>
              </a:endParaRPr>
            </a:p>
          </p:txBody>
        </p:sp>
        <p:sp>
          <p:nvSpPr>
            <p:cNvPr id="21" name="îŝḷîḓé-矩形: 圆角 50">
              <a:extLst>
                <a:ext uri="{FF2B5EF4-FFF2-40B4-BE49-F238E27FC236}">
                  <a16:creationId xmlns:a16="http://schemas.microsoft.com/office/drawing/2014/main" id="{F503DE77-8482-4127-B16D-61744FB33B69}"/>
                </a:ext>
              </a:extLst>
            </p:cNvPr>
            <p:cNvSpPr/>
            <p:nvPr/>
          </p:nvSpPr>
          <p:spPr>
            <a:xfrm>
              <a:off x="4334565" y="2732647"/>
              <a:ext cx="1126865" cy="1126866"/>
            </a:xfrm>
            <a:prstGeom prst="round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Calibri" panose="020F0502020204030204" pitchFamily="34" charset="0"/>
              </a:endParaRPr>
            </a:p>
          </p:txBody>
        </p:sp>
        <p:sp>
          <p:nvSpPr>
            <p:cNvPr id="22" name="îŝḷîḓé-Oval 16">
              <a:extLst>
                <a:ext uri="{FF2B5EF4-FFF2-40B4-BE49-F238E27FC236}">
                  <a16:creationId xmlns:a16="http://schemas.microsoft.com/office/drawing/2014/main" id="{27A6CE2C-5D5E-4052-A45F-FA3AC87BD1F9}"/>
                </a:ext>
              </a:extLst>
            </p:cNvPr>
            <p:cNvSpPr/>
            <p:nvPr/>
          </p:nvSpPr>
          <p:spPr>
            <a:xfrm>
              <a:off x="6620206" y="2509852"/>
              <a:ext cx="635811" cy="635811"/>
            </a:xfrm>
            <a:prstGeom prst="ellipse">
              <a:avLst/>
            </a:prstGeom>
            <a:solidFill>
              <a:schemeClr val="accent6"/>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Calibri" panose="020F0502020204030204" pitchFamily="34" charset="0"/>
              </a:endParaRPr>
            </a:p>
          </p:txBody>
        </p:sp>
        <p:sp>
          <p:nvSpPr>
            <p:cNvPr id="23" name="îŝḷîḓé-Oval 17">
              <a:extLst>
                <a:ext uri="{FF2B5EF4-FFF2-40B4-BE49-F238E27FC236}">
                  <a16:creationId xmlns:a16="http://schemas.microsoft.com/office/drawing/2014/main" id="{39AEF22E-18FD-4B94-840C-90F6F9FA7772}"/>
                </a:ext>
              </a:extLst>
            </p:cNvPr>
            <p:cNvSpPr/>
            <p:nvPr/>
          </p:nvSpPr>
          <p:spPr>
            <a:xfrm>
              <a:off x="7187552" y="3621780"/>
              <a:ext cx="635811" cy="635811"/>
            </a:xfrm>
            <a:prstGeom prst="ellipse">
              <a:avLst/>
            </a:prstGeom>
            <a:solidFill>
              <a:schemeClr val="accent5"/>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Calibri" panose="020F0502020204030204" pitchFamily="34" charset="0"/>
              </a:endParaRPr>
            </a:p>
          </p:txBody>
        </p:sp>
        <p:sp>
          <p:nvSpPr>
            <p:cNvPr id="24" name="îŝḷîḓé-Oval 18">
              <a:extLst>
                <a:ext uri="{FF2B5EF4-FFF2-40B4-BE49-F238E27FC236}">
                  <a16:creationId xmlns:a16="http://schemas.microsoft.com/office/drawing/2014/main" id="{05F8C7C1-D7B2-4F3C-94FE-1DB7BDA075EF}"/>
                </a:ext>
              </a:extLst>
            </p:cNvPr>
            <p:cNvSpPr/>
            <p:nvPr/>
          </p:nvSpPr>
          <p:spPr>
            <a:xfrm>
              <a:off x="4664699" y="4039661"/>
              <a:ext cx="635811" cy="635811"/>
            </a:xfrm>
            <a:prstGeom prst="ellipse">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Calibri" panose="020F0502020204030204" pitchFamily="34" charset="0"/>
              </a:endParaRPr>
            </a:p>
          </p:txBody>
        </p:sp>
        <p:sp>
          <p:nvSpPr>
            <p:cNvPr id="25" name="îŝḷîḓé-Oval 19">
              <a:extLst>
                <a:ext uri="{FF2B5EF4-FFF2-40B4-BE49-F238E27FC236}">
                  <a16:creationId xmlns:a16="http://schemas.microsoft.com/office/drawing/2014/main" id="{171E85F6-B78A-4ADE-A4E6-13E80BE10BB4}"/>
                </a:ext>
              </a:extLst>
            </p:cNvPr>
            <p:cNvSpPr/>
            <p:nvPr/>
          </p:nvSpPr>
          <p:spPr>
            <a:xfrm>
              <a:off x="5461429" y="4835088"/>
              <a:ext cx="635811" cy="635811"/>
            </a:xfrm>
            <a:prstGeom prst="ellips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Calibri" panose="020F0502020204030204" pitchFamily="34" charset="0"/>
              </a:endParaRPr>
            </a:p>
          </p:txBody>
        </p:sp>
        <p:sp>
          <p:nvSpPr>
            <p:cNvPr id="26" name="îṥļîḑé-Oval 20">
              <a:extLst>
                <a:ext uri="{FF2B5EF4-FFF2-40B4-BE49-F238E27FC236}">
                  <a16:creationId xmlns:a16="http://schemas.microsoft.com/office/drawing/2014/main" id="{35C6592E-37D3-48C7-B664-E1489BDF1F00}"/>
                </a:ext>
              </a:extLst>
            </p:cNvPr>
            <p:cNvSpPr/>
            <p:nvPr/>
          </p:nvSpPr>
          <p:spPr>
            <a:xfrm>
              <a:off x="6699518" y="4646165"/>
              <a:ext cx="635811" cy="635811"/>
            </a:xfrm>
            <a:prstGeom prst="ellipse">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Calibri" panose="020F0502020204030204" pitchFamily="34" charset="0"/>
              </a:endParaRPr>
            </a:p>
          </p:txBody>
        </p:sp>
        <p:sp>
          <p:nvSpPr>
            <p:cNvPr id="27" name="îṥļîḑé-任意多边形: 形状 53">
              <a:extLst>
                <a:ext uri="{FF2B5EF4-FFF2-40B4-BE49-F238E27FC236}">
                  <a16:creationId xmlns:a16="http://schemas.microsoft.com/office/drawing/2014/main" id="{EAB06640-7E19-4432-BB7A-374B4D0B283D}"/>
                </a:ext>
              </a:extLst>
            </p:cNvPr>
            <p:cNvSpPr>
              <a:spLocks/>
            </p:cNvSpPr>
            <p:nvPr/>
          </p:nvSpPr>
          <p:spPr bwMode="auto">
            <a:xfrm>
              <a:off x="4530311" y="2985359"/>
              <a:ext cx="735372" cy="621442"/>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bg1">
                <a:lumMod val="65000"/>
              </a:schemeClr>
            </a:solidFill>
            <a:ln w="9525">
              <a:noFill/>
              <a:round/>
              <a:headEnd/>
              <a:tailEnd/>
            </a:ln>
          </p:spPr>
          <p:txBody>
            <a:bodyPr anchor="ctr"/>
            <a:lstStyle/>
            <a:p>
              <a:pPr algn="ctr"/>
              <a:endParaRPr>
                <a:latin typeface="Calibri" panose="020F0502020204030204" pitchFamily="34" charset="0"/>
              </a:endParaRPr>
            </a:p>
          </p:txBody>
        </p:sp>
        <p:sp>
          <p:nvSpPr>
            <p:cNvPr id="28" name="îŝḷîḓé-Oval 16">
              <a:extLst>
                <a:ext uri="{FF2B5EF4-FFF2-40B4-BE49-F238E27FC236}">
                  <a16:creationId xmlns:a16="http://schemas.microsoft.com/office/drawing/2014/main" id="{720163B9-6DBD-4B85-80E5-2EE40BBFC42B}"/>
                </a:ext>
              </a:extLst>
            </p:cNvPr>
            <p:cNvSpPr/>
            <p:nvPr/>
          </p:nvSpPr>
          <p:spPr>
            <a:xfrm>
              <a:off x="6822280" y="2713565"/>
              <a:ext cx="231664" cy="228386"/>
            </a:xfrm>
            <a:custGeom>
              <a:avLst/>
              <a:gdLst>
                <a:gd name="connsiteX0" fmla="*/ 481576 w 607554"/>
                <a:gd name="connsiteY0" fmla="*/ 446886 h 598959"/>
                <a:gd name="connsiteX1" fmla="*/ 481576 w 607554"/>
                <a:gd name="connsiteY1" fmla="*/ 503769 h 598959"/>
                <a:gd name="connsiteX2" fmla="*/ 519134 w 607554"/>
                <a:gd name="connsiteY2" fmla="*/ 503769 h 598959"/>
                <a:gd name="connsiteX3" fmla="*/ 519134 w 607554"/>
                <a:gd name="connsiteY3" fmla="*/ 446886 h 598959"/>
                <a:gd name="connsiteX4" fmla="*/ 481576 w 607554"/>
                <a:gd name="connsiteY4" fmla="*/ 270994 h 598959"/>
                <a:gd name="connsiteX5" fmla="*/ 481576 w 607554"/>
                <a:gd name="connsiteY5" fmla="*/ 327877 h 598959"/>
                <a:gd name="connsiteX6" fmla="*/ 519134 w 607554"/>
                <a:gd name="connsiteY6" fmla="*/ 327877 h 598959"/>
                <a:gd name="connsiteX7" fmla="*/ 519134 w 607554"/>
                <a:gd name="connsiteY7" fmla="*/ 270994 h 598959"/>
                <a:gd name="connsiteX8" fmla="*/ 195909 w 607554"/>
                <a:gd name="connsiteY8" fmla="*/ 265961 h 598959"/>
                <a:gd name="connsiteX9" fmla="*/ 358877 w 607554"/>
                <a:gd name="connsiteY9" fmla="*/ 265961 h 598959"/>
                <a:gd name="connsiteX10" fmla="*/ 378725 w 607554"/>
                <a:gd name="connsiteY10" fmla="*/ 285870 h 598959"/>
                <a:gd name="connsiteX11" fmla="*/ 358877 w 607554"/>
                <a:gd name="connsiteY11" fmla="*/ 305689 h 598959"/>
                <a:gd name="connsiteX12" fmla="*/ 195909 w 607554"/>
                <a:gd name="connsiteY12" fmla="*/ 305689 h 598959"/>
                <a:gd name="connsiteX13" fmla="*/ 176061 w 607554"/>
                <a:gd name="connsiteY13" fmla="*/ 285870 h 598959"/>
                <a:gd name="connsiteX14" fmla="*/ 195909 w 607554"/>
                <a:gd name="connsiteY14" fmla="*/ 265961 h 598959"/>
                <a:gd name="connsiteX15" fmla="*/ 195909 w 607554"/>
                <a:gd name="connsiteY15" fmla="*/ 169145 h 598959"/>
                <a:gd name="connsiteX16" fmla="*/ 358877 w 607554"/>
                <a:gd name="connsiteY16" fmla="*/ 169145 h 598959"/>
                <a:gd name="connsiteX17" fmla="*/ 378725 w 607554"/>
                <a:gd name="connsiteY17" fmla="*/ 189053 h 598959"/>
                <a:gd name="connsiteX18" fmla="*/ 358877 w 607554"/>
                <a:gd name="connsiteY18" fmla="*/ 208873 h 598959"/>
                <a:gd name="connsiteX19" fmla="*/ 195909 w 607554"/>
                <a:gd name="connsiteY19" fmla="*/ 208873 h 598959"/>
                <a:gd name="connsiteX20" fmla="*/ 176061 w 607554"/>
                <a:gd name="connsiteY20" fmla="*/ 189053 h 598959"/>
                <a:gd name="connsiteX21" fmla="*/ 195909 w 607554"/>
                <a:gd name="connsiteY21" fmla="*/ 169145 h 598959"/>
                <a:gd name="connsiteX22" fmla="*/ 481576 w 607554"/>
                <a:gd name="connsiteY22" fmla="*/ 95190 h 598959"/>
                <a:gd name="connsiteX23" fmla="*/ 481576 w 607554"/>
                <a:gd name="connsiteY23" fmla="*/ 152073 h 598959"/>
                <a:gd name="connsiteX24" fmla="*/ 552954 w 607554"/>
                <a:gd name="connsiteY24" fmla="*/ 152073 h 598959"/>
                <a:gd name="connsiteX25" fmla="*/ 565858 w 607554"/>
                <a:gd name="connsiteY25" fmla="*/ 123631 h 598959"/>
                <a:gd name="connsiteX26" fmla="*/ 552954 w 607554"/>
                <a:gd name="connsiteY26" fmla="*/ 95190 h 598959"/>
                <a:gd name="connsiteX27" fmla="*/ 118547 w 607554"/>
                <a:gd name="connsiteY27" fmla="*/ 39640 h 598959"/>
                <a:gd name="connsiteX28" fmla="*/ 118547 w 607554"/>
                <a:gd name="connsiteY28" fmla="*/ 559230 h 598959"/>
                <a:gd name="connsiteX29" fmla="*/ 441793 w 607554"/>
                <a:gd name="connsiteY29" fmla="*/ 559230 h 598959"/>
                <a:gd name="connsiteX30" fmla="*/ 441793 w 607554"/>
                <a:gd name="connsiteY30" fmla="*/ 39640 h 598959"/>
                <a:gd name="connsiteX31" fmla="*/ 39783 w 607554"/>
                <a:gd name="connsiteY31" fmla="*/ 39640 h 598959"/>
                <a:gd name="connsiteX32" fmla="*/ 39783 w 607554"/>
                <a:gd name="connsiteY32" fmla="*/ 559230 h 598959"/>
                <a:gd name="connsiteX33" fmla="*/ 78764 w 607554"/>
                <a:gd name="connsiteY33" fmla="*/ 559230 h 598959"/>
                <a:gd name="connsiteX34" fmla="*/ 78764 w 607554"/>
                <a:gd name="connsiteY34" fmla="*/ 39640 h 598959"/>
                <a:gd name="connsiteX35" fmla="*/ 19847 w 607554"/>
                <a:gd name="connsiteY35" fmla="*/ 0 h 598959"/>
                <a:gd name="connsiteX36" fmla="*/ 461729 w 607554"/>
                <a:gd name="connsiteY36" fmla="*/ 0 h 598959"/>
                <a:gd name="connsiteX37" fmla="*/ 481576 w 607554"/>
                <a:gd name="connsiteY37" fmla="*/ 19820 h 598959"/>
                <a:gd name="connsiteX38" fmla="*/ 481576 w 607554"/>
                <a:gd name="connsiteY38" fmla="*/ 55461 h 598959"/>
                <a:gd name="connsiteX39" fmla="*/ 565769 w 607554"/>
                <a:gd name="connsiteY39" fmla="*/ 55461 h 598959"/>
                <a:gd name="connsiteX40" fmla="*/ 583836 w 607554"/>
                <a:gd name="connsiteY40" fmla="*/ 67104 h 598959"/>
                <a:gd name="connsiteX41" fmla="*/ 605819 w 607554"/>
                <a:gd name="connsiteY41" fmla="*/ 115454 h 598959"/>
                <a:gd name="connsiteX42" fmla="*/ 605819 w 607554"/>
                <a:gd name="connsiteY42" fmla="*/ 131808 h 598959"/>
                <a:gd name="connsiteX43" fmla="*/ 583836 w 607554"/>
                <a:gd name="connsiteY43" fmla="*/ 180159 h 598959"/>
                <a:gd name="connsiteX44" fmla="*/ 565769 w 607554"/>
                <a:gd name="connsiteY44" fmla="*/ 191802 h 598959"/>
                <a:gd name="connsiteX45" fmla="*/ 481576 w 607554"/>
                <a:gd name="connsiteY45" fmla="*/ 191802 h 598959"/>
                <a:gd name="connsiteX46" fmla="*/ 481576 w 607554"/>
                <a:gd name="connsiteY46" fmla="*/ 231264 h 598959"/>
                <a:gd name="connsiteX47" fmla="*/ 539070 w 607554"/>
                <a:gd name="connsiteY47" fmla="*/ 231264 h 598959"/>
                <a:gd name="connsiteX48" fmla="*/ 558916 w 607554"/>
                <a:gd name="connsiteY48" fmla="*/ 251173 h 598959"/>
                <a:gd name="connsiteX49" fmla="*/ 558916 w 607554"/>
                <a:gd name="connsiteY49" fmla="*/ 347786 h 598959"/>
                <a:gd name="connsiteX50" fmla="*/ 539070 w 607554"/>
                <a:gd name="connsiteY50" fmla="*/ 367606 h 598959"/>
                <a:gd name="connsiteX51" fmla="*/ 481576 w 607554"/>
                <a:gd name="connsiteY51" fmla="*/ 367606 h 598959"/>
                <a:gd name="connsiteX52" fmla="*/ 481576 w 607554"/>
                <a:gd name="connsiteY52" fmla="*/ 407157 h 598959"/>
                <a:gd name="connsiteX53" fmla="*/ 539070 w 607554"/>
                <a:gd name="connsiteY53" fmla="*/ 407157 h 598959"/>
                <a:gd name="connsiteX54" fmla="*/ 558916 w 607554"/>
                <a:gd name="connsiteY54" fmla="*/ 426977 h 598959"/>
                <a:gd name="connsiteX55" fmla="*/ 558916 w 607554"/>
                <a:gd name="connsiteY55" fmla="*/ 523589 h 598959"/>
                <a:gd name="connsiteX56" fmla="*/ 539070 w 607554"/>
                <a:gd name="connsiteY56" fmla="*/ 543498 h 598959"/>
                <a:gd name="connsiteX57" fmla="*/ 481576 w 607554"/>
                <a:gd name="connsiteY57" fmla="*/ 543498 h 598959"/>
                <a:gd name="connsiteX58" fmla="*/ 481576 w 607554"/>
                <a:gd name="connsiteY58" fmla="*/ 579139 h 598959"/>
                <a:gd name="connsiteX59" fmla="*/ 461729 w 607554"/>
                <a:gd name="connsiteY59" fmla="*/ 598959 h 598959"/>
                <a:gd name="connsiteX60" fmla="*/ 19847 w 607554"/>
                <a:gd name="connsiteY60" fmla="*/ 598959 h 598959"/>
                <a:gd name="connsiteX61" fmla="*/ 0 w 607554"/>
                <a:gd name="connsiteY61" fmla="*/ 579139 h 598959"/>
                <a:gd name="connsiteX62" fmla="*/ 0 w 607554"/>
                <a:gd name="connsiteY62" fmla="*/ 19820 h 598959"/>
                <a:gd name="connsiteX63" fmla="*/ 19847 w 607554"/>
                <a:gd name="connsiteY63" fmla="*/ 0 h 598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07554" h="598959">
                  <a:moveTo>
                    <a:pt x="481576" y="446886"/>
                  </a:moveTo>
                  <a:lnTo>
                    <a:pt x="481576" y="503769"/>
                  </a:lnTo>
                  <a:lnTo>
                    <a:pt x="519134" y="503769"/>
                  </a:lnTo>
                  <a:lnTo>
                    <a:pt x="519134" y="446886"/>
                  </a:lnTo>
                  <a:close/>
                  <a:moveTo>
                    <a:pt x="481576" y="270994"/>
                  </a:moveTo>
                  <a:lnTo>
                    <a:pt x="481576" y="327877"/>
                  </a:lnTo>
                  <a:lnTo>
                    <a:pt x="519134" y="327877"/>
                  </a:lnTo>
                  <a:lnTo>
                    <a:pt x="519134" y="270994"/>
                  </a:lnTo>
                  <a:close/>
                  <a:moveTo>
                    <a:pt x="195909" y="265961"/>
                  </a:moveTo>
                  <a:lnTo>
                    <a:pt x="358877" y="265961"/>
                  </a:lnTo>
                  <a:cubicBezTo>
                    <a:pt x="369825" y="265961"/>
                    <a:pt x="378725" y="274849"/>
                    <a:pt x="378725" y="285870"/>
                  </a:cubicBezTo>
                  <a:cubicBezTo>
                    <a:pt x="378725" y="296801"/>
                    <a:pt x="369825" y="305689"/>
                    <a:pt x="358877" y="305689"/>
                  </a:cubicBezTo>
                  <a:lnTo>
                    <a:pt x="195909" y="305689"/>
                  </a:lnTo>
                  <a:cubicBezTo>
                    <a:pt x="184962" y="305689"/>
                    <a:pt x="176061" y="296801"/>
                    <a:pt x="176061" y="285870"/>
                  </a:cubicBezTo>
                  <a:cubicBezTo>
                    <a:pt x="176061" y="274849"/>
                    <a:pt x="184962" y="265961"/>
                    <a:pt x="195909" y="265961"/>
                  </a:cubicBezTo>
                  <a:close/>
                  <a:moveTo>
                    <a:pt x="195909" y="169145"/>
                  </a:moveTo>
                  <a:lnTo>
                    <a:pt x="358877" y="169145"/>
                  </a:lnTo>
                  <a:cubicBezTo>
                    <a:pt x="369825" y="169145"/>
                    <a:pt x="378725" y="178033"/>
                    <a:pt x="378725" y="189053"/>
                  </a:cubicBezTo>
                  <a:cubicBezTo>
                    <a:pt x="378725" y="199985"/>
                    <a:pt x="369825" y="208873"/>
                    <a:pt x="358877" y="208873"/>
                  </a:cubicBezTo>
                  <a:lnTo>
                    <a:pt x="195909" y="208873"/>
                  </a:lnTo>
                  <a:cubicBezTo>
                    <a:pt x="184962" y="208873"/>
                    <a:pt x="176061" y="199985"/>
                    <a:pt x="176061" y="189053"/>
                  </a:cubicBezTo>
                  <a:cubicBezTo>
                    <a:pt x="176061" y="178033"/>
                    <a:pt x="184962" y="169145"/>
                    <a:pt x="195909" y="169145"/>
                  </a:cubicBezTo>
                  <a:close/>
                  <a:moveTo>
                    <a:pt x="481576" y="95190"/>
                  </a:moveTo>
                  <a:lnTo>
                    <a:pt x="481576" y="152073"/>
                  </a:lnTo>
                  <a:lnTo>
                    <a:pt x="552954" y="152073"/>
                  </a:lnTo>
                  <a:lnTo>
                    <a:pt x="565858" y="123631"/>
                  </a:lnTo>
                  <a:lnTo>
                    <a:pt x="552954" y="95190"/>
                  </a:lnTo>
                  <a:close/>
                  <a:moveTo>
                    <a:pt x="118547" y="39640"/>
                  </a:moveTo>
                  <a:lnTo>
                    <a:pt x="118547" y="559230"/>
                  </a:lnTo>
                  <a:lnTo>
                    <a:pt x="441793" y="559230"/>
                  </a:lnTo>
                  <a:lnTo>
                    <a:pt x="441793" y="39640"/>
                  </a:lnTo>
                  <a:close/>
                  <a:moveTo>
                    <a:pt x="39783" y="39640"/>
                  </a:moveTo>
                  <a:lnTo>
                    <a:pt x="39783" y="559230"/>
                  </a:lnTo>
                  <a:lnTo>
                    <a:pt x="78764" y="559230"/>
                  </a:lnTo>
                  <a:lnTo>
                    <a:pt x="78764" y="39640"/>
                  </a:lnTo>
                  <a:close/>
                  <a:moveTo>
                    <a:pt x="19847" y="0"/>
                  </a:moveTo>
                  <a:lnTo>
                    <a:pt x="461729" y="0"/>
                  </a:lnTo>
                  <a:cubicBezTo>
                    <a:pt x="472676" y="0"/>
                    <a:pt x="481576" y="8888"/>
                    <a:pt x="481576" y="19820"/>
                  </a:cubicBezTo>
                  <a:lnTo>
                    <a:pt x="481576" y="55461"/>
                  </a:lnTo>
                  <a:lnTo>
                    <a:pt x="565769" y="55461"/>
                  </a:lnTo>
                  <a:cubicBezTo>
                    <a:pt x="573512" y="55461"/>
                    <a:pt x="580632" y="59994"/>
                    <a:pt x="583836" y="67104"/>
                  </a:cubicBezTo>
                  <a:lnTo>
                    <a:pt x="605819" y="115454"/>
                  </a:lnTo>
                  <a:cubicBezTo>
                    <a:pt x="608133" y="120609"/>
                    <a:pt x="608133" y="126653"/>
                    <a:pt x="605819" y="131808"/>
                  </a:cubicBezTo>
                  <a:lnTo>
                    <a:pt x="583836" y="180159"/>
                  </a:lnTo>
                  <a:cubicBezTo>
                    <a:pt x="580632" y="187269"/>
                    <a:pt x="573512" y="191802"/>
                    <a:pt x="565769" y="191802"/>
                  </a:cubicBezTo>
                  <a:lnTo>
                    <a:pt x="481576" y="191802"/>
                  </a:lnTo>
                  <a:lnTo>
                    <a:pt x="481576" y="231264"/>
                  </a:lnTo>
                  <a:lnTo>
                    <a:pt x="539070" y="231264"/>
                  </a:lnTo>
                  <a:cubicBezTo>
                    <a:pt x="550017" y="231264"/>
                    <a:pt x="558916" y="240152"/>
                    <a:pt x="558916" y="251173"/>
                  </a:cubicBezTo>
                  <a:lnTo>
                    <a:pt x="558916" y="347786"/>
                  </a:lnTo>
                  <a:cubicBezTo>
                    <a:pt x="558916" y="358718"/>
                    <a:pt x="550017" y="367606"/>
                    <a:pt x="539070" y="367606"/>
                  </a:cubicBezTo>
                  <a:lnTo>
                    <a:pt x="481576" y="367606"/>
                  </a:lnTo>
                  <a:lnTo>
                    <a:pt x="481576" y="407157"/>
                  </a:lnTo>
                  <a:lnTo>
                    <a:pt x="539070" y="407157"/>
                  </a:lnTo>
                  <a:cubicBezTo>
                    <a:pt x="550017" y="407157"/>
                    <a:pt x="558916" y="416045"/>
                    <a:pt x="558916" y="426977"/>
                  </a:cubicBezTo>
                  <a:lnTo>
                    <a:pt x="558916" y="523589"/>
                  </a:lnTo>
                  <a:cubicBezTo>
                    <a:pt x="558916" y="534610"/>
                    <a:pt x="550017" y="543498"/>
                    <a:pt x="539070" y="543498"/>
                  </a:cubicBezTo>
                  <a:lnTo>
                    <a:pt x="481576" y="543498"/>
                  </a:lnTo>
                  <a:lnTo>
                    <a:pt x="481576" y="579139"/>
                  </a:lnTo>
                  <a:cubicBezTo>
                    <a:pt x="481576" y="590071"/>
                    <a:pt x="472676" y="598959"/>
                    <a:pt x="461729" y="598959"/>
                  </a:cubicBezTo>
                  <a:lnTo>
                    <a:pt x="19847" y="598959"/>
                  </a:lnTo>
                  <a:cubicBezTo>
                    <a:pt x="8900" y="598959"/>
                    <a:pt x="0" y="590071"/>
                    <a:pt x="0" y="579139"/>
                  </a:cubicBezTo>
                  <a:lnTo>
                    <a:pt x="0" y="19820"/>
                  </a:lnTo>
                  <a:cubicBezTo>
                    <a:pt x="0" y="8888"/>
                    <a:pt x="8900" y="0"/>
                    <a:pt x="19847" y="0"/>
                  </a:cubicBezTo>
                  <a:close/>
                </a:path>
              </a:pathLst>
            </a:cu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Calibri" panose="020F0502020204030204" pitchFamily="34" charset="0"/>
              </a:endParaRPr>
            </a:p>
          </p:txBody>
        </p:sp>
        <p:sp>
          <p:nvSpPr>
            <p:cNvPr id="29" name="îŝḷîḓé-Oval 17">
              <a:extLst>
                <a:ext uri="{FF2B5EF4-FFF2-40B4-BE49-F238E27FC236}">
                  <a16:creationId xmlns:a16="http://schemas.microsoft.com/office/drawing/2014/main" id="{1E298E47-A8B3-4186-A7A9-C81861ADC716}"/>
                </a:ext>
              </a:extLst>
            </p:cNvPr>
            <p:cNvSpPr/>
            <p:nvPr/>
          </p:nvSpPr>
          <p:spPr>
            <a:xfrm>
              <a:off x="7392146" y="3823854"/>
              <a:ext cx="226624" cy="231664"/>
            </a:xfrm>
            <a:custGeom>
              <a:avLst/>
              <a:gdLst>
                <a:gd name="connsiteX0" fmla="*/ 59789 w 593384"/>
                <a:gd name="connsiteY0" fmla="*/ 323835 h 606580"/>
                <a:gd name="connsiteX1" fmla="*/ 44670 w 593384"/>
                <a:gd name="connsiteY1" fmla="*/ 338857 h 606580"/>
                <a:gd name="connsiteX2" fmla="*/ 44670 w 593384"/>
                <a:gd name="connsiteY2" fmla="*/ 477027 h 606580"/>
                <a:gd name="connsiteX3" fmla="*/ 59713 w 593384"/>
                <a:gd name="connsiteY3" fmla="*/ 492048 h 606580"/>
                <a:gd name="connsiteX4" fmla="*/ 386834 w 593384"/>
                <a:gd name="connsiteY4" fmla="*/ 492048 h 606580"/>
                <a:gd name="connsiteX5" fmla="*/ 402946 w 593384"/>
                <a:gd name="connsiteY5" fmla="*/ 508138 h 606580"/>
                <a:gd name="connsiteX6" fmla="*/ 402946 w 593384"/>
                <a:gd name="connsiteY6" fmla="*/ 545959 h 606580"/>
                <a:gd name="connsiteX7" fmla="*/ 419058 w 593384"/>
                <a:gd name="connsiteY7" fmla="*/ 561972 h 606580"/>
                <a:gd name="connsiteX8" fmla="*/ 429137 w 593384"/>
                <a:gd name="connsiteY8" fmla="*/ 558388 h 606580"/>
                <a:gd name="connsiteX9" fmla="*/ 543981 w 593384"/>
                <a:gd name="connsiteY9" fmla="*/ 464369 h 606580"/>
                <a:gd name="connsiteX10" fmla="*/ 544897 w 593384"/>
                <a:gd name="connsiteY10" fmla="*/ 463606 h 606580"/>
                <a:gd name="connsiteX11" fmla="*/ 544897 w 593384"/>
                <a:gd name="connsiteY11" fmla="*/ 445000 h 606580"/>
                <a:gd name="connsiteX12" fmla="*/ 543904 w 593384"/>
                <a:gd name="connsiteY12" fmla="*/ 444162 h 606580"/>
                <a:gd name="connsiteX13" fmla="*/ 427533 w 593384"/>
                <a:gd name="connsiteY13" fmla="*/ 349990 h 606580"/>
                <a:gd name="connsiteX14" fmla="*/ 418065 w 593384"/>
                <a:gd name="connsiteY14" fmla="*/ 346634 h 606580"/>
                <a:gd name="connsiteX15" fmla="*/ 402946 w 593384"/>
                <a:gd name="connsiteY15" fmla="*/ 361656 h 606580"/>
                <a:gd name="connsiteX16" fmla="*/ 402946 w 593384"/>
                <a:gd name="connsiteY16" fmla="*/ 400469 h 606580"/>
                <a:gd name="connsiteX17" fmla="*/ 386834 w 593384"/>
                <a:gd name="connsiteY17" fmla="*/ 416482 h 606580"/>
                <a:gd name="connsiteX18" fmla="*/ 136453 w 593384"/>
                <a:gd name="connsiteY18" fmla="*/ 416482 h 606580"/>
                <a:gd name="connsiteX19" fmla="*/ 120342 w 593384"/>
                <a:gd name="connsiteY19" fmla="*/ 400469 h 606580"/>
                <a:gd name="connsiteX20" fmla="*/ 120342 w 593384"/>
                <a:gd name="connsiteY20" fmla="*/ 376602 h 606580"/>
                <a:gd name="connsiteX21" fmla="*/ 113469 w 593384"/>
                <a:gd name="connsiteY21" fmla="*/ 362342 h 606580"/>
                <a:gd name="connsiteX22" fmla="*/ 69105 w 593384"/>
                <a:gd name="connsiteY22" fmla="*/ 327114 h 606580"/>
                <a:gd name="connsiteX23" fmla="*/ 59789 w 593384"/>
                <a:gd name="connsiteY23" fmla="*/ 323835 h 606580"/>
                <a:gd name="connsiteX24" fmla="*/ 59757 w 593384"/>
                <a:gd name="connsiteY24" fmla="*/ 323324 h 606580"/>
                <a:gd name="connsiteX25" fmla="*/ 69379 w 593384"/>
                <a:gd name="connsiteY25" fmla="*/ 326755 h 606580"/>
                <a:gd name="connsiteX26" fmla="*/ 113750 w 593384"/>
                <a:gd name="connsiteY26" fmla="*/ 361977 h 606580"/>
                <a:gd name="connsiteX27" fmla="*/ 120852 w 593384"/>
                <a:gd name="connsiteY27" fmla="*/ 376615 h 606580"/>
                <a:gd name="connsiteX28" fmla="*/ 120852 w 593384"/>
                <a:gd name="connsiteY28" fmla="*/ 400477 h 606580"/>
                <a:gd name="connsiteX29" fmla="*/ 136431 w 593384"/>
                <a:gd name="connsiteY29" fmla="*/ 416030 h 606580"/>
                <a:gd name="connsiteX30" fmla="*/ 386846 w 593384"/>
                <a:gd name="connsiteY30" fmla="*/ 416030 h 606580"/>
                <a:gd name="connsiteX31" fmla="*/ 402425 w 593384"/>
                <a:gd name="connsiteY31" fmla="*/ 400477 h 606580"/>
                <a:gd name="connsiteX32" fmla="*/ 402425 w 593384"/>
                <a:gd name="connsiteY32" fmla="*/ 361672 h 606580"/>
                <a:gd name="connsiteX33" fmla="*/ 418081 w 593384"/>
                <a:gd name="connsiteY33" fmla="*/ 346119 h 606580"/>
                <a:gd name="connsiteX34" fmla="*/ 427856 w 593384"/>
                <a:gd name="connsiteY34" fmla="*/ 349626 h 606580"/>
                <a:gd name="connsiteX35" fmla="*/ 544319 w 593384"/>
                <a:gd name="connsiteY35" fmla="*/ 443781 h 606580"/>
                <a:gd name="connsiteX36" fmla="*/ 545312 w 593384"/>
                <a:gd name="connsiteY36" fmla="*/ 444696 h 606580"/>
                <a:gd name="connsiteX37" fmla="*/ 545236 w 593384"/>
                <a:gd name="connsiteY37" fmla="*/ 463908 h 606580"/>
                <a:gd name="connsiteX38" fmla="*/ 544319 w 593384"/>
                <a:gd name="connsiteY38" fmla="*/ 464746 h 606580"/>
                <a:gd name="connsiteX39" fmla="*/ 429460 w 593384"/>
                <a:gd name="connsiteY39" fmla="*/ 558748 h 606580"/>
                <a:gd name="connsiteX40" fmla="*/ 419074 w 593384"/>
                <a:gd name="connsiteY40" fmla="*/ 562484 h 606580"/>
                <a:gd name="connsiteX41" fmla="*/ 402425 w 593384"/>
                <a:gd name="connsiteY41" fmla="*/ 545940 h 606580"/>
                <a:gd name="connsiteX42" fmla="*/ 402425 w 593384"/>
                <a:gd name="connsiteY42" fmla="*/ 508126 h 606580"/>
                <a:gd name="connsiteX43" fmla="*/ 386846 w 593384"/>
                <a:gd name="connsiteY43" fmla="*/ 492573 h 606580"/>
                <a:gd name="connsiteX44" fmla="*/ 59680 w 593384"/>
                <a:gd name="connsiteY44" fmla="*/ 492573 h 606580"/>
                <a:gd name="connsiteX45" fmla="*/ 44101 w 593384"/>
                <a:gd name="connsiteY45" fmla="*/ 477021 h 606580"/>
                <a:gd name="connsiteX46" fmla="*/ 44101 w 593384"/>
                <a:gd name="connsiteY46" fmla="*/ 338877 h 606580"/>
                <a:gd name="connsiteX47" fmla="*/ 59757 w 593384"/>
                <a:gd name="connsiteY47" fmla="*/ 323324 h 606580"/>
                <a:gd name="connsiteX48" fmla="*/ 59789 w 593384"/>
                <a:gd name="connsiteY48" fmla="*/ 322767 h 606580"/>
                <a:gd name="connsiteX49" fmla="*/ 43677 w 593384"/>
                <a:gd name="connsiteY49" fmla="*/ 338857 h 606580"/>
                <a:gd name="connsiteX50" fmla="*/ 43677 w 593384"/>
                <a:gd name="connsiteY50" fmla="*/ 477027 h 606580"/>
                <a:gd name="connsiteX51" fmla="*/ 59713 w 593384"/>
                <a:gd name="connsiteY51" fmla="*/ 493116 h 606580"/>
                <a:gd name="connsiteX52" fmla="*/ 386834 w 593384"/>
                <a:gd name="connsiteY52" fmla="*/ 493116 h 606580"/>
                <a:gd name="connsiteX53" fmla="*/ 401953 w 593384"/>
                <a:gd name="connsiteY53" fmla="*/ 508138 h 606580"/>
                <a:gd name="connsiteX54" fmla="*/ 401953 w 593384"/>
                <a:gd name="connsiteY54" fmla="*/ 545959 h 606580"/>
                <a:gd name="connsiteX55" fmla="*/ 419058 w 593384"/>
                <a:gd name="connsiteY55" fmla="*/ 563040 h 606580"/>
                <a:gd name="connsiteX56" fmla="*/ 429748 w 593384"/>
                <a:gd name="connsiteY56" fmla="*/ 559151 h 606580"/>
                <a:gd name="connsiteX57" fmla="*/ 544592 w 593384"/>
                <a:gd name="connsiteY57" fmla="*/ 465131 h 606580"/>
                <a:gd name="connsiteX58" fmla="*/ 545584 w 593384"/>
                <a:gd name="connsiteY58" fmla="*/ 464292 h 606580"/>
                <a:gd name="connsiteX59" fmla="*/ 545584 w 593384"/>
                <a:gd name="connsiteY59" fmla="*/ 444314 h 606580"/>
                <a:gd name="connsiteX60" fmla="*/ 544592 w 593384"/>
                <a:gd name="connsiteY60" fmla="*/ 443399 h 606580"/>
                <a:gd name="connsiteX61" fmla="*/ 428144 w 593384"/>
                <a:gd name="connsiteY61" fmla="*/ 349227 h 606580"/>
                <a:gd name="connsiteX62" fmla="*/ 418065 w 593384"/>
                <a:gd name="connsiteY62" fmla="*/ 345567 h 606580"/>
                <a:gd name="connsiteX63" fmla="*/ 401953 w 593384"/>
                <a:gd name="connsiteY63" fmla="*/ 361656 h 606580"/>
                <a:gd name="connsiteX64" fmla="*/ 401953 w 593384"/>
                <a:gd name="connsiteY64" fmla="*/ 400469 h 606580"/>
                <a:gd name="connsiteX65" fmla="*/ 386834 w 593384"/>
                <a:gd name="connsiteY65" fmla="*/ 415491 h 606580"/>
                <a:gd name="connsiteX66" fmla="*/ 136453 w 593384"/>
                <a:gd name="connsiteY66" fmla="*/ 415491 h 606580"/>
                <a:gd name="connsiteX67" fmla="*/ 121334 w 593384"/>
                <a:gd name="connsiteY67" fmla="*/ 400469 h 606580"/>
                <a:gd name="connsiteX68" fmla="*/ 121334 w 593384"/>
                <a:gd name="connsiteY68" fmla="*/ 376602 h 606580"/>
                <a:gd name="connsiteX69" fmla="*/ 114080 w 593384"/>
                <a:gd name="connsiteY69" fmla="*/ 361580 h 606580"/>
                <a:gd name="connsiteX70" fmla="*/ 69716 w 593384"/>
                <a:gd name="connsiteY70" fmla="*/ 326351 h 606580"/>
                <a:gd name="connsiteX71" fmla="*/ 59789 w 593384"/>
                <a:gd name="connsiteY71" fmla="*/ 322767 h 606580"/>
                <a:gd name="connsiteX72" fmla="*/ 59789 w 593384"/>
                <a:gd name="connsiteY72" fmla="*/ 280218 h 606580"/>
                <a:gd name="connsiteX73" fmla="*/ 96289 w 593384"/>
                <a:gd name="connsiteY73" fmla="*/ 293029 h 606580"/>
                <a:gd name="connsiteX74" fmla="*/ 140653 w 593384"/>
                <a:gd name="connsiteY74" fmla="*/ 328258 h 606580"/>
                <a:gd name="connsiteX75" fmla="*/ 157834 w 593384"/>
                <a:gd name="connsiteY75" fmla="*/ 349761 h 606580"/>
                <a:gd name="connsiteX76" fmla="*/ 163790 w 593384"/>
                <a:gd name="connsiteY76" fmla="*/ 372484 h 606580"/>
                <a:gd name="connsiteX77" fmla="*/ 163866 w 593384"/>
                <a:gd name="connsiteY77" fmla="*/ 372942 h 606580"/>
                <a:gd name="connsiteX78" fmla="*/ 359345 w 593384"/>
                <a:gd name="connsiteY78" fmla="*/ 372942 h 606580"/>
                <a:gd name="connsiteX79" fmla="*/ 359345 w 593384"/>
                <a:gd name="connsiteY79" fmla="*/ 361656 h 606580"/>
                <a:gd name="connsiteX80" fmla="*/ 364308 w 593384"/>
                <a:gd name="connsiteY80" fmla="*/ 337942 h 606580"/>
                <a:gd name="connsiteX81" fmla="*/ 377671 w 593384"/>
                <a:gd name="connsiteY81" fmla="*/ 319107 h 606580"/>
                <a:gd name="connsiteX82" fmla="*/ 418065 w 593384"/>
                <a:gd name="connsiteY82" fmla="*/ 303018 h 606580"/>
                <a:gd name="connsiteX83" fmla="*/ 454946 w 593384"/>
                <a:gd name="connsiteY83" fmla="*/ 316133 h 606580"/>
                <a:gd name="connsiteX84" fmla="*/ 571393 w 593384"/>
                <a:gd name="connsiteY84" fmla="*/ 410305 h 606580"/>
                <a:gd name="connsiteX85" fmla="*/ 575822 w 593384"/>
                <a:gd name="connsiteY85" fmla="*/ 414271 h 606580"/>
                <a:gd name="connsiteX86" fmla="*/ 575670 w 593384"/>
                <a:gd name="connsiteY86" fmla="*/ 494412 h 606580"/>
                <a:gd name="connsiteX87" fmla="*/ 571623 w 593384"/>
                <a:gd name="connsiteY87" fmla="*/ 498072 h 606580"/>
                <a:gd name="connsiteX88" fmla="*/ 456779 w 593384"/>
                <a:gd name="connsiteY88" fmla="*/ 592016 h 606580"/>
                <a:gd name="connsiteX89" fmla="*/ 419058 w 593384"/>
                <a:gd name="connsiteY89" fmla="*/ 605589 h 606580"/>
                <a:gd name="connsiteX90" fmla="*/ 377976 w 593384"/>
                <a:gd name="connsiteY90" fmla="*/ 589271 h 606580"/>
                <a:gd name="connsiteX91" fmla="*/ 364385 w 593384"/>
                <a:gd name="connsiteY91" fmla="*/ 570131 h 606580"/>
                <a:gd name="connsiteX92" fmla="*/ 359345 w 593384"/>
                <a:gd name="connsiteY92" fmla="*/ 545959 h 606580"/>
                <a:gd name="connsiteX93" fmla="*/ 359345 w 593384"/>
                <a:gd name="connsiteY93" fmla="*/ 535665 h 606580"/>
                <a:gd name="connsiteX94" fmla="*/ 59713 w 593384"/>
                <a:gd name="connsiteY94" fmla="*/ 535665 h 606580"/>
                <a:gd name="connsiteX95" fmla="*/ 1069 w 593384"/>
                <a:gd name="connsiteY95" fmla="*/ 477027 h 606580"/>
                <a:gd name="connsiteX96" fmla="*/ 1069 w 593384"/>
                <a:gd name="connsiteY96" fmla="*/ 338857 h 606580"/>
                <a:gd name="connsiteX97" fmla="*/ 6032 w 593384"/>
                <a:gd name="connsiteY97" fmla="*/ 315142 h 606580"/>
                <a:gd name="connsiteX98" fmla="*/ 19395 w 593384"/>
                <a:gd name="connsiteY98" fmla="*/ 296308 h 606580"/>
                <a:gd name="connsiteX99" fmla="*/ 59789 w 593384"/>
                <a:gd name="connsiteY99" fmla="*/ 280218 h 606580"/>
                <a:gd name="connsiteX100" fmla="*/ 59757 w 593384"/>
                <a:gd name="connsiteY100" fmla="*/ 279792 h 606580"/>
                <a:gd name="connsiteX101" fmla="*/ 18975 w 593384"/>
                <a:gd name="connsiteY101" fmla="*/ 295955 h 606580"/>
                <a:gd name="connsiteX102" fmla="*/ 5534 w 593384"/>
                <a:gd name="connsiteY102" fmla="*/ 315014 h 606580"/>
                <a:gd name="connsiteX103" fmla="*/ 494 w 593384"/>
                <a:gd name="connsiteY103" fmla="*/ 338877 h 606580"/>
                <a:gd name="connsiteX104" fmla="*/ 494 w 593384"/>
                <a:gd name="connsiteY104" fmla="*/ 477021 h 606580"/>
                <a:gd name="connsiteX105" fmla="*/ 59680 w 593384"/>
                <a:gd name="connsiteY105" fmla="*/ 536105 h 606580"/>
                <a:gd name="connsiteX106" fmla="*/ 358818 w 593384"/>
                <a:gd name="connsiteY106" fmla="*/ 536105 h 606580"/>
                <a:gd name="connsiteX107" fmla="*/ 358818 w 593384"/>
                <a:gd name="connsiteY107" fmla="*/ 545940 h 606580"/>
                <a:gd name="connsiteX108" fmla="*/ 363935 w 593384"/>
                <a:gd name="connsiteY108" fmla="*/ 570260 h 606580"/>
                <a:gd name="connsiteX109" fmla="*/ 377605 w 593384"/>
                <a:gd name="connsiteY109" fmla="*/ 589625 h 606580"/>
                <a:gd name="connsiteX110" fmla="*/ 419074 w 593384"/>
                <a:gd name="connsiteY110" fmla="*/ 606016 h 606580"/>
                <a:gd name="connsiteX111" fmla="*/ 457106 w 593384"/>
                <a:gd name="connsiteY111" fmla="*/ 592446 h 606580"/>
                <a:gd name="connsiteX112" fmla="*/ 571965 w 593384"/>
                <a:gd name="connsiteY112" fmla="*/ 498444 h 606580"/>
                <a:gd name="connsiteX113" fmla="*/ 576089 w 593384"/>
                <a:gd name="connsiteY113" fmla="*/ 494784 h 606580"/>
                <a:gd name="connsiteX114" fmla="*/ 576165 w 593384"/>
                <a:gd name="connsiteY114" fmla="*/ 413895 h 606580"/>
                <a:gd name="connsiteX115" fmla="*/ 571736 w 593384"/>
                <a:gd name="connsiteY115" fmla="*/ 409931 h 606580"/>
                <a:gd name="connsiteX116" fmla="*/ 455273 w 593384"/>
                <a:gd name="connsiteY116" fmla="*/ 315777 h 606580"/>
                <a:gd name="connsiteX117" fmla="*/ 418081 w 593384"/>
                <a:gd name="connsiteY117" fmla="*/ 302587 h 606580"/>
                <a:gd name="connsiteX118" fmla="*/ 377300 w 593384"/>
                <a:gd name="connsiteY118" fmla="*/ 318750 h 606580"/>
                <a:gd name="connsiteX119" fmla="*/ 363859 w 593384"/>
                <a:gd name="connsiteY119" fmla="*/ 337733 h 606580"/>
                <a:gd name="connsiteX120" fmla="*/ 358818 w 593384"/>
                <a:gd name="connsiteY120" fmla="*/ 361672 h 606580"/>
                <a:gd name="connsiteX121" fmla="*/ 358818 w 593384"/>
                <a:gd name="connsiteY121" fmla="*/ 372422 h 606580"/>
                <a:gd name="connsiteX122" fmla="*/ 164306 w 593384"/>
                <a:gd name="connsiteY122" fmla="*/ 372422 h 606580"/>
                <a:gd name="connsiteX123" fmla="*/ 158273 w 593384"/>
                <a:gd name="connsiteY123" fmla="*/ 349550 h 606580"/>
                <a:gd name="connsiteX124" fmla="*/ 140937 w 593384"/>
                <a:gd name="connsiteY124" fmla="*/ 327898 h 606580"/>
                <a:gd name="connsiteX125" fmla="*/ 96566 w 593384"/>
                <a:gd name="connsiteY125" fmla="*/ 292676 h 606580"/>
                <a:gd name="connsiteX126" fmla="*/ 59757 w 593384"/>
                <a:gd name="connsiteY126" fmla="*/ 279792 h 606580"/>
                <a:gd name="connsiteX127" fmla="*/ 59789 w 593384"/>
                <a:gd name="connsiteY127" fmla="*/ 279227 h 606580"/>
                <a:gd name="connsiteX128" fmla="*/ 96899 w 593384"/>
                <a:gd name="connsiteY128" fmla="*/ 292266 h 606580"/>
                <a:gd name="connsiteX129" fmla="*/ 141264 w 593384"/>
                <a:gd name="connsiteY129" fmla="*/ 327495 h 606580"/>
                <a:gd name="connsiteX130" fmla="*/ 158750 w 593384"/>
                <a:gd name="connsiteY130" fmla="*/ 349303 h 606580"/>
                <a:gd name="connsiteX131" fmla="*/ 164782 w 593384"/>
                <a:gd name="connsiteY131" fmla="*/ 371950 h 606580"/>
                <a:gd name="connsiteX132" fmla="*/ 358276 w 593384"/>
                <a:gd name="connsiteY132" fmla="*/ 371950 h 606580"/>
                <a:gd name="connsiteX133" fmla="*/ 358276 w 593384"/>
                <a:gd name="connsiteY133" fmla="*/ 361656 h 606580"/>
                <a:gd name="connsiteX134" fmla="*/ 363392 w 593384"/>
                <a:gd name="connsiteY134" fmla="*/ 337560 h 606580"/>
                <a:gd name="connsiteX135" fmla="*/ 376984 w 593384"/>
                <a:gd name="connsiteY135" fmla="*/ 318345 h 606580"/>
                <a:gd name="connsiteX136" fmla="*/ 418065 w 593384"/>
                <a:gd name="connsiteY136" fmla="*/ 302027 h 606580"/>
                <a:gd name="connsiteX137" fmla="*/ 455557 w 593384"/>
                <a:gd name="connsiteY137" fmla="*/ 315371 h 606580"/>
                <a:gd name="connsiteX138" fmla="*/ 572004 w 593384"/>
                <a:gd name="connsiteY138" fmla="*/ 409543 h 606580"/>
                <a:gd name="connsiteX139" fmla="*/ 576510 w 593384"/>
                <a:gd name="connsiteY139" fmla="*/ 413584 h 606580"/>
                <a:gd name="connsiteX140" fmla="*/ 576357 w 593384"/>
                <a:gd name="connsiteY140" fmla="*/ 495099 h 606580"/>
                <a:gd name="connsiteX141" fmla="*/ 572233 w 593384"/>
                <a:gd name="connsiteY141" fmla="*/ 498835 h 606580"/>
                <a:gd name="connsiteX142" fmla="*/ 457390 w 593384"/>
                <a:gd name="connsiteY142" fmla="*/ 592855 h 606580"/>
                <a:gd name="connsiteX143" fmla="*/ 419058 w 593384"/>
                <a:gd name="connsiteY143" fmla="*/ 606580 h 606580"/>
                <a:gd name="connsiteX144" fmla="*/ 377289 w 593384"/>
                <a:gd name="connsiteY144" fmla="*/ 589957 h 606580"/>
                <a:gd name="connsiteX145" fmla="*/ 363468 w 593384"/>
                <a:gd name="connsiteY145" fmla="*/ 570512 h 606580"/>
                <a:gd name="connsiteX146" fmla="*/ 358276 w 593384"/>
                <a:gd name="connsiteY146" fmla="*/ 545959 h 606580"/>
                <a:gd name="connsiteX147" fmla="*/ 358276 w 593384"/>
                <a:gd name="connsiteY147" fmla="*/ 536656 h 606580"/>
                <a:gd name="connsiteX148" fmla="*/ 59713 w 593384"/>
                <a:gd name="connsiteY148" fmla="*/ 536656 h 606580"/>
                <a:gd name="connsiteX149" fmla="*/ 0 w 593384"/>
                <a:gd name="connsiteY149" fmla="*/ 477027 h 606580"/>
                <a:gd name="connsiteX150" fmla="*/ 0 w 593384"/>
                <a:gd name="connsiteY150" fmla="*/ 338857 h 606580"/>
                <a:gd name="connsiteX151" fmla="*/ 5116 w 593384"/>
                <a:gd name="connsiteY151" fmla="*/ 314761 h 606580"/>
                <a:gd name="connsiteX152" fmla="*/ 18632 w 593384"/>
                <a:gd name="connsiteY152" fmla="*/ 295621 h 606580"/>
                <a:gd name="connsiteX153" fmla="*/ 59789 w 593384"/>
                <a:gd name="connsiteY153" fmla="*/ 279227 h 606580"/>
                <a:gd name="connsiteX154" fmla="*/ 174327 w 593384"/>
                <a:gd name="connsiteY154" fmla="*/ 44608 h 606580"/>
                <a:gd name="connsiteX155" fmla="*/ 164247 w 593384"/>
                <a:gd name="connsiteY155" fmla="*/ 48192 h 606580"/>
                <a:gd name="connsiteX156" fmla="*/ 49403 w 593384"/>
                <a:gd name="connsiteY156" fmla="*/ 142211 h 606580"/>
                <a:gd name="connsiteX157" fmla="*/ 48487 w 593384"/>
                <a:gd name="connsiteY157" fmla="*/ 142974 h 606580"/>
                <a:gd name="connsiteX158" fmla="*/ 48487 w 593384"/>
                <a:gd name="connsiteY158" fmla="*/ 161580 h 606580"/>
                <a:gd name="connsiteX159" fmla="*/ 49480 w 593384"/>
                <a:gd name="connsiteY159" fmla="*/ 162418 h 606580"/>
                <a:gd name="connsiteX160" fmla="*/ 165851 w 593384"/>
                <a:gd name="connsiteY160" fmla="*/ 256590 h 606580"/>
                <a:gd name="connsiteX161" fmla="*/ 175319 w 593384"/>
                <a:gd name="connsiteY161" fmla="*/ 259946 h 606580"/>
                <a:gd name="connsiteX162" fmla="*/ 190438 w 593384"/>
                <a:gd name="connsiteY162" fmla="*/ 244924 h 606580"/>
                <a:gd name="connsiteX163" fmla="*/ 190438 w 593384"/>
                <a:gd name="connsiteY163" fmla="*/ 206111 h 606580"/>
                <a:gd name="connsiteX164" fmla="*/ 206550 w 593384"/>
                <a:gd name="connsiteY164" fmla="*/ 190098 h 606580"/>
                <a:gd name="connsiteX165" fmla="*/ 456931 w 593384"/>
                <a:gd name="connsiteY165" fmla="*/ 190098 h 606580"/>
                <a:gd name="connsiteX166" fmla="*/ 473042 w 593384"/>
                <a:gd name="connsiteY166" fmla="*/ 206111 h 606580"/>
                <a:gd name="connsiteX167" fmla="*/ 473042 w 593384"/>
                <a:gd name="connsiteY167" fmla="*/ 229978 h 606580"/>
                <a:gd name="connsiteX168" fmla="*/ 479915 w 593384"/>
                <a:gd name="connsiteY168" fmla="*/ 244238 h 606580"/>
                <a:gd name="connsiteX169" fmla="*/ 524279 w 593384"/>
                <a:gd name="connsiteY169" fmla="*/ 279466 h 606580"/>
                <a:gd name="connsiteX170" fmla="*/ 533595 w 593384"/>
                <a:gd name="connsiteY170" fmla="*/ 282745 h 606580"/>
                <a:gd name="connsiteX171" fmla="*/ 548714 w 593384"/>
                <a:gd name="connsiteY171" fmla="*/ 267723 h 606580"/>
                <a:gd name="connsiteX172" fmla="*/ 548714 w 593384"/>
                <a:gd name="connsiteY172" fmla="*/ 129553 h 606580"/>
                <a:gd name="connsiteX173" fmla="*/ 533671 w 593384"/>
                <a:gd name="connsiteY173" fmla="*/ 114532 h 606580"/>
                <a:gd name="connsiteX174" fmla="*/ 206550 w 593384"/>
                <a:gd name="connsiteY174" fmla="*/ 114532 h 606580"/>
                <a:gd name="connsiteX175" fmla="*/ 190438 w 593384"/>
                <a:gd name="connsiteY175" fmla="*/ 98442 h 606580"/>
                <a:gd name="connsiteX176" fmla="*/ 190438 w 593384"/>
                <a:gd name="connsiteY176" fmla="*/ 60621 h 606580"/>
                <a:gd name="connsiteX177" fmla="*/ 174327 w 593384"/>
                <a:gd name="connsiteY177" fmla="*/ 44608 h 606580"/>
                <a:gd name="connsiteX178" fmla="*/ 174289 w 593384"/>
                <a:gd name="connsiteY178" fmla="*/ 44097 h 606580"/>
                <a:gd name="connsiteX179" fmla="*/ 190936 w 593384"/>
                <a:gd name="connsiteY179" fmla="*/ 60641 h 606580"/>
                <a:gd name="connsiteX180" fmla="*/ 190936 w 593384"/>
                <a:gd name="connsiteY180" fmla="*/ 98455 h 606580"/>
                <a:gd name="connsiteX181" fmla="*/ 206513 w 593384"/>
                <a:gd name="connsiteY181" fmla="*/ 114008 h 606580"/>
                <a:gd name="connsiteX182" fmla="*/ 533641 w 593384"/>
                <a:gd name="connsiteY182" fmla="*/ 114008 h 606580"/>
                <a:gd name="connsiteX183" fmla="*/ 549218 w 593384"/>
                <a:gd name="connsiteY183" fmla="*/ 129560 h 606580"/>
                <a:gd name="connsiteX184" fmla="*/ 549218 w 593384"/>
                <a:gd name="connsiteY184" fmla="*/ 267704 h 606580"/>
                <a:gd name="connsiteX185" fmla="*/ 533564 w 593384"/>
                <a:gd name="connsiteY185" fmla="*/ 283257 h 606580"/>
                <a:gd name="connsiteX186" fmla="*/ 523943 w 593384"/>
                <a:gd name="connsiteY186" fmla="*/ 279826 h 606580"/>
                <a:gd name="connsiteX187" fmla="*/ 479578 w 593384"/>
                <a:gd name="connsiteY187" fmla="*/ 244604 h 606580"/>
                <a:gd name="connsiteX188" fmla="*/ 472476 w 593384"/>
                <a:gd name="connsiteY188" fmla="*/ 229966 h 606580"/>
                <a:gd name="connsiteX189" fmla="*/ 472476 w 593384"/>
                <a:gd name="connsiteY189" fmla="*/ 206104 h 606580"/>
                <a:gd name="connsiteX190" fmla="*/ 456899 w 593384"/>
                <a:gd name="connsiteY190" fmla="*/ 190551 h 606580"/>
                <a:gd name="connsiteX191" fmla="*/ 206513 w 593384"/>
                <a:gd name="connsiteY191" fmla="*/ 190551 h 606580"/>
                <a:gd name="connsiteX192" fmla="*/ 190936 w 593384"/>
                <a:gd name="connsiteY192" fmla="*/ 206104 h 606580"/>
                <a:gd name="connsiteX193" fmla="*/ 190936 w 593384"/>
                <a:gd name="connsiteY193" fmla="*/ 244909 h 606580"/>
                <a:gd name="connsiteX194" fmla="*/ 175282 w 593384"/>
                <a:gd name="connsiteY194" fmla="*/ 260462 h 606580"/>
                <a:gd name="connsiteX195" fmla="*/ 165508 w 593384"/>
                <a:gd name="connsiteY195" fmla="*/ 256955 h 606580"/>
                <a:gd name="connsiteX196" fmla="*/ 49058 w 593384"/>
                <a:gd name="connsiteY196" fmla="*/ 162800 h 606580"/>
                <a:gd name="connsiteX197" fmla="*/ 48066 w 593384"/>
                <a:gd name="connsiteY197" fmla="*/ 161885 h 606580"/>
                <a:gd name="connsiteX198" fmla="*/ 48142 w 593384"/>
                <a:gd name="connsiteY198" fmla="*/ 142673 h 606580"/>
                <a:gd name="connsiteX199" fmla="*/ 49058 w 593384"/>
                <a:gd name="connsiteY199" fmla="*/ 141835 h 606580"/>
                <a:gd name="connsiteX200" fmla="*/ 163904 w 593384"/>
                <a:gd name="connsiteY200" fmla="*/ 47833 h 606580"/>
                <a:gd name="connsiteX201" fmla="*/ 174289 w 593384"/>
                <a:gd name="connsiteY201" fmla="*/ 44097 h 606580"/>
                <a:gd name="connsiteX202" fmla="*/ 174327 w 593384"/>
                <a:gd name="connsiteY202" fmla="*/ 43540 h 606580"/>
                <a:gd name="connsiteX203" fmla="*/ 163636 w 593384"/>
                <a:gd name="connsiteY203" fmla="*/ 47429 h 606580"/>
                <a:gd name="connsiteX204" fmla="*/ 48793 w 593384"/>
                <a:gd name="connsiteY204" fmla="*/ 141449 h 606580"/>
                <a:gd name="connsiteX205" fmla="*/ 47800 w 593384"/>
                <a:gd name="connsiteY205" fmla="*/ 142288 h 606580"/>
                <a:gd name="connsiteX206" fmla="*/ 47800 w 593384"/>
                <a:gd name="connsiteY206" fmla="*/ 162266 h 606580"/>
                <a:gd name="connsiteX207" fmla="*/ 48793 w 593384"/>
                <a:gd name="connsiteY207" fmla="*/ 163181 h 606580"/>
                <a:gd name="connsiteX208" fmla="*/ 165240 w 593384"/>
                <a:gd name="connsiteY208" fmla="*/ 257353 h 606580"/>
                <a:gd name="connsiteX209" fmla="*/ 175319 w 593384"/>
                <a:gd name="connsiteY209" fmla="*/ 261013 h 606580"/>
                <a:gd name="connsiteX210" fmla="*/ 191431 w 593384"/>
                <a:gd name="connsiteY210" fmla="*/ 244924 h 606580"/>
                <a:gd name="connsiteX211" fmla="*/ 191431 w 593384"/>
                <a:gd name="connsiteY211" fmla="*/ 206111 h 606580"/>
                <a:gd name="connsiteX212" fmla="*/ 206550 w 593384"/>
                <a:gd name="connsiteY212" fmla="*/ 191089 h 606580"/>
                <a:gd name="connsiteX213" fmla="*/ 456931 w 593384"/>
                <a:gd name="connsiteY213" fmla="*/ 191089 h 606580"/>
                <a:gd name="connsiteX214" fmla="*/ 472050 w 593384"/>
                <a:gd name="connsiteY214" fmla="*/ 206111 h 606580"/>
                <a:gd name="connsiteX215" fmla="*/ 472050 w 593384"/>
                <a:gd name="connsiteY215" fmla="*/ 229978 h 606580"/>
                <a:gd name="connsiteX216" fmla="*/ 479304 w 593384"/>
                <a:gd name="connsiteY216" fmla="*/ 245000 h 606580"/>
                <a:gd name="connsiteX217" fmla="*/ 523668 w 593384"/>
                <a:gd name="connsiteY217" fmla="*/ 280229 h 606580"/>
                <a:gd name="connsiteX218" fmla="*/ 533595 w 593384"/>
                <a:gd name="connsiteY218" fmla="*/ 283813 h 606580"/>
                <a:gd name="connsiteX219" fmla="*/ 549707 w 593384"/>
                <a:gd name="connsiteY219" fmla="*/ 267723 h 606580"/>
                <a:gd name="connsiteX220" fmla="*/ 549707 w 593384"/>
                <a:gd name="connsiteY220" fmla="*/ 129553 h 606580"/>
                <a:gd name="connsiteX221" fmla="*/ 533671 w 593384"/>
                <a:gd name="connsiteY221" fmla="*/ 113464 h 606580"/>
                <a:gd name="connsiteX222" fmla="*/ 206550 w 593384"/>
                <a:gd name="connsiteY222" fmla="*/ 113464 h 606580"/>
                <a:gd name="connsiteX223" fmla="*/ 191431 w 593384"/>
                <a:gd name="connsiteY223" fmla="*/ 98442 h 606580"/>
                <a:gd name="connsiteX224" fmla="*/ 191431 w 593384"/>
                <a:gd name="connsiteY224" fmla="*/ 60621 h 606580"/>
                <a:gd name="connsiteX225" fmla="*/ 174327 w 593384"/>
                <a:gd name="connsiteY225" fmla="*/ 43540 h 606580"/>
                <a:gd name="connsiteX226" fmla="*/ 174327 w 593384"/>
                <a:gd name="connsiteY226" fmla="*/ 991 h 606580"/>
                <a:gd name="connsiteX227" fmla="*/ 215408 w 593384"/>
                <a:gd name="connsiteY227" fmla="*/ 17309 h 606580"/>
                <a:gd name="connsiteX228" fmla="*/ 228999 w 593384"/>
                <a:gd name="connsiteY228" fmla="*/ 36449 h 606580"/>
                <a:gd name="connsiteX229" fmla="*/ 234039 w 593384"/>
                <a:gd name="connsiteY229" fmla="*/ 60621 h 606580"/>
                <a:gd name="connsiteX230" fmla="*/ 234039 w 593384"/>
                <a:gd name="connsiteY230" fmla="*/ 70915 h 606580"/>
                <a:gd name="connsiteX231" fmla="*/ 533671 w 593384"/>
                <a:gd name="connsiteY231" fmla="*/ 70915 h 606580"/>
                <a:gd name="connsiteX232" fmla="*/ 592315 w 593384"/>
                <a:gd name="connsiteY232" fmla="*/ 129553 h 606580"/>
                <a:gd name="connsiteX233" fmla="*/ 592315 w 593384"/>
                <a:gd name="connsiteY233" fmla="*/ 267723 h 606580"/>
                <a:gd name="connsiteX234" fmla="*/ 587352 w 593384"/>
                <a:gd name="connsiteY234" fmla="*/ 291438 h 606580"/>
                <a:gd name="connsiteX235" fmla="*/ 573989 w 593384"/>
                <a:gd name="connsiteY235" fmla="*/ 310272 h 606580"/>
                <a:gd name="connsiteX236" fmla="*/ 533595 w 593384"/>
                <a:gd name="connsiteY236" fmla="*/ 326285 h 606580"/>
                <a:gd name="connsiteX237" fmla="*/ 497095 w 593384"/>
                <a:gd name="connsiteY237" fmla="*/ 313551 h 606580"/>
                <a:gd name="connsiteX238" fmla="*/ 452731 w 593384"/>
                <a:gd name="connsiteY238" fmla="*/ 278323 h 606580"/>
                <a:gd name="connsiteX239" fmla="*/ 435550 w 593384"/>
                <a:gd name="connsiteY239" fmla="*/ 256819 h 606580"/>
                <a:gd name="connsiteX240" fmla="*/ 429594 w 593384"/>
                <a:gd name="connsiteY240" fmla="*/ 234096 h 606580"/>
                <a:gd name="connsiteX241" fmla="*/ 429518 w 593384"/>
                <a:gd name="connsiteY241" fmla="*/ 233638 h 606580"/>
                <a:gd name="connsiteX242" fmla="*/ 234039 w 593384"/>
                <a:gd name="connsiteY242" fmla="*/ 233638 h 606580"/>
                <a:gd name="connsiteX243" fmla="*/ 234039 w 593384"/>
                <a:gd name="connsiteY243" fmla="*/ 244924 h 606580"/>
                <a:gd name="connsiteX244" fmla="*/ 229076 w 593384"/>
                <a:gd name="connsiteY244" fmla="*/ 268638 h 606580"/>
                <a:gd name="connsiteX245" fmla="*/ 215713 w 593384"/>
                <a:gd name="connsiteY245" fmla="*/ 287473 h 606580"/>
                <a:gd name="connsiteX246" fmla="*/ 175319 w 593384"/>
                <a:gd name="connsiteY246" fmla="*/ 303562 h 606580"/>
                <a:gd name="connsiteX247" fmla="*/ 138438 w 593384"/>
                <a:gd name="connsiteY247" fmla="*/ 290447 h 606580"/>
                <a:gd name="connsiteX248" fmla="*/ 21991 w 593384"/>
                <a:gd name="connsiteY248" fmla="*/ 196275 h 606580"/>
                <a:gd name="connsiteX249" fmla="*/ 17562 w 593384"/>
                <a:gd name="connsiteY249" fmla="*/ 192309 h 606580"/>
                <a:gd name="connsiteX250" fmla="*/ 17714 w 593384"/>
                <a:gd name="connsiteY250" fmla="*/ 112168 h 606580"/>
                <a:gd name="connsiteX251" fmla="*/ 21762 w 593384"/>
                <a:gd name="connsiteY251" fmla="*/ 108508 h 606580"/>
                <a:gd name="connsiteX252" fmla="*/ 136605 w 593384"/>
                <a:gd name="connsiteY252" fmla="*/ 14564 h 606580"/>
                <a:gd name="connsiteX253" fmla="*/ 174327 w 593384"/>
                <a:gd name="connsiteY253" fmla="*/ 991 h 606580"/>
                <a:gd name="connsiteX254" fmla="*/ 174289 w 593384"/>
                <a:gd name="connsiteY254" fmla="*/ 565 h 606580"/>
                <a:gd name="connsiteX255" fmla="*/ 136262 w 593384"/>
                <a:gd name="connsiteY255" fmla="*/ 14135 h 606580"/>
                <a:gd name="connsiteX256" fmla="*/ 21416 w 593384"/>
                <a:gd name="connsiteY256" fmla="*/ 108137 h 606580"/>
                <a:gd name="connsiteX257" fmla="*/ 17293 w 593384"/>
                <a:gd name="connsiteY257" fmla="*/ 111797 h 606580"/>
                <a:gd name="connsiteX258" fmla="*/ 17216 w 593384"/>
                <a:gd name="connsiteY258" fmla="*/ 192686 h 606580"/>
                <a:gd name="connsiteX259" fmla="*/ 21645 w 593384"/>
                <a:gd name="connsiteY259" fmla="*/ 196650 h 606580"/>
                <a:gd name="connsiteX260" fmla="*/ 138095 w 593384"/>
                <a:gd name="connsiteY260" fmla="*/ 290805 h 606580"/>
                <a:gd name="connsiteX261" fmla="*/ 175282 w 593384"/>
                <a:gd name="connsiteY261" fmla="*/ 303994 h 606580"/>
                <a:gd name="connsiteX262" fmla="*/ 216058 w 593384"/>
                <a:gd name="connsiteY262" fmla="*/ 287831 h 606580"/>
                <a:gd name="connsiteX263" fmla="*/ 229498 w 593384"/>
                <a:gd name="connsiteY263" fmla="*/ 268848 h 606580"/>
                <a:gd name="connsiteX264" fmla="*/ 234538 w 593384"/>
                <a:gd name="connsiteY264" fmla="*/ 244909 h 606580"/>
                <a:gd name="connsiteX265" fmla="*/ 234538 w 593384"/>
                <a:gd name="connsiteY265" fmla="*/ 234159 h 606580"/>
                <a:gd name="connsiteX266" fmla="*/ 429027 w 593384"/>
                <a:gd name="connsiteY266" fmla="*/ 234159 h 606580"/>
                <a:gd name="connsiteX267" fmla="*/ 435060 w 593384"/>
                <a:gd name="connsiteY267" fmla="*/ 257031 h 606580"/>
                <a:gd name="connsiteX268" fmla="*/ 452393 w 593384"/>
                <a:gd name="connsiteY268" fmla="*/ 278683 h 606580"/>
                <a:gd name="connsiteX269" fmla="*/ 496759 w 593384"/>
                <a:gd name="connsiteY269" fmla="*/ 313905 h 606580"/>
                <a:gd name="connsiteX270" fmla="*/ 533564 w 593384"/>
                <a:gd name="connsiteY270" fmla="*/ 326789 h 606580"/>
                <a:gd name="connsiteX271" fmla="*/ 574341 w 593384"/>
                <a:gd name="connsiteY271" fmla="*/ 310550 h 606580"/>
                <a:gd name="connsiteX272" fmla="*/ 587780 w 593384"/>
                <a:gd name="connsiteY272" fmla="*/ 291567 h 606580"/>
                <a:gd name="connsiteX273" fmla="*/ 592820 w 593384"/>
                <a:gd name="connsiteY273" fmla="*/ 267704 h 606580"/>
                <a:gd name="connsiteX274" fmla="*/ 592820 w 593384"/>
                <a:gd name="connsiteY274" fmla="*/ 129560 h 606580"/>
                <a:gd name="connsiteX275" fmla="*/ 533641 w 593384"/>
                <a:gd name="connsiteY275" fmla="*/ 70476 h 606580"/>
                <a:gd name="connsiteX276" fmla="*/ 234538 w 593384"/>
                <a:gd name="connsiteY276" fmla="*/ 70476 h 606580"/>
                <a:gd name="connsiteX277" fmla="*/ 234538 w 593384"/>
                <a:gd name="connsiteY277" fmla="*/ 60641 h 606580"/>
                <a:gd name="connsiteX278" fmla="*/ 229421 w 593384"/>
                <a:gd name="connsiteY278" fmla="*/ 36321 h 606580"/>
                <a:gd name="connsiteX279" fmla="*/ 215753 w 593384"/>
                <a:gd name="connsiteY279" fmla="*/ 16956 h 606580"/>
                <a:gd name="connsiteX280" fmla="*/ 174289 w 593384"/>
                <a:gd name="connsiteY280" fmla="*/ 565 h 606580"/>
                <a:gd name="connsiteX281" fmla="*/ 174327 w 593384"/>
                <a:gd name="connsiteY281" fmla="*/ 0 h 606580"/>
                <a:gd name="connsiteX282" fmla="*/ 216095 w 593384"/>
                <a:gd name="connsiteY282" fmla="*/ 16623 h 606580"/>
                <a:gd name="connsiteX283" fmla="*/ 229916 w 593384"/>
                <a:gd name="connsiteY283" fmla="*/ 36068 h 606580"/>
                <a:gd name="connsiteX284" fmla="*/ 235108 w 593384"/>
                <a:gd name="connsiteY284" fmla="*/ 60621 h 606580"/>
                <a:gd name="connsiteX285" fmla="*/ 235108 w 593384"/>
                <a:gd name="connsiteY285" fmla="*/ 69924 h 606580"/>
                <a:gd name="connsiteX286" fmla="*/ 533671 w 593384"/>
                <a:gd name="connsiteY286" fmla="*/ 69924 h 606580"/>
                <a:gd name="connsiteX287" fmla="*/ 593384 w 593384"/>
                <a:gd name="connsiteY287" fmla="*/ 129553 h 606580"/>
                <a:gd name="connsiteX288" fmla="*/ 593384 w 593384"/>
                <a:gd name="connsiteY288" fmla="*/ 267723 h 606580"/>
                <a:gd name="connsiteX289" fmla="*/ 588268 w 593384"/>
                <a:gd name="connsiteY289" fmla="*/ 291819 h 606580"/>
                <a:gd name="connsiteX290" fmla="*/ 574752 w 593384"/>
                <a:gd name="connsiteY290" fmla="*/ 310959 h 606580"/>
                <a:gd name="connsiteX291" fmla="*/ 533595 w 593384"/>
                <a:gd name="connsiteY291" fmla="*/ 327353 h 606580"/>
                <a:gd name="connsiteX292" fmla="*/ 496485 w 593384"/>
                <a:gd name="connsiteY292" fmla="*/ 314314 h 606580"/>
                <a:gd name="connsiteX293" fmla="*/ 452120 w 593384"/>
                <a:gd name="connsiteY293" fmla="*/ 279085 h 606580"/>
                <a:gd name="connsiteX294" fmla="*/ 434634 w 593384"/>
                <a:gd name="connsiteY294" fmla="*/ 257277 h 606580"/>
                <a:gd name="connsiteX295" fmla="*/ 428602 w 593384"/>
                <a:gd name="connsiteY295" fmla="*/ 234630 h 606580"/>
                <a:gd name="connsiteX296" fmla="*/ 235108 w 593384"/>
                <a:gd name="connsiteY296" fmla="*/ 234630 h 606580"/>
                <a:gd name="connsiteX297" fmla="*/ 235108 w 593384"/>
                <a:gd name="connsiteY297" fmla="*/ 244924 h 606580"/>
                <a:gd name="connsiteX298" fmla="*/ 229992 w 593384"/>
                <a:gd name="connsiteY298" fmla="*/ 269020 h 606580"/>
                <a:gd name="connsiteX299" fmla="*/ 216400 w 593384"/>
                <a:gd name="connsiteY299" fmla="*/ 288235 h 606580"/>
                <a:gd name="connsiteX300" fmla="*/ 175319 w 593384"/>
                <a:gd name="connsiteY300" fmla="*/ 304553 h 606580"/>
                <a:gd name="connsiteX301" fmla="*/ 137827 w 593384"/>
                <a:gd name="connsiteY301" fmla="*/ 291209 h 606580"/>
                <a:gd name="connsiteX302" fmla="*/ 21380 w 593384"/>
                <a:gd name="connsiteY302" fmla="*/ 197037 h 606580"/>
                <a:gd name="connsiteX303" fmla="*/ 16875 w 593384"/>
                <a:gd name="connsiteY303" fmla="*/ 192996 h 606580"/>
                <a:gd name="connsiteX304" fmla="*/ 17027 w 593384"/>
                <a:gd name="connsiteY304" fmla="*/ 111405 h 606580"/>
                <a:gd name="connsiteX305" fmla="*/ 21151 w 593384"/>
                <a:gd name="connsiteY305" fmla="*/ 107745 h 606580"/>
                <a:gd name="connsiteX306" fmla="*/ 135994 w 593384"/>
                <a:gd name="connsiteY306" fmla="*/ 13725 h 606580"/>
                <a:gd name="connsiteX307" fmla="*/ 174327 w 593384"/>
                <a:gd name="connsiteY307" fmla="*/ 0 h 60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593384" h="606580">
                  <a:moveTo>
                    <a:pt x="59789" y="323835"/>
                  </a:moveTo>
                  <a:cubicBezTo>
                    <a:pt x="52535" y="323835"/>
                    <a:pt x="44670" y="329554"/>
                    <a:pt x="44670" y="338857"/>
                  </a:cubicBezTo>
                  <a:lnTo>
                    <a:pt x="44670" y="477027"/>
                  </a:lnTo>
                  <a:cubicBezTo>
                    <a:pt x="44670" y="485338"/>
                    <a:pt x="51390" y="492048"/>
                    <a:pt x="59713" y="492048"/>
                  </a:cubicBezTo>
                  <a:lnTo>
                    <a:pt x="386834" y="492048"/>
                  </a:lnTo>
                  <a:cubicBezTo>
                    <a:pt x="395692" y="492048"/>
                    <a:pt x="402946" y="499292"/>
                    <a:pt x="402946" y="508138"/>
                  </a:cubicBezTo>
                  <a:lnTo>
                    <a:pt x="402946" y="545959"/>
                  </a:lnTo>
                  <a:cubicBezTo>
                    <a:pt x="402946" y="555872"/>
                    <a:pt x="411269" y="561972"/>
                    <a:pt x="419058" y="561972"/>
                  </a:cubicBezTo>
                  <a:cubicBezTo>
                    <a:pt x="422723" y="561972"/>
                    <a:pt x="426159" y="560752"/>
                    <a:pt x="429137" y="558388"/>
                  </a:cubicBezTo>
                  <a:lnTo>
                    <a:pt x="543981" y="464369"/>
                  </a:lnTo>
                  <a:cubicBezTo>
                    <a:pt x="544286" y="464140"/>
                    <a:pt x="544592" y="463835"/>
                    <a:pt x="544897" y="463606"/>
                  </a:cubicBezTo>
                  <a:cubicBezTo>
                    <a:pt x="550013" y="458497"/>
                    <a:pt x="550013" y="450109"/>
                    <a:pt x="544897" y="445000"/>
                  </a:cubicBezTo>
                  <a:cubicBezTo>
                    <a:pt x="544592" y="444695"/>
                    <a:pt x="544210" y="444390"/>
                    <a:pt x="543904" y="444162"/>
                  </a:cubicBezTo>
                  <a:lnTo>
                    <a:pt x="427533" y="349990"/>
                  </a:lnTo>
                  <a:cubicBezTo>
                    <a:pt x="424784" y="347778"/>
                    <a:pt x="421501" y="346634"/>
                    <a:pt x="418065" y="346634"/>
                  </a:cubicBezTo>
                  <a:cubicBezTo>
                    <a:pt x="410811" y="346634"/>
                    <a:pt x="402946" y="352353"/>
                    <a:pt x="402946" y="361656"/>
                  </a:cubicBezTo>
                  <a:lnTo>
                    <a:pt x="402946" y="400469"/>
                  </a:lnTo>
                  <a:cubicBezTo>
                    <a:pt x="402946" y="409314"/>
                    <a:pt x="395692" y="416482"/>
                    <a:pt x="386834" y="416482"/>
                  </a:cubicBezTo>
                  <a:lnTo>
                    <a:pt x="136453" y="416482"/>
                  </a:lnTo>
                  <a:cubicBezTo>
                    <a:pt x="127519" y="416482"/>
                    <a:pt x="120342" y="409314"/>
                    <a:pt x="120342" y="400469"/>
                  </a:cubicBezTo>
                  <a:lnTo>
                    <a:pt x="120342" y="376602"/>
                  </a:lnTo>
                  <a:cubicBezTo>
                    <a:pt x="120342" y="371035"/>
                    <a:pt x="117822" y="365850"/>
                    <a:pt x="113469" y="362342"/>
                  </a:cubicBezTo>
                  <a:lnTo>
                    <a:pt x="69105" y="327114"/>
                  </a:lnTo>
                  <a:cubicBezTo>
                    <a:pt x="66356" y="324979"/>
                    <a:pt x="63149" y="323835"/>
                    <a:pt x="59789" y="323835"/>
                  </a:cubicBezTo>
                  <a:close/>
                  <a:moveTo>
                    <a:pt x="59757" y="323324"/>
                  </a:moveTo>
                  <a:cubicBezTo>
                    <a:pt x="63040" y="323324"/>
                    <a:pt x="66401" y="324391"/>
                    <a:pt x="69379" y="326755"/>
                  </a:cubicBezTo>
                  <a:lnTo>
                    <a:pt x="113750" y="361977"/>
                  </a:lnTo>
                  <a:cubicBezTo>
                    <a:pt x="118255" y="365484"/>
                    <a:pt x="120852" y="370897"/>
                    <a:pt x="120852" y="376615"/>
                  </a:cubicBezTo>
                  <a:lnTo>
                    <a:pt x="120852" y="400477"/>
                  </a:lnTo>
                  <a:cubicBezTo>
                    <a:pt x="120852" y="409016"/>
                    <a:pt x="127802" y="416030"/>
                    <a:pt x="136431" y="416030"/>
                  </a:cubicBezTo>
                  <a:lnTo>
                    <a:pt x="386846" y="416030"/>
                  </a:lnTo>
                  <a:cubicBezTo>
                    <a:pt x="395476" y="416030"/>
                    <a:pt x="402425" y="409016"/>
                    <a:pt x="402425" y="400477"/>
                  </a:cubicBezTo>
                  <a:lnTo>
                    <a:pt x="402425" y="361672"/>
                  </a:lnTo>
                  <a:cubicBezTo>
                    <a:pt x="402425" y="352447"/>
                    <a:pt x="410062" y="346119"/>
                    <a:pt x="418081" y="346119"/>
                  </a:cubicBezTo>
                  <a:cubicBezTo>
                    <a:pt x="421441" y="346119"/>
                    <a:pt x="424878" y="347187"/>
                    <a:pt x="427856" y="349626"/>
                  </a:cubicBezTo>
                  <a:lnTo>
                    <a:pt x="544319" y="443781"/>
                  </a:lnTo>
                  <a:cubicBezTo>
                    <a:pt x="544625" y="444086"/>
                    <a:pt x="545007" y="444314"/>
                    <a:pt x="545312" y="444696"/>
                  </a:cubicBezTo>
                  <a:cubicBezTo>
                    <a:pt x="550582" y="449956"/>
                    <a:pt x="550582" y="458647"/>
                    <a:pt x="545236" y="463908"/>
                  </a:cubicBezTo>
                  <a:cubicBezTo>
                    <a:pt x="544930" y="464213"/>
                    <a:pt x="544625" y="464518"/>
                    <a:pt x="544319" y="464746"/>
                  </a:cubicBezTo>
                  <a:lnTo>
                    <a:pt x="429460" y="558748"/>
                  </a:lnTo>
                  <a:cubicBezTo>
                    <a:pt x="426252" y="561340"/>
                    <a:pt x="422587" y="562484"/>
                    <a:pt x="419074" y="562484"/>
                  </a:cubicBezTo>
                  <a:cubicBezTo>
                    <a:pt x="410520" y="562484"/>
                    <a:pt x="402425" y="555775"/>
                    <a:pt x="402425" y="545940"/>
                  </a:cubicBezTo>
                  <a:lnTo>
                    <a:pt x="402425" y="508126"/>
                  </a:lnTo>
                  <a:cubicBezTo>
                    <a:pt x="402425" y="499511"/>
                    <a:pt x="395476" y="492573"/>
                    <a:pt x="386846" y="492573"/>
                  </a:cubicBezTo>
                  <a:lnTo>
                    <a:pt x="59680" y="492573"/>
                  </a:lnTo>
                  <a:cubicBezTo>
                    <a:pt x="51127" y="492573"/>
                    <a:pt x="44101" y="485636"/>
                    <a:pt x="44101" y="477021"/>
                  </a:cubicBezTo>
                  <a:lnTo>
                    <a:pt x="44101" y="338877"/>
                  </a:lnTo>
                  <a:cubicBezTo>
                    <a:pt x="44101" y="329652"/>
                    <a:pt x="51738" y="323324"/>
                    <a:pt x="59757" y="323324"/>
                  </a:cubicBezTo>
                  <a:close/>
                  <a:moveTo>
                    <a:pt x="59789" y="322767"/>
                  </a:moveTo>
                  <a:cubicBezTo>
                    <a:pt x="52000" y="322767"/>
                    <a:pt x="43677" y="328944"/>
                    <a:pt x="43677" y="338857"/>
                  </a:cubicBezTo>
                  <a:lnTo>
                    <a:pt x="43677" y="477027"/>
                  </a:lnTo>
                  <a:cubicBezTo>
                    <a:pt x="43677" y="485872"/>
                    <a:pt x="50855" y="493116"/>
                    <a:pt x="59713" y="493116"/>
                  </a:cubicBezTo>
                  <a:lnTo>
                    <a:pt x="386834" y="493116"/>
                  </a:lnTo>
                  <a:cubicBezTo>
                    <a:pt x="395157" y="493116"/>
                    <a:pt x="401953" y="499826"/>
                    <a:pt x="401953" y="508138"/>
                  </a:cubicBezTo>
                  <a:lnTo>
                    <a:pt x="401953" y="545959"/>
                  </a:lnTo>
                  <a:cubicBezTo>
                    <a:pt x="401953" y="556482"/>
                    <a:pt x="410811" y="563040"/>
                    <a:pt x="419058" y="563040"/>
                  </a:cubicBezTo>
                  <a:cubicBezTo>
                    <a:pt x="422952" y="563040"/>
                    <a:pt x="426617" y="561667"/>
                    <a:pt x="429748" y="559151"/>
                  </a:cubicBezTo>
                  <a:lnTo>
                    <a:pt x="544592" y="465131"/>
                  </a:lnTo>
                  <a:cubicBezTo>
                    <a:pt x="544973" y="464902"/>
                    <a:pt x="545279" y="464597"/>
                    <a:pt x="545584" y="464292"/>
                  </a:cubicBezTo>
                  <a:cubicBezTo>
                    <a:pt x="551082" y="458802"/>
                    <a:pt x="551082" y="449804"/>
                    <a:pt x="545584" y="444314"/>
                  </a:cubicBezTo>
                  <a:cubicBezTo>
                    <a:pt x="545279" y="443933"/>
                    <a:pt x="544897" y="443628"/>
                    <a:pt x="544592" y="443399"/>
                  </a:cubicBezTo>
                  <a:lnTo>
                    <a:pt x="428144" y="349227"/>
                  </a:lnTo>
                  <a:cubicBezTo>
                    <a:pt x="425243" y="346863"/>
                    <a:pt x="421730" y="345567"/>
                    <a:pt x="418065" y="345567"/>
                  </a:cubicBezTo>
                  <a:cubicBezTo>
                    <a:pt x="410276" y="345567"/>
                    <a:pt x="401953" y="351743"/>
                    <a:pt x="401953" y="361656"/>
                  </a:cubicBezTo>
                  <a:lnTo>
                    <a:pt x="401953" y="400469"/>
                  </a:lnTo>
                  <a:cubicBezTo>
                    <a:pt x="401953" y="408704"/>
                    <a:pt x="395157" y="415491"/>
                    <a:pt x="386834" y="415491"/>
                  </a:cubicBezTo>
                  <a:lnTo>
                    <a:pt x="136453" y="415491"/>
                  </a:lnTo>
                  <a:cubicBezTo>
                    <a:pt x="128130" y="415491"/>
                    <a:pt x="121334" y="408704"/>
                    <a:pt x="121334" y="400469"/>
                  </a:cubicBezTo>
                  <a:lnTo>
                    <a:pt x="121334" y="376602"/>
                  </a:lnTo>
                  <a:cubicBezTo>
                    <a:pt x="121334" y="370730"/>
                    <a:pt x="118738" y="365240"/>
                    <a:pt x="114080" y="361580"/>
                  </a:cubicBezTo>
                  <a:lnTo>
                    <a:pt x="69716" y="326351"/>
                  </a:lnTo>
                  <a:cubicBezTo>
                    <a:pt x="66814" y="323987"/>
                    <a:pt x="63378" y="322767"/>
                    <a:pt x="59789" y="322767"/>
                  </a:cubicBezTo>
                  <a:close/>
                  <a:moveTo>
                    <a:pt x="59789" y="280218"/>
                  </a:moveTo>
                  <a:cubicBezTo>
                    <a:pt x="72923" y="280218"/>
                    <a:pt x="85904" y="284793"/>
                    <a:pt x="96289" y="293029"/>
                  </a:cubicBezTo>
                  <a:lnTo>
                    <a:pt x="140653" y="328258"/>
                  </a:lnTo>
                  <a:cubicBezTo>
                    <a:pt x="147831" y="334053"/>
                    <a:pt x="153787" y="341449"/>
                    <a:pt x="157834" y="349761"/>
                  </a:cubicBezTo>
                  <a:cubicBezTo>
                    <a:pt x="161194" y="356776"/>
                    <a:pt x="163255" y="364630"/>
                    <a:pt x="163790" y="372484"/>
                  </a:cubicBezTo>
                  <a:lnTo>
                    <a:pt x="163866" y="372942"/>
                  </a:lnTo>
                  <a:lnTo>
                    <a:pt x="359345" y="372942"/>
                  </a:lnTo>
                  <a:lnTo>
                    <a:pt x="359345" y="361656"/>
                  </a:lnTo>
                  <a:cubicBezTo>
                    <a:pt x="359345" y="353421"/>
                    <a:pt x="361025" y="345414"/>
                    <a:pt x="364308" y="337942"/>
                  </a:cubicBezTo>
                  <a:cubicBezTo>
                    <a:pt x="367439" y="330850"/>
                    <a:pt x="371944" y="324445"/>
                    <a:pt x="377671" y="319107"/>
                  </a:cubicBezTo>
                  <a:cubicBezTo>
                    <a:pt x="388667" y="308737"/>
                    <a:pt x="403022" y="303018"/>
                    <a:pt x="418065" y="303018"/>
                  </a:cubicBezTo>
                  <a:cubicBezTo>
                    <a:pt x="431428" y="303018"/>
                    <a:pt x="444485" y="307669"/>
                    <a:pt x="454946" y="316133"/>
                  </a:cubicBezTo>
                  <a:lnTo>
                    <a:pt x="571393" y="410305"/>
                  </a:lnTo>
                  <a:cubicBezTo>
                    <a:pt x="572386" y="411144"/>
                    <a:pt x="573990" y="412517"/>
                    <a:pt x="575822" y="414271"/>
                  </a:cubicBezTo>
                  <a:cubicBezTo>
                    <a:pt x="597890" y="436384"/>
                    <a:pt x="597814" y="472375"/>
                    <a:pt x="575670" y="494412"/>
                  </a:cubicBezTo>
                  <a:cubicBezTo>
                    <a:pt x="574066" y="496014"/>
                    <a:pt x="572539" y="497310"/>
                    <a:pt x="571623" y="498072"/>
                  </a:cubicBezTo>
                  <a:lnTo>
                    <a:pt x="456779" y="592016"/>
                  </a:lnTo>
                  <a:cubicBezTo>
                    <a:pt x="446089" y="600785"/>
                    <a:pt x="432726" y="605589"/>
                    <a:pt x="419058" y="605589"/>
                  </a:cubicBezTo>
                  <a:cubicBezTo>
                    <a:pt x="403709" y="605589"/>
                    <a:pt x="389125" y="599793"/>
                    <a:pt x="377976" y="589271"/>
                  </a:cubicBezTo>
                  <a:cubicBezTo>
                    <a:pt x="372173" y="583780"/>
                    <a:pt x="367592" y="577375"/>
                    <a:pt x="364385" y="570131"/>
                  </a:cubicBezTo>
                  <a:cubicBezTo>
                    <a:pt x="361025" y="562506"/>
                    <a:pt x="359345" y="554423"/>
                    <a:pt x="359345" y="545959"/>
                  </a:cubicBezTo>
                  <a:lnTo>
                    <a:pt x="359345" y="535665"/>
                  </a:lnTo>
                  <a:lnTo>
                    <a:pt x="59713" y="535665"/>
                  </a:lnTo>
                  <a:cubicBezTo>
                    <a:pt x="27336" y="535665"/>
                    <a:pt x="1069" y="509358"/>
                    <a:pt x="1069" y="477027"/>
                  </a:cubicBezTo>
                  <a:lnTo>
                    <a:pt x="1069" y="338857"/>
                  </a:lnTo>
                  <a:cubicBezTo>
                    <a:pt x="1069" y="330621"/>
                    <a:pt x="2749" y="322615"/>
                    <a:pt x="6032" y="315142"/>
                  </a:cubicBezTo>
                  <a:cubicBezTo>
                    <a:pt x="9163" y="308051"/>
                    <a:pt x="13668" y="301722"/>
                    <a:pt x="19395" y="296308"/>
                  </a:cubicBezTo>
                  <a:cubicBezTo>
                    <a:pt x="30314" y="285937"/>
                    <a:pt x="44746" y="280218"/>
                    <a:pt x="59789" y="280218"/>
                  </a:cubicBezTo>
                  <a:close/>
                  <a:moveTo>
                    <a:pt x="59757" y="279792"/>
                  </a:moveTo>
                  <a:cubicBezTo>
                    <a:pt x="44559" y="279792"/>
                    <a:pt x="30049" y="285510"/>
                    <a:pt x="18975" y="295955"/>
                  </a:cubicBezTo>
                  <a:cubicBezTo>
                    <a:pt x="13248" y="301367"/>
                    <a:pt x="8742" y="307771"/>
                    <a:pt x="5534" y="315014"/>
                  </a:cubicBezTo>
                  <a:cubicBezTo>
                    <a:pt x="2174" y="322562"/>
                    <a:pt x="494" y="330567"/>
                    <a:pt x="494" y="338877"/>
                  </a:cubicBezTo>
                  <a:lnTo>
                    <a:pt x="494" y="477021"/>
                  </a:lnTo>
                  <a:cubicBezTo>
                    <a:pt x="494" y="509574"/>
                    <a:pt x="27070" y="536105"/>
                    <a:pt x="59680" y="536105"/>
                  </a:cubicBezTo>
                  <a:lnTo>
                    <a:pt x="358818" y="536105"/>
                  </a:lnTo>
                  <a:lnTo>
                    <a:pt x="358818" y="545940"/>
                  </a:lnTo>
                  <a:cubicBezTo>
                    <a:pt x="358818" y="554403"/>
                    <a:pt x="360575" y="562636"/>
                    <a:pt x="363935" y="570260"/>
                  </a:cubicBezTo>
                  <a:cubicBezTo>
                    <a:pt x="367143" y="577579"/>
                    <a:pt x="371801" y="584059"/>
                    <a:pt x="377605" y="589625"/>
                  </a:cubicBezTo>
                  <a:cubicBezTo>
                    <a:pt x="388908" y="600222"/>
                    <a:pt x="403571" y="606016"/>
                    <a:pt x="419074" y="606016"/>
                  </a:cubicBezTo>
                  <a:cubicBezTo>
                    <a:pt x="432820" y="606016"/>
                    <a:pt x="446338" y="601213"/>
                    <a:pt x="457106" y="592446"/>
                  </a:cubicBezTo>
                  <a:lnTo>
                    <a:pt x="571965" y="498444"/>
                  </a:lnTo>
                  <a:cubicBezTo>
                    <a:pt x="572958" y="497681"/>
                    <a:pt x="574409" y="496385"/>
                    <a:pt x="576089" y="494784"/>
                  </a:cubicBezTo>
                  <a:cubicBezTo>
                    <a:pt x="598389" y="472523"/>
                    <a:pt x="598465" y="436233"/>
                    <a:pt x="576165" y="413895"/>
                  </a:cubicBezTo>
                  <a:cubicBezTo>
                    <a:pt x="574409" y="412142"/>
                    <a:pt x="572805" y="410770"/>
                    <a:pt x="571736" y="409931"/>
                  </a:cubicBezTo>
                  <a:lnTo>
                    <a:pt x="455273" y="315777"/>
                  </a:lnTo>
                  <a:cubicBezTo>
                    <a:pt x="444734" y="307238"/>
                    <a:pt x="431522" y="302587"/>
                    <a:pt x="418081" y="302587"/>
                  </a:cubicBezTo>
                  <a:cubicBezTo>
                    <a:pt x="402883" y="302587"/>
                    <a:pt x="388373" y="308305"/>
                    <a:pt x="377300" y="318750"/>
                  </a:cubicBezTo>
                  <a:cubicBezTo>
                    <a:pt x="371572" y="324163"/>
                    <a:pt x="367066" y="330567"/>
                    <a:pt x="363859" y="337733"/>
                  </a:cubicBezTo>
                  <a:cubicBezTo>
                    <a:pt x="360499" y="345281"/>
                    <a:pt x="358818" y="353362"/>
                    <a:pt x="358818" y="361672"/>
                  </a:cubicBezTo>
                  <a:lnTo>
                    <a:pt x="358818" y="372422"/>
                  </a:lnTo>
                  <a:lnTo>
                    <a:pt x="164306" y="372422"/>
                  </a:lnTo>
                  <a:cubicBezTo>
                    <a:pt x="163771" y="364569"/>
                    <a:pt x="161709" y="356717"/>
                    <a:pt x="158273" y="349550"/>
                  </a:cubicBezTo>
                  <a:cubicBezTo>
                    <a:pt x="154225" y="341164"/>
                    <a:pt x="148192" y="333693"/>
                    <a:pt x="140937" y="327898"/>
                  </a:cubicBezTo>
                  <a:lnTo>
                    <a:pt x="96566" y="292676"/>
                  </a:lnTo>
                  <a:cubicBezTo>
                    <a:pt x="86104" y="284366"/>
                    <a:pt x="73045" y="279792"/>
                    <a:pt x="59757" y="279792"/>
                  </a:cubicBezTo>
                  <a:close/>
                  <a:moveTo>
                    <a:pt x="59789" y="279227"/>
                  </a:moveTo>
                  <a:cubicBezTo>
                    <a:pt x="73152" y="279227"/>
                    <a:pt x="86362" y="283878"/>
                    <a:pt x="96899" y="292266"/>
                  </a:cubicBezTo>
                  <a:lnTo>
                    <a:pt x="141264" y="327495"/>
                  </a:lnTo>
                  <a:cubicBezTo>
                    <a:pt x="148594" y="333290"/>
                    <a:pt x="154627" y="340839"/>
                    <a:pt x="158750" y="349303"/>
                  </a:cubicBezTo>
                  <a:cubicBezTo>
                    <a:pt x="162110" y="356319"/>
                    <a:pt x="164172" y="364096"/>
                    <a:pt x="164782" y="371950"/>
                  </a:cubicBezTo>
                  <a:lnTo>
                    <a:pt x="358276" y="371950"/>
                  </a:lnTo>
                  <a:lnTo>
                    <a:pt x="358276" y="361656"/>
                  </a:lnTo>
                  <a:cubicBezTo>
                    <a:pt x="358276" y="353268"/>
                    <a:pt x="360032" y="345186"/>
                    <a:pt x="363392" y="337560"/>
                  </a:cubicBezTo>
                  <a:cubicBezTo>
                    <a:pt x="366599" y="330316"/>
                    <a:pt x="371180" y="323835"/>
                    <a:pt x="376984" y="318345"/>
                  </a:cubicBezTo>
                  <a:cubicBezTo>
                    <a:pt x="388132" y="307822"/>
                    <a:pt x="402717" y="302027"/>
                    <a:pt x="418065" y="302027"/>
                  </a:cubicBezTo>
                  <a:cubicBezTo>
                    <a:pt x="431657" y="302027"/>
                    <a:pt x="444943" y="306754"/>
                    <a:pt x="455557" y="315371"/>
                  </a:cubicBezTo>
                  <a:lnTo>
                    <a:pt x="572004" y="409543"/>
                  </a:lnTo>
                  <a:cubicBezTo>
                    <a:pt x="573073" y="410382"/>
                    <a:pt x="574677" y="411754"/>
                    <a:pt x="576510" y="413584"/>
                  </a:cubicBezTo>
                  <a:cubicBezTo>
                    <a:pt x="598959" y="436079"/>
                    <a:pt x="598959" y="472680"/>
                    <a:pt x="576357" y="495099"/>
                  </a:cubicBezTo>
                  <a:cubicBezTo>
                    <a:pt x="574753" y="496776"/>
                    <a:pt x="573226" y="498072"/>
                    <a:pt x="572233" y="498835"/>
                  </a:cubicBezTo>
                  <a:lnTo>
                    <a:pt x="457390" y="592855"/>
                  </a:lnTo>
                  <a:cubicBezTo>
                    <a:pt x="446547" y="601700"/>
                    <a:pt x="432955" y="606580"/>
                    <a:pt x="419058" y="606580"/>
                  </a:cubicBezTo>
                  <a:cubicBezTo>
                    <a:pt x="403480" y="606580"/>
                    <a:pt x="388590" y="600709"/>
                    <a:pt x="377289" y="589957"/>
                  </a:cubicBezTo>
                  <a:cubicBezTo>
                    <a:pt x="371333" y="584467"/>
                    <a:pt x="366752" y="577909"/>
                    <a:pt x="363468" y="570512"/>
                  </a:cubicBezTo>
                  <a:cubicBezTo>
                    <a:pt x="360032" y="562811"/>
                    <a:pt x="358276" y="554499"/>
                    <a:pt x="358276" y="545959"/>
                  </a:cubicBezTo>
                  <a:lnTo>
                    <a:pt x="358276" y="536656"/>
                  </a:lnTo>
                  <a:lnTo>
                    <a:pt x="59713" y="536656"/>
                  </a:lnTo>
                  <a:cubicBezTo>
                    <a:pt x="26802" y="536656"/>
                    <a:pt x="0" y="509892"/>
                    <a:pt x="0" y="477027"/>
                  </a:cubicBezTo>
                  <a:lnTo>
                    <a:pt x="0" y="338857"/>
                  </a:lnTo>
                  <a:cubicBezTo>
                    <a:pt x="0" y="330469"/>
                    <a:pt x="1756" y="322386"/>
                    <a:pt x="5116" y="314761"/>
                  </a:cubicBezTo>
                  <a:cubicBezTo>
                    <a:pt x="8323" y="307517"/>
                    <a:pt x="12905" y="301035"/>
                    <a:pt x="18632" y="295621"/>
                  </a:cubicBezTo>
                  <a:cubicBezTo>
                    <a:pt x="29856" y="285022"/>
                    <a:pt x="44441" y="279227"/>
                    <a:pt x="59789" y="279227"/>
                  </a:cubicBezTo>
                  <a:close/>
                  <a:moveTo>
                    <a:pt x="174327" y="44608"/>
                  </a:moveTo>
                  <a:cubicBezTo>
                    <a:pt x="170661" y="44608"/>
                    <a:pt x="167225" y="45828"/>
                    <a:pt x="164247" y="48192"/>
                  </a:cubicBezTo>
                  <a:lnTo>
                    <a:pt x="49403" y="142211"/>
                  </a:lnTo>
                  <a:cubicBezTo>
                    <a:pt x="49098" y="142440"/>
                    <a:pt x="48793" y="142745"/>
                    <a:pt x="48487" y="142974"/>
                  </a:cubicBezTo>
                  <a:cubicBezTo>
                    <a:pt x="43371" y="148083"/>
                    <a:pt x="43371" y="156394"/>
                    <a:pt x="48487" y="161580"/>
                  </a:cubicBezTo>
                  <a:cubicBezTo>
                    <a:pt x="48793" y="161885"/>
                    <a:pt x="49098" y="162113"/>
                    <a:pt x="49480" y="162418"/>
                  </a:cubicBezTo>
                  <a:lnTo>
                    <a:pt x="165851" y="256590"/>
                  </a:lnTo>
                  <a:cubicBezTo>
                    <a:pt x="168600" y="258802"/>
                    <a:pt x="171883" y="259946"/>
                    <a:pt x="175319" y="259946"/>
                  </a:cubicBezTo>
                  <a:cubicBezTo>
                    <a:pt x="182573" y="259946"/>
                    <a:pt x="190438" y="254227"/>
                    <a:pt x="190438" y="244924"/>
                  </a:cubicBezTo>
                  <a:lnTo>
                    <a:pt x="190438" y="206111"/>
                  </a:lnTo>
                  <a:cubicBezTo>
                    <a:pt x="190438" y="197266"/>
                    <a:pt x="197616" y="190098"/>
                    <a:pt x="206550" y="190098"/>
                  </a:cubicBezTo>
                  <a:lnTo>
                    <a:pt x="456931" y="190098"/>
                  </a:lnTo>
                  <a:cubicBezTo>
                    <a:pt x="465788" y="190098"/>
                    <a:pt x="473042" y="197266"/>
                    <a:pt x="473042" y="206111"/>
                  </a:cubicBezTo>
                  <a:lnTo>
                    <a:pt x="473042" y="229978"/>
                  </a:lnTo>
                  <a:cubicBezTo>
                    <a:pt x="473042" y="235545"/>
                    <a:pt x="475562" y="240730"/>
                    <a:pt x="479915" y="244238"/>
                  </a:cubicBezTo>
                  <a:lnTo>
                    <a:pt x="524279" y="279466"/>
                  </a:lnTo>
                  <a:cubicBezTo>
                    <a:pt x="526952" y="281601"/>
                    <a:pt x="530235" y="282745"/>
                    <a:pt x="533595" y="282745"/>
                  </a:cubicBezTo>
                  <a:cubicBezTo>
                    <a:pt x="540849" y="282745"/>
                    <a:pt x="548714" y="277026"/>
                    <a:pt x="548714" y="267723"/>
                  </a:cubicBezTo>
                  <a:lnTo>
                    <a:pt x="548714" y="129553"/>
                  </a:lnTo>
                  <a:cubicBezTo>
                    <a:pt x="548714" y="121242"/>
                    <a:pt x="541995" y="114532"/>
                    <a:pt x="533671" y="114532"/>
                  </a:cubicBezTo>
                  <a:lnTo>
                    <a:pt x="206550" y="114532"/>
                  </a:lnTo>
                  <a:cubicBezTo>
                    <a:pt x="197616" y="114532"/>
                    <a:pt x="190438" y="107288"/>
                    <a:pt x="190438" y="98442"/>
                  </a:cubicBezTo>
                  <a:lnTo>
                    <a:pt x="190438" y="60621"/>
                  </a:lnTo>
                  <a:cubicBezTo>
                    <a:pt x="190438" y="50708"/>
                    <a:pt x="182115" y="44608"/>
                    <a:pt x="174327" y="44608"/>
                  </a:cubicBezTo>
                  <a:close/>
                  <a:moveTo>
                    <a:pt x="174289" y="44097"/>
                  </a:moveTo>
                  <a:cubicBezTo>
                    <a:pt x="182842" y="44097"/>
                    <a:pt x="190936" y="50806"/>
                    <a:pt x="190936" y="60641"/>
                  </a:cubicBezTo>
                  <a:lnTo>
                    <a:pt x="190936" y="98455"/>
                  </a:lnTo>
                  <a:cubicBezTo>
                    <a:pt x="190936" y="107070"/>
                    <a:pt x="197885" y="114008"/>
                    <a:pt x="206513" y="114008"/>
                  </a:cubicBezTo>
                  <a:lnTo>
                    <a:pt x="533641" y="114008"/>
                  </a:lnTo>
                  <a:cubicBezTo>
                    <a:pt x="542193" y="114008"/>
                    <a:pt x="549218" y="120945"/>
                    <a:pt x="549218" y="129560"/>
                  </a:cubicBezTo>
                  <a:lnTo>
                    <a:pt x="549218" y="267704"/>
                  </a:lnTo>
                  <a:cubicBezTo>
                    <a:pt x="549218" y="276929"/>
                    <a:pt x="541582" y="283257"/>
                    <a:pt x="533564" y="283257"/>
                  </a:cubicBezTo>
                  <a:cubicBezTo>
                    <a:pt x="530281" y="283257"/>
                    <a:pt x="526845" y="282190"/>
                    <a:pt x="523943" y="279826"/>
                  </a:cubicBezTo>
                  <a:lnTo>
                    <a:pt x="479578" y="244604"/>
                  </a:lnTo>
                  <a:cubicBezTo>
                    <a:pt x="475072" y="241021"/>
                    <a:pt x="472476" y="235684"/>
                    <a:pt x="472476" y="229966"/>
                  </a:cubicBezTo>
                  <a:lnTo>
                    <a:pt x="472476" y="206104"/>
                  </a:lnTo>
                  <a:cubicBezTo>
                    <a:pt x="472476" y="197565"/>
                    <a:pt x="465527" y="190551"/>
                    <a:pt x="456899" y="190551"/>
                  </a:cubicBezTo>
                  <a:lnTo>
                    <a:pt x="206513" y="190551"/>
                  </a:lnTo>
                  <a:cubicBezTo>
                    <a:pt x="197885" y="190551"/>
                    <a:pt x="190936" y="197565"/>
                    <a:pt x="190936" y="206104"/>
                  </a:cubicBezTo>
                  <a:lnTo>
                    <a:pt x="190936" y="244909"/>
                  </a:lnTo>
                  <a:cubicBezTo>
                    <a:pt x="190936" y="254134"/>
                    <a:pt x="183300" y="260462"/>
                    <a:pt x="175282" y="260462"/>
                  </a:cubicBezTo>
                  <a:cubicBezTo>
                    <a:pt x="171922" y="260462"/>
                    <a:pt x="168486" y="259394"/>
                    <a:pt x="165508" y="256955"/>
                  </a:cubicBezTo>
                  <a:lnTo>
                    <a:pt x="49058" y="162800"/>
                  </a:lnTo>
                  <a:cubicBezTo>
                    <a:pt x="48753" y="162495"/>
                    <a:pt x="48371" y="162190"/>
                    <a:pt x="48066" y="161885"/>
                  </a:cubicBezTo>
                  <a:cubicBezTo>
                    <a:pt x="42797" y="156625"/>
                    <a:pt x="42797" y="147934"/>
                    <a:pt x="48142" y="142673"/>
                  </a:cubicBezTo>
                  <a:cubicBezTo>
                    <a:pt x="48448" y="142368"/>
                    <a:pt x="48753" y="142063"/>
                    <a:pt x="49058" y="141835"/>
                  </a:cubicBezTo>
                  <a:lnTo>
                    <a:pt x="163904" y="47833"/>
                  </a:lnTo>
                  <a:cubicBezTo>
                    <a:pt x="167111" y="45241"/>
                    <a:pt x="170777" y="44097"/>
                    <a:pt x="174289" y="44097"/>
                  </a:cubicBezTo>
                  <a:close/>
                  <a:moveTo>
                    <a:pt x="174327" y="43540"/>
                  </a:moveTo>
                  <a:cubicBezTo>
                    <a:pt x="170432" y="43540"/>
                    <a:pt x="166767" y="44913"/>
                    <a:pt x="163636" y="47429"/>
                  </a:cubicBezTo>
                  <a:lnTo>
                    <a:pt x="48793" y="141449"/>
                  </a:lnTo>
                  <a:cubicBezTo>
                    <a:pt x="48411" y="141678"/>
                    <a:pt x="48105" y="141983"/>
                    <a:pt x="47800" y="142288"/>
                  </a:cubicBezTo>
                  <a:cubicBezTo>
                    <a:pt x="42302" y="147778"/>
                    <a:pt x="42226" y="156776"/>
                    <a:pt x="47800" y="162266"/>
                  </a:cubicBezTo>
                  <a:cubicBezTo>
                    <a:pt x="48105" y="162647"/>
                    <a:pt x="48487" y="162876"/>
                    <a:pt x="48793" y="163181"/>
                  </a:cubicBezTo>
                  <a:lnTo>
                    <a:pt x="165240" y="257353"/>
                  </a:lnTo>
                  <a:cubicBezTo>
                    <a:pt x="168141" y="259717"/>
                    <a:pt x="171654" y="261013"/>
                    <a:pt x="175319" y="261013"/>
                  </a:cubicBezTo>
                  <a:cubicBezTo>
                    <a:pt x="183031" y="261013"/>
                    <a:pt x="191431" y="254837"/>
                    <a:pt x="191431" y="244924"/>
                  </a:cubicBezTo>
                  <a:lnTo>
                    <a:pt x="191431" y="206111"/>
                  </a:lnTo>
                  <a:cubicBezTo>
                    <a:pt x="191431" y="197876"/>
                    <a:pt x="198227" y="191089"/>
                    <a:pt x="206550" y="191089"/>
                  </a:cubicBezTo>
                  <a:lnTo>
                    <a:pt x="456931" y="191089"/>
                  </a:lnTo>
                  <a:cubicBezTo>
                    <a:pt x="465254" y="191089"/>
                    <a:pt x="472050" y="197876"/>
                    <a:pt x="472050" y="206111"/>
                  </a:cubicBezTo>
                  <a:lnTo>
                    <a:pt x="472050" y="229978"/>
                  </a:lnTo>
                  <a:cubicBezTo>
                    <a:pt x="472050" y="235850"/>
                    <a:pt x="474646" y="241340"/>
                    <a:pt x="479304" y="245000"/>
                  </a:cubicBezTo>
                  <a:lnTo>
                    <a:pt x="523668" y="280229"/>
                  </a:lnTo>
                  <a:cubicBezTo>
                    <a:pt x="526570" y="282593"/>
                    <a:pt x="530006" y="283813"/>
                    <a:pt x="533595" y="283813"/>
                  </a:cubicBezTo>
                  <a:cubicBezTo>
                    <a:pt x="541384" y="283813"/>
                    <a:pt x="549707" y="277636"/>
                    <a:pt x="549707" y="267723"/>
                  </a:cubicBezTo>
                  <a:lnTo>
                    <a:pt x="549707" y="129553"/>
                  </a:lnTo>
                  <a:cubicBezTo>
                    <a:pt x="549707" y="120708"/>
                    <a:pt x="542529" y="113464"/>
                    <a:pt x="533671" y="113464"/>
                  </a:cubicBezTo>
                  <a:lnTo>
                    <a:pt x="206550" y="113464"/>
                  </a:lnTo>
                  <a:cubicBezTo>
                    <a:pt x="198227" y="113464"/>
                    <a:pt x="191431" y="106754"/>
                    <a:pt x="191431" y="98442"/>
                  </a:cubicBezTo>
                  <a:lnTo>
                    <a:pt x="191431" y="60621"/>
                  </a:lnTo>
                  <a:cubicBezTo>
                    <a:pt x="191431" y="50098"/>
                    <a:pt x="182573" y="43540"/>
                    <a:pt x="174327" y="43540"/>
                  </a:cubicBezTo>
                  <a:close/>
                  <a:moveTo>
                    <a:pt x="174327" y="991"/>
                  </a:moveTo>
                  <a:cubicBezTo>
                    <a:pt x="189675" y="991"/>
                    <a:pt x="204259" y="6786"/>
                    <a:pt x="215408" y="17309"/>
                  </a:cubicBezTo>
                  <a:cubicBezTo>
                    <a:pt x="221211" y="22800"/>
                    <a:pt x="225792" y="29205"/>
                    <a:pt x="228999" y="36449"/>
                  </a:cubicBezTo>
                  <a:cubicBezTo>
                    <a:pt x="232359" y="44074"/>
                    <a:pt x="234039" y="52157"/>
                    <a:pt x="234039" y="60621"/>
                  </a:cubicBezTo>
                  <a:lnTo>
                    <a:pt x="234039" y="70915"/>
                  </a:lnTo>
                  <a:lnTo>
                    <a:pt x="533671" y="70915"/>
                  </a:lnTo>
                  <a:cubicBezTo>
                    <a:pt x="565971" y="70915"/>
                    <a:pt x="592315" y="97222"/>
                    <a:pt x="592315" y="129553"/>
                  </a:cubicBezTo>
                  <a:lnTo>
                    <a:pt x="592315" y="267723"/>
                  </a:lnTo>
                  <a:cubicBezTo>
                    <a:pt x="592315" y="275959"/>
                    <a:pt x="590635" y="283965"/>
                    <a:pt x="587352" y="291438"/>
                  </a:cubicBezTo>
                  <a:cubicBezTo>
                    <a:pt x="584221" y="298529"/>
                    <a:pt x="579716" y="304858"/>
                    <a:pt x="573989" y="310272"/>
                  </a:cubicBezTo>
                  <a:cubicBezTo>
                    <a:pt x="562993" y="320643"/>
                    <a:pt x="548638" y="326285"/>
                    <a:pt x="533595" y="326285"/>
                  </a:cubicBezTo>
                  <a:cubicBezTo>
                    <a:pt x="520461" y="326285"/>
                    <a:pt x="507480" y="321787"/>
                    <a:pt x="497095" y="313551"/>
                  </a:cubicBezTo>
                  <a:lnTo>
                    <a:pt x="452731" y="278323"/>
                  </a:lnTo>
                  <a:cubicBezTo>
                    <a:pt x="445477" y="272527"/>
                    <a:pt x="439597" y="265131"/>
                    <a:pt x="435550" y="256819"/>
                  </a:cubicBezTo>
                  <a:cubicBezTo>
                    <a:pt x="432190" y="249804"/>
                    <a:pt x="430129" y="241950"/>
                    <a:pt x="429594" y="234096"/>
                  </a:cubicBezTo>
                  <a:lnTo>
                    <a:pt x="429518" y="233638"/>
                  </a:lnTo>
                  <a:lnTo>
                    <a:pt x="234039" y="233638"/>
                  </a:lnTo>
                  <a:lnTo>
                    <a:pt x="234039" y="244924"/>
                  </a:lnTo>
                  <a:cubicBezTo>
                    <a:pt x="234039" y="253159"/>
                    <a:pt x="232359" y="261166"/>
                    <a:pt x="229076" y="268638"/>
                  </a:cubicBezTo>
                  <a:cubicBezTo>
                    <a:pt x="225945" y="275730"/>
                    <a:pt x="221440" y="282059"/>
                    <a:pt x="215713" y="287473"/>
                  </a:cubicBezTo>
                  <a:cubicBezTo>
                    <a:pt x="204717" y="297843"/>
                    <a:pt x="190362" y="303562"/>
                    <a:pt x="175319" y="303562"/>
                  </a:cubicBezTo>
                  <a:cubicBezTo>
                    <a:pt x="161956" y="303562"/>
                    <a:pt x="148899" y="298911"/>
                    <a:pt x="138438" y="290447"/>
                  </a:cubicBezTo>
                  <a:lnTo>
                    <a:pt x="21991" y="196275"/>
                  </a:lnTo>
                  <a:cubicBezTo>
                    <a:pt x="20922" y="195436"/>
                    <a:pt x="19394" y="194063"/>
                    <a:pt x="17562" y="192309"/>
                  </a:cubicBezTo>
                  <a:cubicBezTo>
                    <a:pt x="-4506" y="170196"/>
                    <a:pt x="-4430" y="134205"/>
                    <a:pt x="17714" y="112168"/>
                  </a:cubicBezTo>
                  <a:cubicBezTo>
                    <a:pt x="19394" y="110490"/>
                    <a:pt x="20845" y="109270"/>
                    <a:pt x="21762" y="108508"/>
                  </a:cubicBezTo>
                  <a:lnTo>
                    <a:pt x="136605" y="14564"/>
                  </a:lnTo>
                  <a:cubicBezTo>
                    <a:pt x="147296" y="5795"/>
                    <a:pt x="160658" y="991"/>
                    <a:pt x="174327" y="991"/>
                  </a:cubicBezTo>
                  <a:close/>
                  <a:moveTo>
                    <a:pt x="174289" y="565"/>
                  </a:moveTo>
                  <a:cubicBezTo>
                    <a:pt x="160544" y="565"/>
                    <a:pt x="147029" y="5368"/>
                    <a:pt x="136262" y="14135"/>
                  </a:cubicBezTo>
                  <a:lnTo>
                    <a:pt x="21416" y="108137"/>
                  </a:lnTo>
                  <a:cubicBezTo>
                    <a:pt x="20423" y="108900"/>
                    <a:pt x="18973" y="110120"/>
                    <a:pt x="17293" y="111797"/>
                  </a:cubicBezTo>
                  <a:cubicBezTo>
                    <a:pt x="-5005" y="134058"/>
                    <a:pt x="-5081" y="170348"/>
                    <a:pt x="17216" y="192686"/>
                  </a:cubicBezTo>
                  <a:cubicBezTo>
                    <a:pt x="18973" y="194439"/>
                    <a:pt x="20576" y="195811"/>
                    <a:pt x="21645" y="196650"/>
                  </a:cubicBezTo>
                  <a:lnTo>
                    <a:pt x="138095" y="290805"/>
                  </a:lnTo>
                  <a:cubicBezTo>
                    <a:pt x="148632" y="299343"/>
                    <a:pt x="161843" y="303994"/>
                    <a:pt x="175282" y="303994"/>
                  </a:cubicBezTo>
                  <a:cubicBezTo>
                    <a:pt x="190478" y="303994"/>
                    <a:pt x="204986" y="298276"/>
                    <a:pt x="216058" y="287831"/>
                  </a:cubicBezTo>
                  <a:cubicBezTo>
                    <a:pt x="221785" y="282418"/>
                    <a:pt x="226291" y="276014"/>
                    <a:pt x="229498" y="268848"/>
                  </a:cubicBezTo>
                  <a:cubicBezTo>
                    <a:pt x="232858" y="261300"/>
                    <a:pt x="234538" y="253219"/>
                    <a:pt x="234538" y="244909"/>
                  </a:cubicBezTo>
                  <a:lnTo>
                    <a:pt x="234538" y="234159"/>
                  </a:lnTo>
                  <a:lnTo>
                    <a:pt x="429027" y="234159"/>
                  </a:lnTo>
                  <a:cubicBezTo>
                    <a:pt x="429562" y="242012"/>
                    <a:pt x="431623" y="249864"/>
                    <a:pt x="435060" y="257031"/>
                  </a:cubicBezTo>
                  <a:cubicBezTo>
                    <a:pt x="439107" y="265417"/>
                    <a:pt x="445139" y="272888"/>
                    <a:pt x="452393" y="278683"/>
                  </a:cubicBezTo>
                  <a:lnTo>
                    <a:pt x="496759" y="313905"/>
                  </a:lnTo>
                  <a:cubicBezTo>
                    <a:pt x="507220" y="322215"/>
                    <a:pt x="520278" y="326789"/>
                    <a:pt x="533564" y="326789"/>
                  </a:cubicBezTo>
                  <a:cubicBezTo>
                    <a:pt x="548760" y="326789"/>
                    <a:pt x="563269" y="321071"/>
                    <a:pt x="574341" y="310550"/>
                  </a:cubicBezTo>
                  <a:cubicBezTo>
                    <a:pt x="580068" y="305137"/>
                    <a:pt x="584573" y="298810"/>
                    <a:pt x="587780" y="291567"/>
                  </a:cubicBezTo>
                  <a:cubicBezTo>
                    <a:pt x="591140" y="284019"/>
                    <a:pt x="592820" y="276014"/>
                    <a:pt x="592820" y="267704"/>
                  </a:cubicBezTo>
                  <a:lnTo>
                    <a:pt x="592820" y="129560"/>
                  </a:lnTo>
                  <a:cubicBezTo>
                    <a:pt x="592820" y="97007"/>
                    <a:pt x="566247" y="70476"/>
                    <a:pt x="533641" y="70476"/>
                  </a:cubicBezTo>
                  <a:lnTo>
                    <a:pt x="234538" y="70476"/>
                  </a:lnTo>
                  <a:lnTo>
                    <a:pt x="234538" y="60641"/>
                  </a:lnTo>
                  <a:cubicBezTo>
                    <a:pt x="234538" y="52102"/>
                    <a:pt x="232781" y="43945"/>
                    <a:pt x="229421" y="36321"/>
                  </a:cubicBezTo>
                  <a:cubicBezTo>
                    <a:pt x="226138" y="29002"/>
                    <a:pt x="221556" y="22522"/>
                    <a:pt x="215753" y="16956"/>
                  </a:cubicBezTo>
                  <a:cubicBezTo>
                    <a:pt x="204452" y="6359"/>
                    <a:pt x="189790" y="565"/>
                    <a:pt x="174289" y="565"/>
                  </a:cubicBezTo>
                  <a:close/>
                  <a:moveTo>
                    <a:pt x="174327" y="0"/>
                  </a:moveTo>
                  <a:cubicBezTo>
                    <a:pt x="189904" y="0"/>
                    <a:pt x="204794" y="5871"/>
                    <a:pt x="216095" y="16623"/>
                  </a:cubicBezTo>
                  <a:cubicBezTo>
                    <a:pt x="221974" y="22113"/>
                    <a:pt x="226632" y="28671"/>
                    <a:pt x="229916" y="36068"/>
                  </a:cubicBezTo>
                  <a:cubicBezTo>
                    <a:pt x="233352" y="43769"/>
                    <a:pt x="235108" y="52081"/>
                    <a:pt x="235108" y="60621"/>
                  </a:cubicBezTo>
                  <a:lnTo>
                    <a:pt x="235108" y="69924"/>
                  </a:lnTo>
                  <a:lnTo>
                    <a:pt x="533671" y="69924"/>
                  </a:lnTo>
                  <a:cubicBezTo>
                    <a:pt x="566582" y="69924"/>
                    <a:pt x="593384" y="96688"/>
                    <a:pt x="593384" y="129553"/>
                  </a:cubicBezTo>
                  <a:lnTo>
                    <a:pt x="593384" y="267723"/>
                  </a:lnTo>
                  <a:cubicBezTo>
                    <a:pt x="593384" y="276111"/>
                    <a:pt x="591628" y="284194"/>
                    <a:pt x="588268" y="291819"/>
                  </a:cubicBezTo>
                  <a:cubicBezTo>
                    <a:pt x="585061" y="299063"/>
                    <a:pt x="580479" y="305545"/>
                    <a:pt x="574752" y="310959"/>
                  </a:cubicBezTo>
                  <a:cubicBezTo>
                    <a:pt x="563528" y="321558"/>
                    <a:pt x="548943" y="327353"/>
                    <a:pt x="533595" y="327353"/>
                  </a:cubicBezTo>
                  <a:cubicBezTo>
                    <a:pt x="520232" y="327353"/>
                    <a:pt x="507022" y="322702"/>
                    <a:pt x="496485" y="314314"/>
                  </a:cubicBezTo>
                  <a:lnTo>
                    <a:pt x="452120" y="279085"/>
                  </a:lnTo>
                  <a:cubicBezTo>
                    <a:pt x="444790" y="273290"/>
                    <a:pt x="438757" y="265665"/>
                    <a:pt x="434634" y="257277"/>
                  </a:cubicBezTo>
                  <a:cubicBezTo>
                    <a:pt x="431274" y="250261"/>
                    <a:pt x="429136" y="242407"/>
                    <a:pt x="428602" y="234630"/>
                  </a:cubicBezTo>
                  <a:lnTo>
                    <a:pt x="235108" y="234630"/>
                  </a:lnTo>
                  <a:lnTo>
                    <a:pt x="235108" y="244924"/>
                  </a:lnTo>
                  <a:cubicBezTo>
                    <a:pt x="235108" y="253312"/>
                    <a:pt x="233352" y="261394"/>
                    <a:pt x="229992" y="269020"/>
                  </a:cubicBezTo>
                  <a:cubicBezTo>
                    <a:pt x="226785" y="276264"/>
                    <a:pt x="222204" y="282745"/>
                    <a:pt x="216400" y="288235"/>
                  </a:cubicBezTo>
                  <a:cubicBezTo>
                    <a:pt x="205252" y="298758"/>
                    <a:pt x="190667" y="304553"/>
                    <a:pt x="175319" y="304553"/>
                  </a:cubicBezTo>
                  <a:cubicBezTo>
                    <a:pt x="161727" y="304553"/>
                    <a:pt x="148441" y="299826"/>
                    <a:pt x="137827" y="291209"/>
                  </a:cubicBezTo>
                  <a:lnTo>
                    <a:pt x="21380" y="197037"/>
                  </a:lnTo>
                  <a:cubicBezTo>
                    <a:pt x="20311" y="196198"/>
                    <a:pt x="18707" y="194826"/>
                    <a:pt x="16875" y="192996"/>
                  </a:cubicBezTo>
                  <a:cubicBezTo>
                    <a:pt x="-5575" y="170501"/>
                    <a:pt x="-5575" y="133900"/>
                    <a:pt x="17027" y="111405"/>
                  </a:cubicBezTo>
                  <a:cubicBezTo>
                    <a:pt x="18707" y="109804"/>
                    <a:pt x="20158" y="108508"/>
                    <a:pt x="21151" y="107745"/>
                  </a:cubicBezTo>
                  <a:lnTo>
                    <a:pt x="135994" y="13725"/>
                  </a:lnTo>
                  <a:cubicBezTo>
                    <a:pt x="146837" y="4880"/>
                    <a:pt x="160429" y="0"/>
                    <a:pt x="174327" y="0"/>
                  </a:cubicBezTo>
                  <a:close/>
                </a:path>
              </a:pathLst>
            </a:cu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Calibri" panose="020F0502020204030204" pitchFamily="34" charset="0"/>
              </a:endParaRPr>
            </a:p>
          </p:txBody>
        </p:sp>
        <p:sp>
          <p:nvSpPr>
            <p:cNvPr id="30" name="îŝḷîḓé-Oval 18">
              <a:extLst>
                <a:ext uri="{FF2B5EF4-FFF2-40B4-BE49-F238E27FC236}">
                  <a16:creationId xmlns:a16="http://schemas.microsoft.com/office/drawing/2014/main" id="{631D9C4B-2EB9-41B0-99D0-3B4833669FB6}"/>
                </a:ext>
              </a:extLst>
            </p:cNvPr>
            <p:cNvSpPr/>
            <p:nvPr/>
          </p:nvSpPr>
          <p:spPr>
            <a:xfrm>
              <a:off x="4869985" y="4241735"/>
              <a:ext cx="225240" cy="231664"/>
            </a:xfrm>
            <a:custGeom>
              <a:avLst/>
              <a:gdLst>
                <a:gd name="T0" fmla="*/ 6023 w 6383"/>
                <a:gd name="T1" fmla="*/ 2985 h 6575"/>
                <a:gd name="T2" fmla="*/ 5921 w 6383"/>
                <a:gd name="T3" fmla="*/ 1957 h 6575"/>
                <a:gd name="T4" fmla="*/ 5304 w 6383"/>
                <a:gd name="T5" fmla="*/ 1379 h 6575"/>
                <a:gd name="T6" fmla="*/ 4619 w 6383"/>
                <a:gd name="T7" fmla="*/ 608 h 6575"/>
                <a:gd name="T8" fmla="*/ 3777 w 6383"/>
                <a:gd name="T9" fmla="*/ 501 h 6575"/>
                <a:gd name="T10" fmla="*/ 2768 w 6383"/>
                <a:gd name="T11" fmla="*/ 280 h 6575"/>
                <a:gd name="T12" fmla="*/ 2028 w 6383"/>
                <a:gd name="T13" fmla="*/ 688 h 6575"/>
                <a:gd name="T14" fmla="*/ 1083 w 6383"/>
                <a:gd name="T15" fmla="*/ 1103 h 6575"/>
                <a:gd name="T16" fmla="*/ 723 w 6383"/>
                <a:gd name="T17" fmla="*/ 1868 h 6575"/>
                <a:gd name="T18" fmla="*/ 201 w 6383"/>
                <a:gd name="T19" fmla="*/ 2759 h 6575"/>
                <a:gd name="T20" fmla="*/ 360 w 6383"/>
                <a:gd name="T21" fmla="*/ 3591 h 6575"/>
                <a:gd name="T22" fmla="*/ 461 w 6383"/>
                <a:gd name="T23" fmla="*/ 4619 h 6575"/>
                <a:gd name="T24" fmla="*/ 1079 w 6383"/>
                <a:gd name="T25" fmla="*/ 5197 h 6575"/>
                <a:gd name="T26" fmla="*/ 1764 w 6383"/>
                <a:gd name="T27" fmla="*/ 5968 h 6575"/>
                <a:gd name="T28" fmla="*/ 2604 w 6383"/>
                <a:gd name="T29" fmla="*/ 6073 h 6575"/>
                <a:gd name="T30" fmla="*/ 3613 w 6383"/>
                <a:gd name="T31" fmla="*/ 6295 h 6575"/>
                <a:gd name="T32" fmla="*/ 4353 w 6383"/>
                <a:gd name="T33" fmla="*/ 5888 h 6575"/>
                <a:gd name="T34" fmla="*/ 5299 w 6383"/>
                <a:gd name="T35" fmla="*/ 5473 h 6575"/>
                <a:gd name="T36" fmla="*/ 5659 w 6383"/>
                <a:gd name="T37" fmla="*/ 4708 h 6575"/>
                <a:gd name="T38" fmla="*/ 6180 w 6383"/>
                <a:gd name="T39" fmla="*/ 3817 h 6575"/>
                <a:gd name="T40" fmla="*/ 3877 w 6383"/>
                <a:gd name="T41" fmla="*/ 4231 h 6575"/>
                <a:gd name="T42" fmla="*/ 3381 w 6383"/>
                <a:gd name="T43" fmla="*/ 4613 h 6575"/>
                <a:gd name="T44" fmla="*/ 3287 w 6383"/>
                <a:gd name="T45" fmla="*/ 4924 h 6575"/>
                <a:gd name="T46" fmla="*/ 2960 w 6383"/>
                <a:gd name="T47" fmla="*/ 4820 h 6575"/>
                <a:gd name="T48" fmla="*/ 2844 w 6383"/>
                <a:gd name="T49" fmla="*/ 4529 h 6575"/>
                <a:gd name="T50" fmla="*/ 2356 w 6383"/>
                <a:gd name="T51" fmla="*/ 4233 h 6575"/>
                <a:gd name="T52" fmla="*/ 2560 w 6383"/>
                <a:gd name="T53" fmla="*/ 3940 h 6575"/>
                <a:gd name="T54" fmla="*/ 3307 w 6383"/>
                <a:gd name="T55" fmla="*/ 4036 h 6575"/>
                <a:gd name="T56" fmla="*/ 3193 w 6383"/>
                <a:gd name="T57" fmla="*/ 3535 h 6575"/>
                <a:gd name="T58" fmla="*/ 2365 w 6383"/>
                <a:gd name="T59" fmla="*/ 2705 h 6575"/>
                <a:gd name="T60" fmla="*/ 2991 w 6383"/>
                <a:gd name="T61" fmla="*/ 1897 h 6575"/>
                <a:gd name="T62" fmla="*/ 3105 w 6383"/>
                <a:gd name="T63" fmla="*/ 1651 h 6575"/>
                <a:gd name="T64" fmla="*/ 3401 w 6383"/>
                <a:gd name="T65" fmla="*/ 1856 h 6575"/>
                <a:gd name="T66" fmla="*/ 3865 w 6383"/>
                <a:gd name="T67" fmla="*/ 2119 h 6575"/>
                <a:gd name="T68" fmla="*/ 3847 w 6383"/>
                <a:gd name="T69" fmla="*/ 2508 h 6575"/>
                <a:gd name="T70" fmla="*/ 3208 w 6383"/>
                <a:gd name="T71" fmla="*/ 2464 h 6575"/>
                <a:gd name="T72" fmla="*/ 3025 w 6383"/>
                <a:gd name="T73" fmla="*/ 2832 h 6575"/>
                <a:gd name="T74" fmla="*/ 3647 w 6383"/>
                <a:gd name="T75" fmla="*/ 3137 h 6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383" h="6575">
                  <a:moveTo>
                    <a:pt x="6023" y="3591"/>
                  </a:moveTo>
                  <a:cubicBezTo>
                    <a:pt x="5895" y="3409"/>
                    <a:pt x="5895" y="3167"/>
                    <a:pt x="6023" y="2985"/>
                  </a:cubicBezTo>
                  <a:lnTo>
                    <a:pt x="6181" y="2759"/>
                  </a:lnTo>
                  <a:cubicBezTo>
                    <a:pt x="6383" y="2472"/>
                    <a:pt x="6253" y="2072"/>
                    <a:pt x="5921" y="1957"/>
                  </a:cubicBezTo>
                  <a:lnTo>
                    <a:pt x="5660" y="1868"/>
                  </a:lnTo>
                  <a:cubicBezTo>
                    <a:pt x="5451" y="1796"/>
                    <a:pt x="5308" y="1600"/>
                    <a:pt x="5304" y="1379"/>
                  </a:cubicBezTo>
                  <a:lnTo>
                    <a:pt x="5300" y="1103"/>
                  </a:lnTo>
                  <a:cubicBezTo>
                    <a:pt x="5295" y="752"/>
                    <a:pt x="4953" y="505"/>
                    <a:pt x="4619" y="608"/>
                  </a:cubicBezTo>
                  <a:lnTo>
                    <a:pt x="4353" y="688"/>
                  </a:lnTo>
                  <a:cubicBezTo>
                    <a:pt x="4141" y="753"/>
                    <a:pt x="3911" y="679"/>
                    <a:pt x="3777" y="501"/>
                  </a:cubicBezTo>
                  <a:lnTo>
                    <a:pt x="3611" y="280"/>
                  </a:lnTo>
                  <a:cubicBezTo>
                    <a:pt x="3400" y="0"/>
                    <a:pt x="2979" y="0"/>
                    <a:pt x="2768" y="280"/>
                  </a:cubicBezTo>
                  <a:lnTo>
                    <a:pt x="2604" y="501"/>
                  </a:lnTo>
                  <a:cubicBezTo>
                    <a:pt x="2471" y="679"/>
                    <a:pt x="2240" y="753"/>
                    <a:pt x="2028" y="688"/>
                  </a:cubicBezTo>
                  <a:lnTo>
                    <a:pt x="1764" y="608"/>
                  </a:lnTo>
                  <a:cubicBezTo>
                    <a:pt x="1429" y="505"/>
                    <a:pt x="1088" y="752"/>
                    <a:pt x="1083" y="1103"/>
                  </a:cubicBezTo>
                  <a:lnTo>
                    <a:pt x="1079" y="1379"/>
                  </a:lnTo>
                  <a:cubicBezTo>
                    <a:pt x="1075" y="1600"/>
                    <a:pt x="933" y="1796"/>
                    <a:pt x="723" y="1868"/>
                  </a:cubicBezTo>
                  <a:lnTo>
                    <a:pt x="461" y="1957"/>
                  </a:lnTo>
                  <a:cubicBezTo>
                    <a:pt x="129" y="2071"/>
                    <a:pt x="0" y="2471"/>
                    <a:pt x="201" y="2759"/>
                  </a:cubicBezTo>
                  <a:lnTo>
                    <a:pt x="360" y="2985"/>
                  </a:lnTo>
                  <a:cubicBezTo>
                    <a:pt x="488" y="3167"/>
                    <a:pt x="488" y="3409"/>
                    <a:pt x="360" y="3591"/>
                  </a:cubicBezTo>
                  <a:lnTo>
                    <a:pt x="201" y="3817"/>
                  </a:lnTo>
                  <a:cubicBezTo>
                    <a:pt x="0" y="4104"/>
                    <a:pt x="129" y="4504"/>
                    <a:pt x="461" y="4619"/>
                  </a:cubicBezTo>
                  <a:lnTo>
                    <a:pt x="723" y="4708"/>
                  </a:lnTo>
                  <a:cubicBezTo>
                    <a:pt x="932" y="4780"/>
                    <a:pt x="1075" y="4976"/>
                    <a:pt x="1079" y="5197"/>
                  </a:cubicBezTo>
                  <a:lnTo>
                    <a:pt x="1083" y="5473"/>
                  </a:lnTo>
                  <a:cubicBezTo>
                    <a:pt x="1088" y="5824"/>
                    <a:pt x="1429" y="6071"/>
                    <a:pt x="1764" y="5968"/>
                  </a:cubicBezTo>
                  <a:lnTo>
                    <a:pt x="2028" y="5887"/>
                  </a:lnTo>
                  <a:cubicBezTo>
                    <a:pt x="2240" y="5821"/>
                    <a:pt x="2471" y="5896"/>
                    <a:pt x="2604" y="6073"/>
                  </a:cubicBezTo>
                  <a:lnTo>
                    <a:pt x="2771" y="6295"/>
                  </a:lnTo>
                  <a:cubicBezTo>
                    <a:pt x="2981" y="6575"/>
                    <a:pt x="3403" y="6575"/>
                    <a:pt x="3613" y="6295"/>
                  </a:cubicBezTo>
                  <a:lnTo>
                    <a:pt x="3777" y="6075"/>
                  </a:lnTo>
                  <a:cubicBezTo>
                    <a:pt x="3911" y="5897"/>
                    <a:pt x="4141" y="5823"/>
                    <a:pt x="4353" y="5888"/>
                  </a:cubicBezTo>
                  <a:lnTo>
                    <a:pt x="4617" y="5968"/>
                  </a:lnTo>
                  <a:cubicBezTo>
                    <a:pt x="4952" y="6071"/>
                    <a:pt x="5293" y="5824"/>
                    <a:pt x="5299" y="5473"/>
                  </a:cubicBezTo>
                  <a:lnTo>
                    <a:pt x="5303" y="5197"/>
                  </a:lnTo>
                  <a:cubicBezTo>
                    <a:pt x="5307" y="4976"/>
                    <a:pt x="5448" y="4780"/>
                    <a:pt x="5659" y="4708"/>
                  </a:cubicBezTo>
                  <a:lnTo>
                    <a:pt x="5920" y="4619"/>
                  </a:lnTo>
                  <a:cubicBezTo>
                    <a:pt x="6252" y="4505"/>
                    <a:pt x="6381" y="4105"/>
                    <a:pt x="6180" y="3817"/>
                  </a:cubicBezTo>
                  <a:lnTo>
                    <a:pt x="6023" y="3591"/>
                  </a:lnTo>
                  <a:close/>
                  <a:moveTo>
                    <a:pt x="3877" y="4231"/>
                  </a:moveTo>
                  <a:cubicBezTo>
                    <a:pt x="3773" y="4357"/>
                    <a:pt x="3637" y="4443"/>
                    <a:pt x="3479" y="4487"/>
                  </a:cubicBezTo>
                  <a:cubicBezTo>
                    <a:pt x="3409" y="4505"/>
                    <a:pt x="3379" y="4541"/>
                    <a:pt x="3381" y="4613"/>
                  </a:cubicBezTo>
                  <a:cubicBezTo>
                    <a:pt x="3384" y="4684"/>
                    <a:pt x="3381" y="4755"/>
                    <a:pt x="3381" y="4825"/>
                  </a:cubicBezTo>
                  <a:cubicBezTo>
                    <a:pt x="3381" y="4888"/>
                    <a:pt x="3349" y="4923"/>
                    <a:pt x="3287" y="4924"/>
                  </a:cubicBezTo>
                  <a:cubicBezTo>
                    <a:pt x="3211" y="4925"/>
                    <a:pt x="3135" y="4925"/>
                    <a:pt x="3059" y="4924"/>
                  </a:cubicBezTo>
                  <a:cubicBezTo>
                    <a:pt x="2992" y="4923"/>
                    <a:pt x="2961" y="4885"/>
                    <a:pt x="2960" y="4820"/>
                  </a:cubicBezTo>
                  <a:cubicBezTo>
                    <a:pt x="2960" y="4768"/>
                    <a:pt x="2959" y="4717"/>
                    <a:pt x="2959" y="4665"/>
                  </a:cubicBezTo>
                  <a:cubicBezTo>
                    <a:pt x="2957" y="4552"/>
                    <a:pt x="2953" y="4547"/>
                    <a:pt x="2844" y="4529"/>
                  </a:cubicBezTo>
                  <a:cubicBezTo>
                    <a:pt x="2704" y="4507"/>
                    <a:pt x="2567" y="4475"/>
                    <a:pt x="2439" y="4413"/>
                  </a:cubicBezTo>
                  <a:cubicBezTo>
                    <a:pt x="2337" y="4364"/>
                    <a:pt x="2328" y="4339"/>
                    <a:pt x="2356" y="4233"/>
                  </a:cubicBezTo>
                  <a:cubicBezTo>
                    <a:pt x="2377" y="4155"/>
                    <a:pt x="2399" y="4076"/>
                    <a:pt x="2424" y="3999"/>
                  </a:cubicBezTo>
                  <a:cubicBezTo>
                    <a:pt x="2452" y="3908"/>
                    <a:pt x="2477" y="3897"/>
                    <a:pt x="2560" y="3940"/>
                  </a:cubicBezTo>
                  <a:cubicBezTo>
                    <a:pt x="2701" y="4013"/>
                    <a:pt x="2852" y="4055"/>
                    <a:pt x="3011" y="4075"/>
                  </a:cubicBezTo>
                  <a:cubicBezTo>
                    <a:pt x="3112" y="4088"/>
                    <a:pt x="3212" y="4077"/>
                    <a:pt x="3307" y="4036"/>
                  </a:cubicBezTo>
                  <a:cubicBezTo>
                    <a:pt x="3483" y="3959"/>
                    <a:pt x="3511" y="3755"/>
                    <a:pt x="3361" y="3633"/>
                  </a:cubicBezTo>
                  <a:cubicBezTo>
                    <a:pt x="3311" y="3592"/>
                    <a:pt x="3253" y="3561"/>
                    <a:pt x="3193" y="3535"/>
                  </a:cubicBezTo>
                  <a:cubicBezTo>
                    <a:pt x="3039" y="3467"/>
                    <a:pt x="2879" y="3415"/>
                    <a:pt x="2733" y="3328"/>
                  </a:cubicBezTo>
                  <a:cubicBezTo>
                    <a:pt x="2497" y="3187"/>
                    <a:pt x="2347" y="2992"/>
                    <a:pt x="2365" y="2705"/>
                  </a:cubicBezTo>
                  <a:cubicBezTo>
                    <a:pt x="2385" y="2380"/>
                    <a:pt x="2569" y="2177"/>
                    <a:pt x="2867" y="2069"/>
                  </a:cubicBezTo>
                  <a:cubicBezTo>
                    <a:pt x="2989" y="2024"/>
                    <a:pt x="2991" y="2027"/>
                    <a:pt x="2991" y="1897"/>
                  </a:cubicBezTo>
                  <a:lnTo>
                    <a:pt x="2991" y="1767"/>
                  </a:lnTo>
                  <a:cubicBezTo>
                    <a:pt x="2993" y="1669"/>
                    <a:pt x="3009" y="1653"/>
                    <a:pt x="3105" y="1651"/>
                  </a:cubicBezTo>
                  <a:cubicBezTo>
                    <a:pt x="3135" y="1649"/>
                    <a:pt x="3165" y="1651"/>
                    <a:pt x="3195" y="1651"/>
                  </a:cubicBezTo>
                  <a:cubicBezTo>
                    <a:pt x="3400" y="1651"/>
                    <a:pt x="3400" y="1651"/>
                    <a:pt x="3401" y="1856"/>
                  </a:cubicBezTo>
                  <a:cubicBezTo>
                    <a:pt x="3401" y="2001"/>
                    <a:pt x="3401" y="2001"/>
                    <a:pt x="3547" y="2024"/>
                  </a:cubicBezTo>
                  <a:cubicBezTo>
                    <a:pt x="3657" y="2041"/>
                    <a:pt x="3764" y="2075"/>
                    <a:pt x="3865" y="2119"/>
                  </a:cubicBezTo>
                  <a:cubicBezTo>
                    <a:pt x="3921" y="2144"/>
                    <a:pt x="3943" y="2183"/>
                    <a:pt x="3925" y="2243"/>
                  </a:cubicBezTo>
                  <a:cubicBezTo>
                    <a:pt x="3900" y="2332"/>
                    <a:pt x="3876" y="2420"/>
                    <a:pt x="3847" y="2508"/>
                  </a:cubicBezTo>
                  <a:cubicBezTo>
                    <a:pt x="3820" y="2591"/>
                    <a:pt x="3793" y="2603"/>
                    <a:pt x="3713" y="2564"/>
                  </a:cubicBezTo>
                  <a:cubicBezTo>
                    <a:pt x="3553" y="2487"/>
                    <a:pt x="3385" y="2455"/>
                    <a:pt x="3208" y="2464"/>
                  </a:cubicBezTo>
                  <a:cubicBezTo>
                    <a:pt x="3161" y="2467"/>
                    <a:pt x="3116" y="2473"/>
                    <a:pt x="3073" y="2492"/>
                  </a:cubicBezTo>
                  <a:cubicBezTo>
                    <a:pt x="2920" y="2559"/>
                    <a:pt x="2896" y="2728"/>
                    <a:pt x="3025" y="2832"/>
                  </a:cubicBezTo>
                  <a:cubicBezTo>
                    <a:pt x="3091" y="2885"/>
                    <a:pt x="3167" y="2923"/>
                    <a:pt x="3245" y="2956"/>
                  </a:cubicBezTo>
                  <a:cubicBezTo>
                    <a:pt x="3381" y="3012"/>
                    <a:pt x="3517" y="3065"/>
                    <a:pt x="3647" y="3137"/>
                  </a:cubicBezTo>
                  <a:cubicBezTo>
                    <a:pt x="4056" y="3365"/>
                    <a:pt x="4167" y="3880"/>
                    <a:pt x="3877" y="4231"/>
                  </a:cubicBezTo>
                  <a:close/>
                </a:path>
              </a:pathLst>
            </a:cu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Calibri" panose="020F0502020204030204" pitchFamily="34" charset="0"/>
              </a:endParaRPr>
            </a:p>
          </p:txBody>
        </p:sp>
        <p:sp>
          <p:nvSpPr>
            <p:cNvPr id="31" name="îŝḷîḓé-Oval 19">
              <a:extLst>
                <a:ext uri="{FF2B5EF4-FFF2-40B4-BE49-F238E27FC236}">
                  <a16:creationId xmlns:a16="http://schemas.microsoft.com/office/drawing/2014/main" id="{9D88619A-C0E0-461E-A1C2-CCFC4338962D}"/>
                </a:ext>
              </a:extLst>
            </p:cNvPr>
            <p:cNvSpPr/>
            <p:nvPr/>
          </p:nvSpPr>
          <p:spPr>
            <a:xfrm>
              <a:off x="5663503" y="5046161"/>
              <a:ext cx="231664" cy="213665"/>
            </a:xfrm>
            <a:custGeom>
              <a:avLst/>
              <a:gdLst>
                <a:gd name="connsiteX0" fmla="*/ 176147 w 578111"/>
                <a:gd name="connsiteY0" fmla="*/ 221031 h 533197"/>
                <a:gd name="connsiteX1" fmla="*/ 212154 w 578111"/>
                <a:gd name="connsiteY1" fmla="*/ 256947 h 533197"/>
                <a:gd name="connsiteX2" fmla="*/ 212154 w 578111"/>
                <a:gd name="connsiteY2" fmla="*/ 348118 h 533197"/>
                <a:gd name="connsiteX3" fmla="*/ 176147 w 578111"/>
                <a:gd name="connsiteY3" fmla="*/ 384955 h 533197"/>
                <a:gd name="connsiteX4" fmla="*/ 139217 w 578111"/>
                <a:gd name="connsiteY4" fmla="*/ 348118 h 533197"/>
                <a:gd name="connsiteX5" fmla="*/ 139217 w 578111"/>
                <a:gd name="connsiteY5" fmla="*/ 256947 h 533197"/>
                <a:gd name="connsiteX6" fmla="*/ 176147 w 578111"/>
                <a:gd name="connsiteY6" fmla="*/ 221031 h 533197"/>
                <a:gd name="connsiteX7" fmla="*/ 267503 w 578111"/>
                <a:gd name="connsiteY7" fmla="*/ 184193 h 533197"/>
                <a:gd name="connsiteX8" fmla="*/ 303437 w 578111"/>
                <a:gd name="connsiteY8" fmla="*/ 221030 h 533197"/>
                <a:gd name="connsiteX9" fmla="*/ 303437 w 578111"/>
                <a:gd name="connsiteY9" fmla="*/ 348119 h 533197"/>
                <a:gd name="connsiteX10" fmla="*/ 267503 w 578111"/>
                <a:gd name="connsiteY10" fmla="*/ 384956 h 533197"/>
                <a:gd name="connsiteX11" fmla="*/ 230648 w 578111"/>
                <a:gd name="connsiteY11" fmla="*/ 348119 h 533197"/>
                <a:gd name="connsiteX12" fmla="*/ 230648 w 578111"/>
                <a:gd name="connsiteY12" fmla="*/ 221030 h 533197"/>
                <a:gd name="connsiteX13" fmla="*/ 267503 w 578111"/>
                <a:gd name="connsiteY13" fmla="*/ 184193 h 533197"/>
                <a:gd name="connsiteX14" fmla="*/ 357937 w 578111"/>
                <a:gd name="connsiteY14" fmla="*/ 148390 h 533197"/>
                <a:gd name="connsiteX15" fmla="*/ 394867 w 578111"/>
                <a:gd name="connsiteY15" fmla="*/ 184289 h 533197"/>
                <a:gd name="connsiteX16" fmla="*/ 394867 w 578111"/>
                <a:gd name="connsiteY16" fmla="*/ 348136 h 533197"/>
                <a:gd name="connsiteX17" fmla="*/ 357937 w 578111"/>
                <a:gd name="connsiteY17" fmla="*/ 384955 h 533197"/>
                <a:gd name="connsiteX18" fmla="*/ 321930 w 578111"/>
                <a:gd name="connsiteY18" fmla="*/ 348136 h 533197"/>
                <a:gd name="connsiteX19" fmla="*/ 321930 w 578111"/>
                <a:gd name="connsiteY19" fmla="*/ 184289 h 533197"/>
                <a:gd name="connsiteX20" fmla="*/ 357937 w 578111"/>
                <a:gd name="connsiteY20" fmla="*/ 148390 h 533197"/>
                <a:gd name="connsiteX21" fmla="*/ 267469 w 578111"/>
                <a:gd name="connsiteY21" fmla="*/ 0 h 533197"/>
                <a:gd name="connsiteX22" fmla="*/ 529404 w 578111"/>
                <a:gd name="connsiteY22" fmla="*/ 218252 h 533197"/>
                <a:gd name="connsiteX23" fmla="*/ 566296 w 578111"/>
                <a:gd name="connsiteY23" fmla="*/ 218252 h 533197"/>
                <a:gd name="connsiteX24" fmla="*/ 576441 w 578111"/>
                <a:gd name="connsiteY24" fmla="*/ 224698 h 533197"/>
                <a:gd name="connsiteX25" fmla="*/ 575519 w 578111"/>
                <a:gd name="connsiteY25" fmla="*/ 237590 h 533197"/>
                <a:gd name="connsiteX26" fmla="*/ 514647 w 578111"/>
                <a:gd name="connsiteY26" fmla="*/ 310341 h 533197"/>
                <a:gd name="connsiteX27" fmla="*/ 505424 w 578111"/>
                <a:gd name="connsiteY27" fmla="*/ 314945 h 533197"/>
                <a:gd name="connsiteX28" fmla="*/ 496201 w 578111"/>
                <a:gd name="connsiteY28" fmla="*/ 310341 h 533197"/>
                <a:gd name="connsiteX29" fmla="*/ 435328 w 578111"/>
                <a:gd name="connsiteY29" fmla="*/ 237590 h 533197"/>
                <a:gd name="connsiteX30" fmla="*/ 433484 w 578111"/>
                <a:gd name="connsiteY30" fmla="*/ 224698 h 533197"/>
                <a:gd name="connsiteX31" fmla="*/ 444551 w 578111"/>
                <a:gd name="connsiteY31" fmla="*/ 218252 h 533197"/>
                <a:gd name="connsiteX32" fmla="*/ 480521 w 578111"/>
                <a:gd name="connsiteY32" fmla="*/ 218252 h 533197"/>
                <a:gd name="connsiteX33" fmla="*/ 267469 w 578111"/>
                <a:gd name="connsiteY33" fmla="*/ 47886 h 533197"/>
                <a:gd name="connsiteX34" fmla="*/ 48882 w 578111"/>
                <a:gd name="connsiteY34" fmla="*/ 266138 h 533197"/>
                <a:gd name="connsiteX35" fmla="*/ 267469 w 578111"/>
                <a:gd name="connsiteY35" fmla="*/ 484390 h 533197"/>
                <a:gd name="connsiteX36" fmla="*/ 456541 w 578111"/>
                <a:gd name="connsiteY36" fmla="*/ 375724 h 533197"/>
                <a:gd name="connsiteX37" fmla="*/ 489744 w 578111"/>
                <a:gd name="connsiteY37" fmla="*/ 366515 h 533197"/>
                <a:gd name="connsiteX38" fmla="*/ 498967 w 578111"/>
                <a:gd name="connsiteY38" fmla="*/ 399668 h 533197"/>
                <a:gd name="connsiteX39" fmla="*/ 267469 w 578111"/>
                <a:gd name="connsiteY39" fmla="*/ 533197 h 533197"/>
                <a:gd name="connsiteX40" fmla="*/ 0 w 578111"/>
                <a:gd name="connsiteY40" fmla="*/ 266138 h 533197"/>
                <a:gd name="connsiteX41" fmla="*/ 267469 w 578111"/>
                <a:gd name="connsiteY41" fmla="*/ 0 h 53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78111" h="533197">
                  <a:moveTo>
                    <a:pt x="176147" y="221031"/>
                  </a:moveTo>
                  <a:cubicBezTo>
                    <a:pt x="196459" y="221031"/>
                    <a:pt x="212154" y="237608"/>
                    <a:pt x="212154" y="256947"/>
                  </a:cubicBezTo>
                  <a:lnTo>
                    <a:pt x="212154" y="348118"/>
                  </a:lnTo>
                  <a:cubicBezTo>
                    <a:pt x="212154" y="368378"/>
                    <a:pt x="196459" y="384955"/>
                    <a:pt x="176147" y="384955"/>
                  </a:cubicBezTo>
                  <a:cubicBezTo>
                    <a:pt x="155836" y="384955"/>
                    <a:pt x="139217" y="368378"/>
                    <a:pt x="139217" y="348118"/>
                  </a:cubicBezTo>
                  <a:lnTo>
                    <a:pt x="139217" y="256947"/>
                  </a:lnTo>
                  <a:cubicBezTo>
                    <a:pt x="139217" y="237608"/>
                    <a:pt x="155836" y="221031"/>
                    <a:pt x="176147" y="221031"/>
                  </a:cubicBezTo>
                  <a:close/>
                  <a:moveTo>
                    <a:pt x="267503" y="184193"/>
                  </a:moveTo>
                  <a:cubicBezTo>
                    <a:pt x="286852" y="184193"/>
                    <a:pt x="303437" y="200770"/>
                    <a:pt x="303437" y="221030"/>
                  </a:cubicBezTo>
                  <a:lnTo>
                    <a:pt x="303437" y="348119"/>
                  </a:lnTo>
                  <a:cubicBezTo>
                    <a:pt x="303437" y="368379"/>
                    <a:pt x="287774" y="384956"/>
                    <a:pt x="267503" y="384956"/>
                  </a:cubicBezTo>
                  <a:cubicBezTo>
                    <a:pt x="247233" y="384956"/>
                    <a:pt x="230648" y="368379"/>
                    <a:pt x="230648" y="348119"/>
                  </a:cubicBezTo>
                  <a:lnTo>
                    <a:pt x="230648" y="221030"/>
                  </a:lnTo>
                  <a:cubicBezTo>
                    <a:pt x="230648" y="200770"/>
                    <a:pt x="247233" y="184193"/>
                    <a:pt x="267503" y="184193"/>
                  </a:cubicBezTo>
                  <a:close/>
                  <a:moveTo>
                    <a:pt x="357937" y="148390"/>
                  </a:moveTo>
                  <a:cubicBezTo>
                    <a:pt x="378249" y="148390"/>
                    <a:pt x="394867" y="164959"/>
                    <a:pt x="394867" y="184289"/>
                  </a:cubicBezTo>
                  <a:lnTo>
                    <a:pt x="394867" y="348136"/>
                  </a:lnTo>
                  <a:cubicBezTo>
                    <a:pt x="394867" y="368386"/>
                    <a:pt x="378249" y="384955"/>
                    <a:pt x="357937" y="384955"/>
                  </a:cubicBezTo>
                  <a:cubicBezTo>
                    <a:pt x="338549" y="384955"/>
                    <a:pt x="321930" y="368386"/>
                    <a:pt x="321930" y="348136"/>
                  </a:cubicBezTo>
                  <a:lnTo>
                    <a:pt x="321930" y="184289"/>
                  </a:lnTo>
                  <a:cubicBezTo>
                    <a:pt x="321930" y="164959"/>
                    <a:pt x="338549" y="148390"/>
                    <a:pt x="357937" y="148390"/>
                  </a:cubicBezTo>
                  <a:close/>
                  <a:moveTo>
                    <a:pt x="267469" y="0"/>
                  </a:moveTo>
                  <a:cubicBezTo>
                    <a:pt x="397514" y="0"/>
                    <a:pt x="507268" y="93931"/>
                    <a:pt x="529404" y="218252"/>
                  </a:cubicBezTo>
                  <a:lnTo>
                    <a:pt x="566296" y="218252"/>
                  </a:lnTo>
                  <a:cubicBezTo>
                    <a:pt x="570907" y="218252"/>
                    <a:pt x="574597" y="221014"/>
                    <a:pt x="576441" y="224698"/>
                  </a:cubicBezTo>
                  <a:cubicBezTo>
                    <a:pt x="579208" y="229302"/>
                    <a:pt x="578286" y="233907"/>
                    <a:pt x="575519" y="237590"/>
                  </a:cubicBezTo>
                  <a:lnTo>
                    <a:pt x="514647" y="310341"/>
                  </a:lnTo>
                  <a:cubicBezTo>
                    <a:pt x="511880" y="313104"/>
                    <a:pt x="509113" y="314945"/>
                    <a:pt x="505424" y="314945"/>
                  </a:cubicBezTo>
                  <a:cubicBezTo>
                    <a:pt x="501734" y="314945"/>
                    <a:pt x="498045" y="313104"/>
                    <a:pt x="496201" y="310341"/>
                  </a:cubicBezTo>
                  <a:lnTo>
                    <a:pt x="435328" y="237590"/>
                  </a:lnTo>
                  <a:cubicBezTo>
                    <a:pt x="431639" y="233907"/>
                    <a:pt x="431639" y="229302"/>
                    <a:pt x="433484" y="224698"/>
                  </a:cubicBezTo>
                  <a:cubicBezTo>
                    <a:pt x="435328" y="221014"/>
                    <a:pt x="439940" y="218252"/>
                    <a:pt x="444551" y="218252"/>
                  </a:cubicBezTo>
                  <a:lnTo>
                    <a:pt x="480521" y="218252"/>
                  </a:lnTo>
                  <a:cubicBezTo>
                    <a:pt x="458386" y="120637"/>
                    <a:pt x="370767" y="47886"/>
                    <a:pt x="267469" y="47886"/>
                  </a:cubicBezTo>
                  <a:cubicBezTo>
                    <a:pt x="146647" y="47886"/>
                    <a:pt x="48882" y="146422"/>
                    <a:pt x="48882" y="266138"/>
                  </a:cubicBezTo>
                  <a:cubicBezTo>
                    <a:pt x="48882" y="386775"/>
                    <a:pt x="146647" y="484390"/>
                    <a:pt x="267469" y="484390"/>
                  </a:cubicBezTo>
                  <a:cubicBezTo>
                    <a:pt x="344942" y="484390"/>
                    <a:pt x="417805" y="442949"/>
                    <a:pt x="456541" y="375724"/>
                  </a:cubicBezTo>
                  <a:cubicBezTo>
                    <a:pt x="462998" y="363753"/>
                    <a:pt x="477754" y="360069"/>
                    <a:pt x="489744" y="366515"/>
                  </a:cubicBezTo>
                  <a:cubicBezTo>
                    <a:pt x="501734" y="373883"/>
                    <a:pt x="505424" y="388617"/>
                    <a:pt x="498967" y="399668"/>
                  </a:cubicBezTo>
                  <a:cubicBezTo>
                    <a:pt x="451008" y="482548"/>
                    <a:pt x="362466" y="533197"/>
                    <a:pt x="267469" y="533197"/>
                  </a:cubicBezTo>
                  <a:cubicBezTo>
                    <a:pt x="119900" y="533197"/>
                    <a:pt x="0" y="413481"/>
                    <a:pt x="0" y="266138"/>
                  </a:cubicBezTo>
                  <a:cubicBezTo>
                    <a:pt x="0" y="119716"/>
                    <a:pt x="119900" y="0"/>
                    <a:pt x="267469" y="0"/>
                  </a:cubicBezTo>
                  <a:close/>
                </a:path>
              </a:pathLst>
            </a:cu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Calibri" panose="020F0502020204030204" pitchFamily="34" charset="0"/>
              </a:endParaRPr>
            </a:p>
          </p:txBody>
        </p:sp>
        <p:sp>
          <p:nvSpPr>
            <p:cNvPr id="32" name="îṥļîḑé-Oval 20">
              <a:extLst>
                <a:ext uri="{FF2B5EF4-FFF2-40B4-BE49-F238E27FC236}">
                  <a16:creationId xmlns:a16="http://schemas.microsoft.com/office/drawing/2014/main" id="{C3E775F7-71FF-436B-9B40-AA87C7EC6900}"/>
                </a:ext>
              </a:extLst>
            </p:cNvPr>
            <p:cNvSpPr/>
            <p:nvPr/>
          </p:nvSpPr>
          <p:spPr>
            <a:xfrm>
              <a:off x="6901592" y="4848392"/>
              <a:ext cx="231664" cy="231359"/>
            </a:xfrm>
            <a:custGeom>
              <a:avLst/>
              <a:gdLst>
                <a:gd name="connsiteX0" fmla="*/ 86413 w 591547"/>
                <a:gd name="connsiteY0" fmla="*/ 515758 h 590770"/>
                <a:gd name="connsiteX1" fmla="*/ 171919 w 591547"/>
                <a:gd name="connsiteY1" fmla="*/ 515758 h 590770"/>
                <a:gd name="connsiteX2" fmla="*/ 171919 w 591547"/>
                <a:gd name="connsiteY2" fmla="*/ 537523 h 590770"/>
                <a:gd name="connsiteX3" fmla="*/ 86413 w 591547"/>
                <a:gd name="connsiteY3" fmla="*/ 537523 h 590770"/>
                <a:gd name="connsiteX4" fmla="*/ 86413 w 591547"/>
                <a:gd name="connsiteY4" fmla="*/ 461733 h 590770"/>
                <a:gd name="connsiteX5" fmla="*/ 171919 w 591547"/>
                <a:gd name="connsiteY5" fmla="*/ 461733 h 590770"/>
                <a:gd name="connsiteX6" fmla="*/ 171919 w 591547"/>
                <a:gd name="connsiteY6" fmla="*/ 483498 h 590770"/>
                <a:gd name="connsiteX7" fmla="*/ 86413 w 591547"/>
                <a:gd name="connsiteY7" fmla="*/ 483498 h 590770"/>
                <a:gd name="connsiteX8" fmla="*/ 86413 w 591547"/>
                <a:gd name="connsiteY8" fmla="*/ 408616 h 590770"/>
                <a:gd name="connsiteX9" fmla="*/ 171919 w 591547"/>
                <a:gd name="connsiteY9" fmla="*/ 408616 h 590770"/>
                <a:gd name="connsiteX10" fmla="*/ 171919 w 591547"/>
                <a:gd name="connsiteY10" fmla="*/ 429474 h 590770"/>
                <a:gd name="connsiteX11" fmla="*/ 86413 w 591547"/>
                <a:gd name="connsiteY11" fmla="*/ 429474 h 590770"/>
                <a:gd name="connsiteX12" fmla="*/ 204177 w 591547"/>
                <a:gd name="connsiteY12" fmla="*/ 357041 h 590770"/>
                <a:gd name="connsiteX13" fmla="*/ 204177 w 591547"/>
                <a:gd name="connsiteY13" fmla="*/ 569815 h 590770"/>
                <a:gd name="connsiteX14" fmla="*/ 333300 w 591547"/>
                <a:gd name="connsiteY14" fmla="*/ 569815 h 590770"/>
                <a:gd name="connsiteX15" fmla="*/ 333300 w 591547"/>
                <a:gd name="connsiteY15" fmla="*/ 382026 h 590770"/>
                <a:gd name="connsiteX16" fmla="*/ 183194 w 591547"/>
                <a:gd name="connsiteY16" fmla="*/ 357041 h 590770"/>
                <a:gd name="connsiteX17" fmla="*/ 75053 w 591547"/>
                <a:gd name="connsiteY17" fmla="*/ 382026 h 590770"/>
                <a:gd name="connsiteX18" fmla="*/ 75053 w 591547"/>
                <a:gd name="connsiteY18" fmla="*/ 569815 h 590770"/>
                <a:gd name="connsiteX19" fmla="*/ 183194 w 591547"/>
                <a:gd name="connsiteY19" fmla="*/ 569815 h 590770"/>
                <a:gd name="connsiteX20" fmla="*/ 247709 w 591547"/>
                <a:gd name="connsiteY20" fmla="*/ 311838 h 590770"/>
                <a:gd name="connsiteX21" fmla="*/ 322851 w 591547"/>
                <a:gd name="connsiteY21" fmla="*/ 311838 h 590770"/>
                <a:gd name="connsiteX22" fmla="*/ 322851 w 591547"/>
                <a:gd name="connsiteY22" fmla="*/ 332826 h 590770"/>
                <a:gd name="connsiteX23" fmla="*/ 247709 w 591547"/>
                <a:gd name="connsiteY23" fmla="*/ 332826 h 590770"/>
                <a:gd name="connsiteX24" fmla="*/ 247709 w 591547"/>
                <a:gd name="connsiteY24" fmla="*/ 257944 h 590770"/>
                <a:gd name="connsiteX25" fmla="*/ 322851 w 591547"/>
                <a:gd name="connsiteY25" fmla="*/ 257944 h 590770"/>
                <a:gd name="connsiteX26" fmla="*/ 322851 w 591547"/>
                <a:gd name="connsiteY26" fmla="*/ 279580 h 590770"/>
                <a:gd name="connsiteX27" fmla="*/ 247709 w 591547"/>
                <a:gd name="connsiteY27" fmla="*/ 279580 h 590770"/>
                <a:gd name="connsiteX28" fmla="*/ 247709 w 591547"/>
                <a:gd name="connsiteY28" fmla="*/ 203919 h 590770"/>
                <a:gd name="connsiteX29" fmla="*/ 322851 w 591547"/>
                <a:gd name="connsiteY29" fmla="*/ 203919 h 590770"/>
                <a:gd name="connsiteX30" fmla="*/ 322851 w 591547"/>
                <a:gd name="connsiteY30" fmla="*/ 225684 h 590770"/>
                <a:gd name="connsiteX31" fmla="*/ 247709 w 591547"/>
                <a:gd name="connsiteY31" fmla="*/ 225684 h 590770"/>
                <a:gd name="connsiteX32" fmla="*/ 247709 w 591547"/>
                <a:gd name="connsiteY32" fmla="*/ 150672 h 590770"/>
                <a:gd name="connsiteX33" fmla="*/ 322851 w 591547"/>
                <a:gd name="connsiteY33" fmla="*/ 150672 h 590770"/>
                <a:gd name="connsiteX34" fmla="*/ 322851 w 591547"/>
                <a:gd name="connsiteY34" fmla="*/ 171660 h 590770"/>
                <a:gd name="connsiteX35" fmla="*/ 247709 w 591547"/>
                <a:gd name="connsiteY35" fmla="*/ 171660 h 590770"/>
                <a:gd name="connsiteX36" fmla="*/ 355090 w 591547"/>
                <a:gd name="connsiteY36" fmla="*/ 102357 h 590770"/>
                <a:gd name="connsiteX37" fmla="*/ 355090 w 591547"/>
                <a:gd name="connsiteY37" fmla="*/ 373160 h 590770"/>
                <a:gd name="connsiteX38" fmla="*/ 355090 w 591547"/>
                <a:gd name="connsiteY38" fmla="*/ 376384 h 590770"/>
                <a:gd name="connsiteX39" fmla="*/ 355090 w 591547"/>
                <a:gd name="connsiteY39" fmla="*/ 569815 h 590770"/>
                <a:gd name="connsiteX40" fmla="*/ 484213 w 591547"/>
                <a:gd name="connsiteY40" fmla="*/ 569815 h 590770"/>
                <a:gd name="connsiteX41" fmla="*/ 484213 w 591547"/>
                <a:gd name="connsiteY41" fmla="*/ 154744 h 590770"/>
                <a:gd name="connsiteX42" fmla="*/ 333300 w 591547"/>
                <a:gd name="connsiteY42" fmla="*/ 99939 h 590770"/>
                <a:gd name="connsiteX43" fmla="*/ 236458 w 591547"/>
                <a:gd name="connsiteY43" fmla="*/ 125730 h 590770"/>
                <a:gd name="connsiteX44" fmla="*/ 236458 w 591547"/>
                <a:gd name="connsiteY44" fmla="*/ 341728 h 590770"/>
                <a:gd name="connsiteX45" fmla="*/ 333300 w 591547"/>
                <a:gd name="connsiteY45" fmla="*/ 360265 h 590770"/>
                <a:gd name="connsiteX46" fmla="*/ 397862 w 591547"/>
                <a:gd name="connsiteY46" fmla="*/ 21761 h 590770"/>
                <a:gd name="connsiteX47" fmla="*/ 387371 w 591547"/>
                <a:gd name="connsiteY47" fmla="*/ 32238 h 590770"/>
                <a:gd name="connsiteX48" fmla="*/ 397862 w 591547"/>
                <a:gd name="connsiteY48" fmla="*/ 42716 h 590770"/>
                <a:gd name="connsiteX49" fmla="*/ 409160 w 591547"/>
                <a:gd name="connsiteY49" fmla="*/ 32238 h 590770"/>
                <a:gd name="connsiteX50" fmla="*/ 397862 w 591547"/>
                <a:gd name="connsiteY50" fmla="*/ 21761 h 590770"/>
                <a:gd name="connsiteX51" fmla="*/ 397862 w 591547"/>
                <a:gd name="connsiteY51" fmla="*/ 0 h 590770"/>
                <a:gd name="connsiteX52" fmla="*/ 430143 w 591547"/>
                <a:gd name="connsiteY52" fmla="*/ 32238 h 590770"/>
                <a:gd name="connsiteX53" fmla="*/ 409160 w 591547"/>
                <a:gd name="connsiteY53" fmla="*/ 62865 h 590770"/>
                <a:gd name="connsiteX54" fmla="*/ 409160 w 591547"/>
                <a:gd name="connsiteY54" fmla="*/ 100745 h 590770"/>
                <a:gd name="connsiteX55" fmla="*/ 498740 w 591547"/>
                <a:gd name="connsiteY55" fmla="*/ 137819 h 590770"/>
                <a:gd name="connsiteX56" fmla="*/ 506003 w 591547"/>
                <a:gd name="connsiteY56" fmla="*/ 147491 h 590770"/>
                <a:gd name="connsiteX57" fmla="*/ 506003 w 591547"/>
                <a:gd name="connsiteY57" fmla="*/ 569815 h 590770"/>
                <a:gd name="connsiteX58" fmla="*/ 591547 w 591547"/>
                <a:gd name="connsiteY58" fmla="*/ 569815 h 590770"/>
                <a:gd name="connsiteX59" fmla="*/ 591547 w 591547"/>
                <a:gd name="connsiteY59" fmla="*/ 590770 h 590770"/>
                <a:gd name="connsiteX60" fmla="*/ 494705 w 591547"/>
                <a:gd name="connsiteY60" fmla="*/ 590770 h 590770"/>
                <a:gd name="connsiteX61" fmla="*/ 344598 w 591547"/>
                <a:gd name="connsiteY61" fmla="*/ 590770 h 590770"/>
                <a:gd name="connsiteX62" fmla="*/ 193685 w 591547"/>
                <a:gd name="connsiteY62" fmla="*/ 590770 h 590770"/>
                <a:gd name="connsiteX63" fmla="*/ 64562 w 591547"/>
                <a:gd name="connsiteY63" fmla="*/ 590770 h 590770"/>
                <a:gd name="connsiteX64" fmla="*/ 0 w 591547"/>
                <a:gd name="connsiteY64" fmla="*/ 590770 h 590770"/>
                <a:gd name="connsiteX65" fmla="*/ 0 w 591547"/>
                <a:gd name="connsiteY65" fmla="*/ 569815 h 590770"/>
                <a:gd name="connsiteX66" fmla="*/ 54070 w 591547"/>
                <a:gd name="connsiteY66" fmla="*/ 569815 h 590770"/>
                <a:gd name="connsiteX67" fmla="*/ 54070 w 591547"/>
                <a:gd name="connsiteY67" fmla="*/ 373160 h 590770"/>
                <a:gd name="connsiteX68" fmla="*/ 62141 w 591547"/>
                <a:gd name="connsiteY68" fmla="*/ 362683 h 590770"/>
                <a:gd name="connsiteX69" fmla="*/ 191264 w 591547"/>
                <a:gd name="connsiteY69" fmla="*/ 333668 h 590770"/>
                <a:gd name="connsiteX70" fmla="*/ 195299 w 591547"/>
                <a:gd name="connsiteY70" fmla="*/ 333668 h 590770"/>
                <a:gd name="connsiteX71" fmla="*/ 196106 w 591547"/>
                <a:gd name="connsiteY71" fmla="*/ 333668 h 590770"/>
                <a:gd name="connsiteX72" fmla="*/ 215475 w 591547"/>
                <a:gd name="connsiteY72" fmla="*/ 336892 h 590770"/>
                <a:gd name="connsiteX73" fmla="*/ 215475 w 591547"/>
                <a:gd name="connsiteY73" fmla="*/ 116864 h 590770"/>
                <a:gd name="connsiteX74" fmla="*/ 223545 w 591547"/>
                <a:gd name="connsiteY74" fmla="*/ 106387 h 590770"/>
                <a:gd name="connsiteX75" fmla="*/ 341370 w 591547"/>
                <a:gd name="connsiteY75" fmla="*/ 75760 h 590770"/>
                <a:gd name="connsiteX76" fmla="*/ 342984 w 591547"/>
                <a:gd name="connsiteY76" fmla="*/ 75760 h 590770"/>
                <a:gd name="connsiteX77" fmla="*/ 345405 w 591547"/>
                <a:gd name="connsiteY77" fmla="*/ 75760 h 590770"/>
                <a:gd name="connsiteX78" fmla="*/ 347020 w 591547"/>
                <a:gd name="connsiteY78" fmla="*/ 75760 h 590770"/>
                <a:gd name="connsiteX79" fmla="*/ 348634 w 591547"/>
                <a:gd name="connsiteY79" fmla="*/ 75760 h 590770"/>
                <a:gd name="connsiteX80" fmla="*/ 387371 w 591547"/>
                <a:gd name="connsiteY80" fmla="*/ 91879 h 590770"/>
                <a:gd name="connsiteX81" fmla="*/ 387371 w 591547"/>
                <a:gd name="connsiteY81" fmla="*/ 62865 h 590770"/>
                <a:gd name="connsiteX82" fmla="*/ 365581 w 591547"/>
                <a:gd name="connsiteY82" fmla="*/ 32238 h 590770"/>
                <a:gd name="connsiteX83" fmla="*/ 397862 w 591547"/>
                <a:gd name="connsiteY83" fmla="*/ 0 h 59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1547" h="590770">
                  <a:moveTo>
                    <a:pt x="86413" y="515758"/>
                  </a:moveTo>
                  <a:lnTo>
                    <a:pt x="171919" y="515758"/>
                  </a:lnTo>
                  <a:lnTo>
                    <a:pt x="171919" y="537523"/>
                  </a:lnTo>
                  <a:lnTo>
                    <a:pt x="86413" y="537523"/>
                  </a:lnTo>
                  <a:close/>
                  <a:moveTo>
                    <a:pt x="86413" y="461733"/>
                  </a:moveTo>
                  <a:lnTo>
                    <a:pt x="171919" y="461733"/>
                  </a:lnTo>
                  <a:lnTo>
                    <a:pt x="171919" y="483498"/>
                  </a:lnTo>
                  <a:lnTo>
                    <a:pt x="86413" y="483498"/>
                  </a:lnTo>
                  <a:close/>
                  <a:moveTo>
                    <a:pt x="86413" y="408616"/>
                  </a:moveTo>
                  <a:lnTo>
                    <a:pt x="171919" y="408616"/>
                  </a:lnTo>
                  <a:lnTo>
                    <a:pt x="171919" y="429474"/>
                  </a:lnTo>
                  <a:lnTo>
                    <a:pt x="86413" y="429474"/>
                  </a:lnTo>
                  <a:close/>
                  <a:moveTo>
                    <a:pt x="204177" y="357041"/>
                  </a:moveTo>
                  <a:lnTo>
                    <a:pt x="204177" y="569815"/>
                  </a:lnTo>
                  <a:lnTo>
                    <a:pt x="333300" y="569815"/>
                  </a:lnTo>
                  <a:lnTo>
                    <a:pt x="333300" y="382026"/>
                  </a:lnTo>
                  <a:close/>
                  <a:moveTo>
                    <a:pt x="183194" y="357041"/>
                  </a:moveTo>
                  <a:lnTo>
                    <a:pt x="75053" y="382026"/>
                  </a:lnTo>
                  <a:lnTo>
                    <a:pt x="75053" y="569815"/>
                  </a:lnTo>
                  <a:lnTo>
                    <a:pt x="183194" y="569815"/>
                  </a:lnTo>
                  <a:close/>
                  <a:moveTo>
                    <a:pt x="247709" y="311838"/>
                  </a:moveTo>
                  <a:lnTo>
                    <a:pt x="322851" y="311838"/>
                  </a:lnTo>
                  <a:lnTo>
                    <a:pt x="322851" y="332826"/>
                  </a:lnTo>
                  <a:lnTo>
                    <a:pt x="247709" y="332826"/>
                  </a:lnTo>
                  <a:close/>
                  <a:moveTo>
                    <a:pt x="247709" y="257944"/>
                  </a:moveTo>
                  <a:lnTo>
                    <a:pt x="322851" y="257944"/>
                  </a:lnTo>
                  <a:lnTo>
                    <a:pt x="322851" y="279580"/>
                  </a:lnTo>
                  <a:lnTo>
                    <a:pt x="247709" y="279580"/>
                  </a:lnTo>
                  <a:close/>
                  <a:moveTo>
                    <a:pt x="247709" y="203919"/>
                  </a:moveTo>
                  <a:lnTo>
                    <a:pt x="322851" y="203919"/>
                  </a:lnTo>
                  <a:lnTo>
                    <a:pt x="322851" y="225684"/>
                  </a:lnTo>
                  <a:lnTo>
                    <a:pt x="247709" y="225684"/>
                  </a:lnTo>
                  <a:close/>
                  <a:moveTo>
                    <a:pt x="247709" y="150672"/>
                  </a:moveTo>
                  <a:lnTo>
                    <a:pt x="322851" y="150672"/>
                  </a:lnTo>
                  <a:lnTo>
                    <a:pt x="322851" y="171660"/>
                  </a:lnTo>
                  <a:lnTo>
                    <a:pt x="247709" y="171660"/>
                  </a:lnTo>
                  <a:close/>
                  <a:moveTo>
                    <a:pt x="355090" y="102357"/>
                  </a:moveTo>
                  <a:lnTo>
                    <a:pt x="355090" y="373160"/>
                  </a:lnTo>
                  <a:lnTo>
                    <a:pt x="355090" y="376384"/>
                  </a:lnTo>
                  <a:lnTo>
                    <a:pt x="355090" y="569815"/>
                  </a:lnTo>
                  <a:lnTo>
                    <a:pt x="484213" y="569815"/>
                  </a:lnTo>
                  <a:lnTo>
                    <a:pt x="484213" y="154744"/>
                  </a:lnTo>
                  <a:close/>
                  <a:moveTo>
                    <a:pt x="333300" y="99939"/>
                  </a:moveTo>
                  <a:lnTo>
                    <a:pt x="236458" y="125730"/>
                  </a:lnTo>
                  <a:lnTo>
                    <a:pt x="236458" y="341728"/>
                  </a:lnTo>
                  <a:lnTo>
                    <a:pt x="333300" y="360265"/>
                  </a:lnTo>
                  <a:close/>
                  <a:moveTo>
                    <a:pt x="397862" y="21761"/>
                  </a:moveTo>
                  <a:cubicBezTo>
                    <a:pt x="392213" y="21761"/>
                    <a:pt x="387371" y="26596"/>
                    <a:pt x="387371" y="32238"/>
                  </a:cubicBezTo>
                  <a:cubicBezTo>
                    <a:pt x="387371" y="37880"/>
                    <a:pt x="392213" y="42716"/>
                    <a:pt x="397862" y="42716"/>
                  </a:cubicBezTo>
                  <a:cubicBezTo>
                    <a:pt x="404318" y="42716"/>
                    <a:pt x="409160" y="37880"/>
                    <a:pt x="409160" y="32238"/>
                  </a:cubicBezTo>
                  <a:cubicBezTo>
                    <a:pt x="409160" y="26596"/>
                    <a:pt x="404318" y="21761"/>
                    <a:pt x="397862" y="21761"/>
                  </a:cubicBezTo>
                  <a:close/>
                  <a:moveTo>
                    <a:pt x="397862" y="0"/>
                  </a:moveTo>
                  <a:cubicBezTo>
                    <a:pt x="415616" y="0"/>
                    <a:pt x="430143" y="14507"/>
                    <a:pt x="430143" y="32238"/>
                  </a:cubicBezTo>
                  <a:cubicBezTo>
                    <a:pt x="430143" y="45940"/>
                    <a:pt x="421266" y="58029"/>
                    <a:pt x="409160" y="62865"/>
                  </a:cubicBezTo>
                  <a:lnTo>
                    <a:pt x="409160" y="100745"/>
                  </a:lnTo>
                  <a:lnTo>
                    <a:pt x="498740" y="137819"/>
                  </a:lnTo>
                  <a:cubicBezTo>
                    <a:pt x="502775" y="139431"/>
                    <a:pt x="506003" y="143461"/>
                    <a:pt x="506003" y="147491"/>
                  </a:cubicBezTo>
                  <a:lnTo>
                    <a:pt x="506003" y="569815"/>
                  </a:lnTo>
                  <a:lnTo>
                    <a:pt x="591547" y="569815"/>
                  </a:lnTo>
                  <a:lnTo>
                    <a:pt x="591547" y="590770"/>
                  </a:lnTo>
                  <a:lnTo>
                    <a:pt x="494705" y="590770"/>
                  </a:lnTo>
                  <a:lnTo>
                    <a:pt x="344598" y="590770"/>
                  </a:lnTo>
                  <a:lnTo>
                    <a:pt x="193685" y="590770"/>
                  </a:lnTo>
                  <a:lnTo>
                    <a:pt x="64562" y="590770"/>
                  </a:lnTo>
                  <a:lnTo>
                    <a:pt x="0" y="590770"/>
                  </a:lnTo>
                  <a:lnTo>
                    <a:pt x="0" y="569815"/>
                  </a:lnTo>
                  <a:lnTo>
                    <a:pt x="54070" y="569815"/>
                  </a:lnTo>
                  <a:lnTo>
                    <a:pt x="54070" y="373160"/>
                  </a:lnTo>
                  <a:cubicBezTo>
                    <a:pt x="54070" y="368324"/>
                    <a:pt x="57298" y="364294"/>
                    <a:pt x="62141" y="362683"/>
                  </a:cubicBezTo>
                  <a:lnTo>
                    <a:pt x="191264" y="333668"/>
                  </a:lnTo>
                  <a:cubicBezTo>
                    <a:pt x="192878" y="332862"/>
                    <a:pt x="194492" y="332862"/>
                    <a:pt x="195299" y="333668"/>
                  </a:cubicBezTo>
                  <a:cubicBezTo>
                    <a:pt x="196106" y="333668"/>
                    <a:pt x="196106" y="333668"/>
                    <a:pt x="196106" y="333668"/>
                  </a:cubicBezTo>
                  <a:lnTo>
                    <a:pt x="215475" y="336892"/>
                  </a:lnTo>
                  <a:lnTo>
                    <a:pt x="215475" y="116864"/>
                  </a:lnTo>
                  <a:cubicBezTo>
                    <a:pt x="215475" y="112028"/>
                    <a:pt x="218703" y="107999"/>
                    <a:pt x="223545" y="106387"/>
                  </a:cubicBezTo>
                  <a:lnTo>
                    <a:pt x="341370" y="75760"/>
                  </a:lnTo>
                  <a:cubicBezTo>
                    <a:pt x="342177" y="75760"/>
                    <a:pt x="342177" y="75760"/>
                    <a:pt x="342984" y="75760"/>
                  </a:cubicBezTo>
                  <a:cubicBezTo>
                    <a:pt x="343791" y="75760"/>
                    <a:pt x="344598" y="74954"/>
                    <a:pt x="345405" y="75760"/>
                  </a:cubicBezTo>
                  <a:cubicBezTo>
                    <a:pt x="346213" y="75760"/>
                    <a:pt x="347020" y="75760"/>
                    <a:pt x="347020" y="75760"/>
                  </a:cubicBezTo>
                  <a:cubicBezTo>
                    <a:pt x="347827" y="75760"/>
                    <a:pt x="347827" y="75760"/>
                    <a:pt x="348634" y="75760"/>
                  </a:cubicBezTo>
                  <a:lnTo>
                    <a:pt x="387371" y="91879"/>
                  </a:lnTo>
                  <a:lnTo>
                    <a:pt x="387371" y="62865"/>
                  </a:lnTo>
                  <a:cubicBezTo>
                    <a:pt x="375265" y="58029"/>
                    <a:pt x="365581" y="45940"/>
                    <a:pt x="365581" y="32238"/>
                  </a:cubicBezTo>
                  <a:cubicBezTo>
                    <a:pt x="365581" y="14507"/>
                    <a:pt x="380107" y="0"/>
                    <a:pt x="397862" y="0"/>
                  </a:cubicBezTo>
                  <a:close/>
                </a:path>
              </a:pathLst>
            </a:cu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Calibri" panose="020F0502020204030204" pitchFamily="34" charset="0"/>
              </a:endParaRPr>
            </a:p>
          </p:txBody>
        </p:sp>
      </p:grpSp>
    </p:spTree>
    <p:extLst>
      <p:ext uri="{BB962C8B-B14F-4D97-AF65-F5344CB8AC3E}">
        <p14:creationId xmlns:p14="http://schemas.microsoft.com/office/powerpoint/2010/main" val="51672319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1+#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1500"/>
                            </p:stCondLst>
                            <p:childTnLst>
                              <p:par>
                                <p:cTn id="19" presetID="2" presetClass="entr" presetSubtype="1"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0-#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par>
                          <p:cTn id="27" fill="hold">
                            <p:stCondLst>
                              <p:cond delay="2000"/>
                            </p:stCondLst>
                            <p:childTnLst>
                              <p:par>
                                <p:cTn id="28" presetID="53" presetClass="entr" presetSubtype="16"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p:cTn id="30" dur="500" fill="hold"/>
                                        <p:tgtEl>
                                          <p:spTgt spid="19"/>
                                        </p:tgtEl>
                                        <p:attrNameLst>
                                          <p:attrName>ppt_w</p:attrName>
                                        </p:attrNameLst>
                                      </p:cBhvr>
                                      <p:tavLst>
                                        <p:tav tm="0">
                                          <p:val>
                                            <p:fltVal val="0"/>
                                          </p:val>
                                        </p:tav>
                                        <p:tav tm="100000">
                                          <p:val>
                                            <p:strVal val="#ppt_w"/>
                                          </p:val>
                                        </p:tav>
                                      </p:tavLst>
                                    </p:anim>
                                    <p:anim calcmode="lin" valueType="num">
                                      <p:cBhvr>
                                        <p:cTn id="31" dur="500" fill="hold"/>
                                        <p:tgtEl>
                                          <p:spTgt spid="19"/>
                                        </p:tgtEl>
                                        <p:attrNameLst>
                                          <p:attrName>ppt_h</p:attrName>
                                        </p:attrNameLst>
                                      </p:cBhvr>
                                      <p:tavLst>
                                        <p:tav tm="0">
                                          <p:val>
                                            <p:fltVal val="0"/>
                                          </p:val>
                                        </p:tav>
                                        <p:tav tm="100000">
                                          <p:val>
                                            <p:strVal val="#ppt_h"/>
                                          </p:val>
                                        </p:tav>
                                      </p:tavLst>
                                    </p:anim>
                                    <p:animEffect transition="in" filter="fade">
                                      <p:cBhvr>
                                        <p:cTn id="32" dur="500"/>
                                        <p:tgtEl>
                                          <p:spTgt spid="19"/>
                                        </p:tgtEl>
                                      </p:cBhvr>
                                    </p:animEffect>
                                  </p:childTnLst>
                                </p:cTn>
                              </p:par>
                              <p:par>
                                <p:cTn id="33" presetID="3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p:cTn id="35" dur="1000" fill="hold"/>
                                        <p:tgtEl>
                                          <p:spTgt spid="13"/>
                                        </p:tgtEl>
                                        <p:attrNameLst>
                                          <p:attrName>ppt_w</p:attrName>
                                        </p:attrNameLst>
                                      </p:cBhvr>
                                      <p:tavLst>
                                        <p:tav tm="0">
                                          <p:val>
                                            <p:fltVal val="0"/>
                                          </p:val>
                                        </p:tav>
                                        <p:tav tm="100000">
                                          <p:val>
                                            <p:strVal val="#ppt_w"/>
                                          </p:val>
                                        </p:tav>
                                      </p:tavLst>
                                    </p:anim>
                                    <p:anim calcmode="lin" valueType="num">
                                      <p:cBhvr>
                                        <p:cTn id="36" dur="1000" fill="hold"/>
                                        <p:tgtEl>
                                          <p:spTgt spid="13"/>
                                        </p:tgtEl>
                                        <p:attrNameLst>
                                          <p:attrName>ppt_h</p:attrName>
                                        </p:attrNameLst>
                                      </p:cBhvr>
                                      <p:tavLst>
                                        <p:tav tm="0">
                                          <p:val>
                                            <p:fltVal val="0"/>
                                          </p:val>
                                        </p:tav>
                                        <p:tav tm="100000">
                                          <p:val>
                                            <p:strVal val="#ppt_h"/>
                                          </p:val>
                                        </p:tav>
                                      </p:tavLst>
                                    </p:anim>
                                    <p:anim calcmode="lin" valueType="num">
                                      <p:cBhvr>
                                        <p:cTn id="37" dur="1000" fill="hold"/>
                                        <p:tgtEl>
                                          <p:spTgt spid="13"/>
                                        </p:tgtEl>
                                        <p:attrNameLst>
                                          <p:attrName>style.rotation</p:attrName>
                                        </p:attrNameLst>
                                      </p:cBhvr>
                                      <p:tavLst>
                                        <p:tav tm="0">
                                          <p:val>
                                            <p:fltVal val="90"/>
                                          </p:val>
                                        </p:tav>
                                        <p:tav tm="100000">
                                          <p:val>
                                            <p:fltVal val="0"/>
                                          </p:val>
                                        </p:tav>
                                      </p:tavLst>
                                    </p:anim>
                                    <p:animEffect transition="in" filter="fade">
                                      <p:cBhvr>
                                        <p:cTn id="38" dur="1000"/>
                                        <p:tgtEl>
                                          <p:spTgt spid="13"/>
                                        </p:tgtEl>
                                      </p:cBhvr>
                                    </p:animEffect>
                                  </p:childTnLst>
                                </p:cTn>
                              </p:par>
                              <p:par>
                                <p:cTn id="39" presetID="14" presetClass="entr" presetSubtype="1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randombar(horizontal)">
                                      <p:cBhvr>
                                        <p:cTn id="4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animBg="1"/>
      <p:bldP spid="17" grpId="0" animBg="1"/>
      <p:bldP spid="1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1">
            <a:extLst>
              <a:ext uri="{FF2B5EF4-FFF2-40B4-BE49-F238E27FC236}">
                <a16:creationId xmlns:a16="http://schemas.microsoft.com/office/drawing/2014/main" id="{1702667E-23BA-4748-A990-119903580320}"/>
              </a:ext>
            </a:extLst>
          </p:cNvPr>
          <p:cNvSpPr txBox="1"/>
          <p:nvPr/>
        </p:nvSpPr>
        <p:spPr>
          <a:xfrm>
            <a:off x="2134284" y="317845"/>
            <a:ext cx="7662859" cy="646331"/>
          </a:xfrm>
          <a:prstGeom prst="rect">
            <a:avLst/>
          </a:prstGeom>
          <a:noFill/>
        </p:spPr>
        <p:txBody>
          <a:bodyPr wrap="square" rtlCol="0">
            <a:spAutoFit/>
            <a:scene3d>
              <a:camera prst="orthographicFront"/>
              <a:lightRig rig="threePt" dir="t"/>
            </a:scene3d>
            <a:sp3d contourW="12700"/>
          </a:bodyPr>
          <a:lstStyle/>
          <a:p>
            <a:r>
              <a:rPr lang="en-US" altLang="zh-CN" sz="3600" b="1">
                <a:solidFill>
                  <a:srgbClr val="FF0000"/>
                </a:solidFill>
                <a:latin typeface="Calibri" panose="020F0502020204030204" pitchFamily="34" charset="0"/>
              </a:rPr>
              <a:t>Ethereum and Raspberry Pi integration</a:t>
            </a:r>
          </a:p>
        </p:txBody>
      </p:sp>
      <p:sp>
        <p:nvSpPr>
          <p:cNvPr id="4" name="Title 1">
            <a:extLst>
              <a:ext uri="{FF2B5EF4-FFF2-40B4-BE49-F238E27FC236}">
                <a16:creationId xmlns:a16="http://schemas.microsoft.com/office/drawing/2014/main" id="{0F26DAD7-1FD5-4E5D-BB51-A4200E6EFB87}"/>
              </a:ext>
            </a:extLst>
          </p:cNvPr>
          <p:cNvSpPr txBox="1">
            <a:spLocks/>
          </p:cNvSpPr>
          <p:nvPr/>
        </p:nvSpPr>
        <p:spPr>
          <a:xfrm>
            <a:off x="1277260" y="715752"/>
            <a:ext cx="9144000" cy="107286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1" i="0" u="none" strike="noStrike" kern="1200" cap="none" spc="0" normalizeH="0" baseline="0" noProof="0">
                <a:ln>
                  <a:noFill/>
                </a:ln>
                <a:solidFill>
                  <a:srgbClr val="5B9BD5">
                    <a:lumMod val="50000"/>
                  </a:srgbClr>
                </a:solidFill>
                <a:effectLst/>
                <a:uLnTx/>
                <a:uFillTx/>
                <a:latin typeface="Calibri Light" panose="020F0302020204030204"/>
                <a:ea typeface="+mj-ea"/>
                <a:cs typeface="+mj-cs"/>
              </a:rPr>
              <a:t>Prepare for send ethers</a:t>
            </a:r>
            <a:endParaRPr kumimoji="0" lang="en-US" sz="5400" b="1" i="0" u="none" strike="noStrike" kern="1200" cap="none" spc="0" normalizeH="0" baseline="0" noProof="0" dirty="0">
              <a:ln>
                <a:noFill/>
              </a:ln>
              <a:solidFill>
                <a:srgbClr val="5B9BD5">
                  <a:lumMod val="50000"/>
                </a:srgbClr>
              </a:solidFill>
              <a:effectLst/>
              <a:uLnTx/>
              <a:uFillTx/>
              <a:latin typeface="Calibri Light" panose="020F0302020204030204"/>
              <a:ea typeface="+mj-ea"/>
              <a:cs typeface="+mj-cs"/>
            </a:endParaRPr>
          </a:p>
        </p:txBody>
      </p:sp>
      <p:sp>
        <p:nvSpPr>
          <p:cNvPr id="5" name="TextBox 4">
            <a:extLst>
              <a:ext uri="{FF2B5EF4-FFF2-40B4-BE49-F238E27FC236}">
                <a16:creationId xmlns:a16="http://schemas.microsoft.com/office/drawing/2014/main" id="{0B904452-5F83-410C-B081-9643C89079A9}"/>
              </a:ext>
            </a:extLst>
          </p:cNvPr>
          <p:cNvSpPr txBox="1"/>
          <p:nvPr/>
        </p:nvSpPr>
        <p:spPr>
          <a:xfrm>
            <a:off x="4659087" y="3176481"/>
            <a:ext cx="184731" cy="369332"/>
          </a:xfrm>
          <a:prstGeom prst="rect">
            <a:avLst/>
          </a:prstGeom>
          <a:noFill/>
        </p:spPr>
        <p:txBody>
          <a:bodyPr wrap="none" rtlCol="0">
            <a:spAutoFit/>
          </a:bodyPr>
          <a:lstStyle/>
          <a:p>
            <a:endParaRPr lang="en-US" dirty="0">
              <a:solidFill>
                <a:prstClr val="black"/>
              </a:solidFill>
              <a:latin typeface="Calibri" panose="020F0502020204030204"/>
            </a:endParaRPr>
          </a:p>
        </p:txBody>
      </p:sp>
      <p:pic>
        <p:nvPicPr>
          <p:cNvPr id="6" name="Picture 5">
            <a:extLst>
              <a:ext uri="{FF2B5EF4-FFF2-40B4-BE49-F238E27FC236}">
                <a16:creationId xmlns:a16="http://schemas.microsoft.com/office/drawing/2014/main" id="{E46D4837-8D0F-48C1-8408-22D63E474963}"/>
              </a:ext>
            </a:extLst>
          </p:cNvPr>
          <p:cNvPicPr>
            <a:picLocks noChangeAspect="1"/>
          </p:cNvPicPr>
          <p:nvPr/>
        </p:nvPicPr>
        <p:blipFill>
          <a:blip r:embed="rId2"/>
          <a:stretch>
            <a:fillRect/>
          </a:stretch>
        </p:blipFill>
        <p:spPr>
          <a:xfrm>
            <a:off x="5310210" y="2060380"/>
            <a:ext cx="6566160" cy="607978"/>
          </a:xfrm>
          <a:prstGeom prst="rect">
            <a:avLst/>
          </a:prstGeom>
        </p:spPr>
      </p:pic>
      <p:sp>
        <p:nvSpPr>
          <p:cNvPr id="7" name="TextBox 6">
            <a:extLst>
              <a:ext uri="{FF2B5EF4-FFF2-40B4-BE49-F238E27FC236}">
                <a16:creationId xmlns:a16="http://schemas.microsoft.com/office/drawing/2014/main" id="{67B178F1-A9A2-4D43-9050-FDE50E1833B6}"/>
              </a:ext>
            </a:extLst>
          </p:cNvPr>
          <p:cNvSpPr txBox="1"/>
          <p:nvPr/>
        </p:nvSpPr>
        <p:spPr>
          <a:xfrm>
            <a:off x="448492" y="1724756"/>
            <a:ext cx="3454215" cy="830997"/>
          </a:xfrm>
          <a:prstGeom prst="rect">
            <a:avLst/>
          </a:prstGeom>
          <a:noFill/>
        </p:spPr>
        <p:txBody>
          <a:bodyPr wrap="none" rtlCol="0">
            <a:spAutoFit/>
          </a:bodyPr>
          <a:lstStyle/>
          <a:p>
            <a:r>
              <a:rPr lang="en-US" sz="2400" b="1" dirty="0">
                <a:solidFill>
                  <a:prstClr val="black"/>
                </a:solidFill>
                <a:latin typeface="Calibri" panose="020F0502020204030204"/>
              </a:rPr>
              <a:t>Step 6.2 – Check balances</a:t>
            </a:r>
          </a:p>
          <a:p>
            <a:endParaRPr lang="en-US" sz="2400" dirty="0">
              <a:solidFill>
                <a:prstClr val="black"/>
              </a:solidFill>
              <a:latin typeface="Calibri" panose="020F0502020204030204"/>
            </a:endParaRPr>
          </a:p>
        </p:txBody>
      </p:sp>
      <p:pic>
        <p:nvPicPr>
          <p:cNvPr id="8" name="Picture 7">
            <a:extLst>
              <a:ext uri="{FF2B5EF4-FFF2-40B4-BE49-F238E27FC236}">
                <a16:creationId xmlns:a16="http://schemas.microsoft.com/office/drawing/2014/main" id="{DDB6DEC3-5A1F-4255-A7CB-B1B0F2E582F7}"/>
              </a:ext>
            </a:extLst>
          </p:cNvPr>
          <p:cNvPicPr>
            <a:picLocks noChangeAspect="1"/>
          </p:cNvPicPr>
          <p:nvPr/>
        </p:nvPicPr>
        <p:blipFill>
          <a:blip r:embed="rId3"/>
          <a:stretch>
            <a:fillRect/>
          </a:stretch>
        </p:blipFill>
        <p:spPr>
          <a:xfrm>
            <a:off x="5303622" y="2807149"/>
            <a:ext cx="6566161" cy="793160"/>
          </a:xfrm>
          <a:prstGeom prst="rect">
            <a:avLst/>
          </a:prstGeom>
        </p:spPr>
      </p:pic>
      <p:sp>
        <p:nvSpPr>
          <p:cNvPr id="9" name="TextBox 8">
            <a:extLst>
              <a:ext uri="{FF2B5EF4-FFF2-40B4-BE49-F238E27FC236}">
                <a16:creationId xmlns:a16="http://schemas.microsoft.com/office/drawing/2014/main" id="{AC4E11D1-4F0F-4D47-A787-210D6F06E115}"/>
              </a:ext>
            </a:extLst>
          </p:cNvPr>
          <p:cNvSpPr txBox="1"/>
          <p:nvPr/>
        </p:nvSpPr>
        <p:spPr>
          <a:xfrm>
            <a:off x="448492" y="2807149"/>
            <a:ext cx="4015010" cy="369332"/>
          </a:xfrm>
          <a:prstGeom prst="rect">
            <a:avLst/>
          </a:prstGeom>
          <a:noFill/>
        </p:spPr>
        <p:txBody>
          <a:bodyPr wrap="none" rtlCol="0">
            <a:spAutoFit/>
          </a:bodyPr>
          <a:lstStyle/>
          <a:p>
            <a:pPr marL="285750" indent="-285750">
              <a:buFont typeface="Arial" panose="020B0604020202020204" pitchFamily="34" charset="0"/>
              <a:buChar char="•"/>
            </a:pPr>
            <a:r>
              <a:rPr lang="en-US" dirty="0">
                <a:solidFill>
                  <a:prstClr val="black"/>
                </a:solidFill>
                <a:latin typeface="Calibri" panose="020F0502020204030204"/>
              </a:rPr>
              <a:t>List the accounts with “</a:t>
            </a:r>
            <a:r>
              <a:rPr lang="en-US" dirty="0" err="1">
                <a:solidFill>
                  <a:prstClr val="black"/>
                </a:solidFill>
                <a:latin typeface="Calibri" panose="020F0502020204030204"/>
              </a:rPr>
              <a:t>eth.accounts</a:t>
            </a:r>
            <a:r>
              <a:rPr lang="en-US" dirty="0">
                <a:solidFill>
                  <a:prstClr val="black"/>
                </a:solidFill>
                <a:latin typeface="Calibri" panose="020F0502020204030204"/>
              </a:rPr>
              <a:t>”:</a:t>
            </a:r>
          </a:p>
        </p:txBody>
      </p:sp>
      <p:sp>
        <p:nvSpPr>
          <p:cNvPr id="10" name="TextBox 9">
            <a:extLst>
              <a:ext uri="{FF2B5EF4-FFF2-40B4-BE49-F238E27FC236}">
                <a16:creationId xmlns:a16="http://schemas.microsoft.com/office/drawing/2014/main" id="{E8D2DBEA-AF9A-4230-9A41-D49300C5A150}"/>
              </a:ext>
            </a:extLst>
          </p:cNvPr>
          <p:cNvSpPr txBox="1"/>
          <p:nvPr/>
        </p:nvSpPr>
        <p:spPr>
          <a:xfrm>
            <a:off x="448492" y="3714201"/>
            <a:ext cx="3946249"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prstClr val="black"/>
                </a:solidFill>
                <a:latin typeface="Calibri" panose="020F0502020204030204"/>
              </a:rPr>
              <a:t>Check balances with</a:t>
            </a:r>
          </a:p>
          <a:p>
            <a:r>
              <a:rPr lang="en-US" dirty="0">
                <a:solidFill>
                  <a:prstClr val="black"/>
                </a:solidFill>
                <a:latin typeface="Calibri" panose="020F0502020204030204"/>
              </a:rPr>
              <a:t>     “</a:t>
            </a:r>
            <a:r>
              <a:rPr lang="en-US" dirty="0" err="1">
                <a:solidFill>
                  <a:prstClr val="black"/>
                </a:solidFill>
                <a:latin typeface="Calibri" panose="020F0502020204030204"/>
              </a:rPr>
              <a:t>eth.getBalance</a:t>
            </a:r>
            <a:r>
              <a:rPr lang="en-US" dirty="0">
                <a:solidFill>
                  <a:prstClr val="black"/>
                </a:solidFill>
                <a:latin typeface="Calibri" panose="020F0502020204030204"/>
              </a:rPr>
              <a:t>(&lt;account id&gt;)”:</a:t>
            </a:r>
          </a:p>
          <a:p>
            <a:endParaRPr lang="en-US" dirty="0">
              <a:solidFill>
                <a:prstClr val="black"/>
              </a:solidFill>
              <a:latin typeface="Calibri" panose="020F0502020204030204"/>
            </a:endParaRPr>
          </a:p>
        </p:txBody>
      </p:sp>
      <p:pic>
        <p:nvPicPr>
          <p:cNvPr id="11" name="Picture 10">
            <a:extLst>
              <a:ext uri="{FF2B5EF4-FFF2-40B4-BE49-F238E27FC236}">
                <a16:creationId xmlns:a16="http://schemas.microsoft.com/office/drawing/2014/main" id="{9128C89B-4288-465C-A502-21592E782B17}"/>
              </a:ext>
            </a:extLst>
          </p:cNvPr>
          <p:cNvPicPr>
            <a:picLocks noChangeAspect="1"/>
          </p:cNvPicPr>
          <p:nvPr/>
        </p:nvPicPr>
        <p:blipFill>
          <a:blip r:embed="rId4"/>
          <a:stretch>
            <a:fillRect/>
          </a:stretch>
        </p:blipFill>
        <p:spPr>
          <a:xfrm>
            <a:off x="5310210" y="3733795"/>
            <a:ext cx="6566162" cy="1230525"/>
          </a:xfrm>
          <a:prstGeom prst="rect">
            <a:avLst/>
          </a:prstGeom>
        </p:spPr>
      </p:pic>
      <p:sp>
        <p:nvSpPr>
          <p:cNvPr id="12" name="TextBox 11">
            <a:extLst>
              <a:ext uri="{FF2B5EF4-FFF2-40B4-BE49-F238E27FC236}">
                <a16:creationId xmlns:a16="http://schemas.microsoft.com/office/drawing/2014/main" id="{A7795A51-F69A-4653-AE65-916A858BB3A4}"/>
              </a:ext>
            </a:extLst>
          </p:cNvPr>
          <p:cNvSpPr txBox="1"/>
          <p:nvPr/>
        </p:nvSpPr>
        <p:spPr>
          <a:xfrm>
            <a:off x="448492" y="2208256"/>
            <a:ext cx="4659545" cy="646331"/>
          </a:xfrm>
          <a:prstGeom prst="rect">
            <a:avLst/>
          </a:prstGeom>
          <a:noFill/>
        </p:spPr>
        <p:txBody>
          <a:bodyPr wrap="none" rtlCol="0">
            <a:spAutoFit/>
          </a:bodyPr>
          <a:lstStyle/>
          <a:p>
            <a:pPr marL="285750" indent="-285750">
              <a:buFont typeface="Arial" panose="020B0604020202020204" pitchFamily="34" charset="0"/>
              <a:buChar char="•"/>
            </a:pPr>
            <a:r>
              <a:rPr lang="en-US" dirty="0">
                <a:solidFill>
                  <a:prstClr val="black"/>
                </a:solidFill>
                <a:latin typeface="Calibri" panose="020F0502020204030204"/>
              </a:rPr>
              <a:t>Get the default account with “</a:t>
            </a:r>
            <a:r>
              <a:rPr lang="en-US" dirty="0" err="1">
                <a:solidFill>
                  <a:prstClr val="black"/>
                </a:solidFill>
                <a:latin typeface="Calibri" panose="020F0502020204030204"/>
              </a:rPr>
              <a:t>eth.coinbase</a:t>
            </a:r>
            <a:r>
              <a:rPr lang="en-US" dirty="0">
                <a:solidFill>
                  <a:prstClr val="black"/>
                </a:solidFill>
                <a:latin typeface="Calibri" panose="020F0502020204030204"/>
              </a:rPr>
              <a:t>”:</a:t>
            </a:r>
          </a:p>
          <a:p>
            <a:endParaRPr lang="en-US" dirty="0">
              <a:solidFill>
                <a:prstClr val="black"/>
              </a:solidFill>
              <a:latin typeface="Calibri" panose="020F0502020204030204"/>
            </a:endParaRPr>
          </a:p>
        </p:txBody>
      </p:sp>
      <p:pic>
        <p:nvPicPr>
          <p:cNvPr id="13" name="Picture 12">
            <a:extLst>
              <a:ext uri="{FF2B5EF4-FFF2-40B4-BE49-F238E27FC236}">
                <a16:creationId xmlns:a16="http://schemas.microsoft.com/office/drawing/2014/main" id="{7C36EAC7-1EFB-4981-9D3E-4EF4672A0890}"/>
              </a:ext>
            </a:extLst>
          </p:cNvPr>
          <p:cNvPicPr>
            <a:picLocks noChangeAspect="1"/>
          </p:cNvPicPr>
          <p:nvPr/>
        </p:nvPicPr>
        <p:blipFill>
          <a:blip r:embed="rId5"/>
          <a:stretch>
            <a:fillRect/>
          </a:stretch>
        </p:blipFill>
        <p:spPr>
          <a:xfrm>
            <a:off x="5310208" y="5326972"/>
            <a:ext cx="6566162" cy="636413"/>
          </a:xfrm>
          <a:prstGeom prst="rect">
            <a:avLst/>
          </a:prstGeom>
        </p:spPr>
      </p:pic>
      <p:sp>
        <p:nvSpPr>
          <p:cNvPr id="14" name="TextBox 13">
            <a:extLst>
              <a:ext uri="{FF2B5EF4-FFF2-40B4-BE49-F238E27FC236}">
                <a16:creationId xmlns:a16="http://schemas.microsoft.com/office/drawing/2014/main" id="{9492A4D7-14C8-4A88-B627-7AF24BA2D9D9}"/>
              </a:ext>
            </a:extLst>
          </p:cNvPr>
          <p:cNvSpPr txBox="1"/>
          <p:nvPr/>
        </p:nvSpPr>
        <p:spPr>
          <a:xfrm>
            <a:off x="448492" y="4491016"/>
            <a:ext cx="4325358" cy="230832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prstClr val="black"/>
                </a:solidFill>
                <a:latin typeface="Calibri" panose="020F0502020204030204"/>
              </a:rPr>
              <a:t>The default account has plenty of ethers obtained during the mining process. We will use them to test our solutions.</a:t>
            </a:r>
          </a:p>
          <a:p>
            <a:pPr marL="285750" indent="-285750">
              <a:buFont typeface="Arial" panose="020B0604020202020204" pitchFamily="34" charset="0"/>
              <a:buChar char="•"/>
            </a:pPr>
            <a:r>
              <a:rPr lang="en-US" dirty="0">
                <a:solidFill>
                  <a:prstClr val="black"/>
                </a:solidFill>
                <a:latin typeface="Calibri" panose="020F0502020204030204"/>
              </a:rPr>
              <a:t>Use the following command to get the balance in ether.</a:t>
            </a:r>
          </a:p>
          <a:p>
            <a:pPr marL="285750" indent="-285750">
              <a:buFont typeface="Arial" panose="020B0604020202020204" pitchFamily="34" charset="0"/>
              <a:buChar char="•"/>
            </a:pPr>
            <a:r>
              <a:rPr lang="en-US" dirty="0">
                <a:solidFill>
                  <a:prstClr val="black"/>
                </a:solidFill>
                <a:latin typeface="Calibri" panose="020F0502020204030204"/>
              </a:rPr>
              <a:t>By default, the balance is expressed in Wei that is the base unit of ether.</a:t>
            </a:r>
          </a:p>
          <a:p>
            <a:pPr marL="285750" indent="-285750">
              <a:buFont typeface="Arial" panose="020B0604020202020204" pitchFamily="34" charset="0"/>
              <a:buChar char="•"/>
            </a:pPr>
            <a:r>
              <a:rPr lang="en-US" dirty="0">
                <a:solidFill>
                  <a:prstClr val="black"/>
                </a:solidFill>
                <a:latin typeface="Calibri" panose="020F0502020204030204"/>
              </a:rPr>
              <a:t>1 ether = 10^18 Wei </a:t>
            </a:r>
          </a:p>
        </p:txBody>
      </p:sp>
    </p:spTree>
    <p:extLst>
      <p:ext uri="{BB962C8B-B14F-4D97-AF65-F5344CB8AC3E}">
        <p14:creationId xmlns:p14="http://schemas.microsoft.com/office/powerpoint/2010/main" val="1125442471"/>
      </p:ext>
    </p:extLst>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0" y="1263993"/>
            <a:ext cx="3686629" cy="1429658"/>
            <a:chOff x="0" y="2714172"/>
            <a:chExt cx="3686629" cy="1429658"/>
          </a:xfrm>
        </p:grpSpPr>
        <p:sp>
          <p:nvSpPr>
            <p:cNvPr id="2" name="五边形 1"/>
            <p:cNvSpPr/>
            <p:nvPr/>
          </p:nvSpPr>
          <p:spPr>
            <a:xfrm>
              <a:off x="0" y="2714172"/>
              <a:ext cx="3686629" cy="1429658"/>
            </a:xfrm>
            <a:prstGeom prst="homePlate">
              <a:avLst>
                <a:gd name="adj" fmla="val 2389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6" name="任意多边形 5"/>
            <p:cNvSpPr/>
            <p:nvPr/>
          </p:nvSpPr>
          <p:spPr>
            <a:xfrm>
              <a:off x="0" y="3429001"/>
              <a:ext cx="3686629" cy="714829"/>
            </a:xfrm>
            <a:custGeom>
              <a:avLst/>
              <a:gdLst>
                <a:gd name="connsiteX0" fmla="*/ 0 w 3686629"/>
                <a:gd name="connsiteY0" fmla="*/ 0 h 714829"/>
                <a:gd name="connsiteX1" fmla="*/ 3686629 w 3686629"/>
                <a:gd name="connsiteY1" fmla="*/ 0 h 714829"/>
                <a:gd name="connsiteX2" fmla="*/ 3344998 w 3686629"/>
                <a:gd name="connsiteY2" fmla="*/ 714829 h 714829"/>
                <a:gd name="connsiteX3" fmla="*/ 0 w 3686629"/>
                <a:gd name="connsiteY3" fmla="*/ 714829 h 714829"/>
              </a:gdLst>
              <a:ahLst/>
              <a:cxnLst>
                <a:cxn ang="0">
                  <a:pos x="connsiteX0" y="connsiteY0"/>
                </a:cxn>
                <a:cxn ang="0">
                  <a:pos x="connsiteX1" y="connsiteY1"/>
                </a:cxn>
                <a:cxn ang="0">
                  <a:pos x="connsiteX2" y="connsiteY2"/>
                </a:cxn>
                <a:cxn ang="0">
                  <a:pos x="connsiteX3" y="connsiteY3"/>
                </a:cxn>
              </a:cxnLst>
              <a:rect l="l" t="t" r="r" b="b"/>
              <a:pathLst>
                <a:path w="3686629" h="714829">
                  <a:moveTo>
                    <a:pt x="0" y="0"/>
                  </a:moveTo>
                  <a:lnTo>
                    <a:pt x="3686629" y="0"/>
                  </a:lnTo>
                  <a:lnTo>
                    <a:pt x="3344998" y="714829"/>
                  </a:lnTo>
                  <a:lnTo>
                    <a:pt x="0" y="714829"/>
                  </a:lnTo>
                  <a:close/>
                </a:path>
              </a:pathLst>
            </a:custGeom>
            <a:solidFill>
              <a:srgbClr val="C21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3" name="六边形 2"/>
            <p:cNvSpPr/>
            <p:nvPr/>
          </p:nvSpPr>
          <p:spPr>
            <a:xfrm>
              <a:off x="2179682" y="2848430"/>
              <a:ext cx="1346924" cy="1161142"/>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18" name="椭圆 6"/>
            <p:cNvSpPr/>
            <p:nvPr/>
          </p:nvSpPr>
          <p:spPr>
            <a:xfrm>
              <a:off x="2531289" y="3134073"/>
              <a:ext cx="643710" cy="593484"/>
            </a:xfrm>
            <a:custGeom>
              <a:avLst/>
              <a:gdLst>
                <a:gd name="connsiteX0" fmla="*/ 469488 w 578320"/>
                <a:gd name="connsiteY0" fmla="*/ 312166 h 533197"/>
                <a:gd name="connsiteX1" fmla="*/ 523904 w 578320"/>
                <a:gd name="connsiteY1" fmla="*/ 363740 h 533197"/>
                <a:gd name="connsiteX2" fmla="*/ 523904 w 578320"/>
                <a:gd name="connsiteY2" fmla="*/ 376634 h 533197"/>
                <a:gd name="connsiteX3" fmla="*/ 527594 w 578320"/>
                <a:gd name="connsiteY3" fmla="*/ 391369 h 533197"/>
                <a:gd name="connsiteX4" fmla="*/ 512837 w 578320"/>
                <a:gd name="connsiteY4" fmla="*/ 411630 h 533197"/>
                <a:gd name="connsiteX5" fmla="*/ 498080 w 578320"/>
                <a:gd name="connsiteY5" fmla="*/ 440180 h 533197"/>
                <a:gd name="connsiteX6" fmla="*/ 529438 w 578320"/>
                <a:gd name="connsiteY6" fmla="*/ 475176 h 533197"/>
                <a:gd name="connsiteX7" fmla="*/ 578320 w 578320"/>
                <a:gd name="connsiteY7" fmla="*/ 518462 h 533197"/>
                <a:gd name="connsiteX8" fmla="*/ 485168 w 578320"/>
                <a:gd name="connsiteY8" fmla="*/ 533197 h 533197"/>
                <a:gd name="connsiteX9" fmla="*/ 477789 w 578320"/>
                <a:gd name="connsiteY9" fmla="*/ 486228 h 533197"/>
                <a:gd name="connsiteX10" fmla="*/ 481478 w 578320"/>
                <a:gd name="connsiteY10" fmla="*/ 479781 h 533197"/>
                <a:gd name="connsiteX11" fmla="*/ 480556 w 578320"/>
                <a:gd name="connsiteY11" fmla="*/ 477939 h 533197"/>
                <a:gd name="connsiteX12" fmla="*/ 471333 w 578320"/>
                <a:gd name="connsiteY12" fmla="*/ 466888 h 533197"/>
                <a:gd name="connsiteX13" fmla="*/ 467644 w 578320"/>
                <a:gd name="connsiteY13" fmla="*/ 466888 h 533197"/>
                <a:gd name="connsiteX14" fmla="*/ 458421 w 578320"/>
                <a:gd name="connsiteY14" fmla="*/ 477939 h 533197"/>
                <a:gd name="connsiteX15" fmla="*/ 458421 w 578320"/>
                <a:gd name="connsiteY15" fmla="*/ 479781 h 533197"/>
                <a:gd name="connsiteX16" fmla="*/ 462110 w 578320"/>
                <a:gd name="connsiteY16" fmla="*/ 486228 h 533197"/>
                <a:gd name="connsiteX17" fmla="*/ 454732 w 578320"/>
                <a:gd name="connsiteY17" fmla="*/ 533197 h 533197"/>
                <a:gd name="connsiteX18" fmla="*/ 361579 w 578320"/>
                <a:gd name="connsiteY18" fmla="*/ 518462 h 533197"/>
                <a:gd name="connsiteX19" fmla="*/ 409539 w 578320"/>
                <a:gd name="connsiteY19" fmla="*/ 475176 h 533197"/>
                <a:gd name="connsiteX20" fmla="*/ 440897 w 578320"/>
                <a:gd name="connsiteY20" fmla="*/ 440180 h 533197"/>
                <a:gd name="connsiteX21" fmla="*/ 427063 w 578320"/>
                <a:gd name="connsiteY21" fmla="*/ 411630 h 533197"/>
                <a:gd name="connsiteX22" fmla="*/ 411383 w 578320"/>
                <a:gd name="connsiteY22" fmla="*/ 391369 h 533197"/>
                <a:gd name="connsiteX23" fmla="*/ 415995 w 578320"/>
                <a:gd name="connsiteY23" fmla="*/ 376634 h 533197"/>
                <a:gd name="connsiteX24" fmla="*/ 415995 w 578320"/>
                <a:gd name="connsiteY24" fmla="*/ 363740 h 533197"/>
                <a:gd name="connsiteX25" fmla="*/ 469488 w 578320"/>
                <a:gd name="connsiteY25" fmla="*/ 312166 h 533197"/>
                <a:gd name="connsiteX26" fmla="*/ 107909 w 578320"/>
                <a:gd name="connsiteY26" fmla="*/ 312166 h 533197"/>
                <a:gd name="connsiteX27" fmla="*/ 162325 w 578320"/>
                <a:gd name="connsiteY27" fmla="*/ 363740 h 533197"/>
                <a:gd name="connsiteX28" fmla="*/ 162325 w 578320"/>
                <a:gd name="connsiteY28" fmla="*/ 376634 h 533197"/>
                <a:gd name="connsiteX29" fmla="*/ 166937 w 578320"/>
                <a:gd name="connsiteY29" fmla="*/ 391369 h 533197"/>
                <a:gd name="connsiteX30" fmla="*/ 151257 w 578320"/>
                <a:gd name="connsiteY30" fmla="*/ 411630 h 533197"/>
                <a:gd name="connsiteX31" fmla="*/ 137423 w 578320"/>
                <a:gd name="connsiteY31" fmla="*/ 440180 h 533197"/>
                <a:gd name="connsiteX32" fmla="*/ 167859 w 578320"/>
                <a:gd name="connsiteY32" fmla="*/ 475176 h 533197"/>
                <a:gd name="connsiteX33" fmla="*/ 216741 w 578320"/>
                <a:gd name="connsiteY33" fmla="*/ 518462 h 533197"/>
                <a:gd name="connsiteX34" fmla="*/ 123588 w 578320"/>
                <a:gd name="connsiteY34" fmla="*/ 533197 h 533197"/>
                <a:gd name="connsiteX35" fmla="*/ 116210 w 578320"/>
                <a:gd name="connsiteY35" fmla="*/ 486228 h 533197"/>
                <a:gd name="connsiteX36" fmla="*/ 119899 w 578320"/>
                <a:gd name="connsiteY36" fmla="*/ 479781 h 533197"/>
                <a:gd name="connsiteX37" fmla="*/ 119899 w 578320"/>
                <a:gd name="connsiteY37" fmla="*/ 477939 h 533197"/>
                <a:gd name="connsiteX38" fmla="*/ 109754 w 578320"/>
                <a:gd name="connsiteY38" fmla="*/ 466888 h 533197"/>
                <a:gd name="connsiteX39" fmla="*/ 106987 w 578320"/>
                <a:gd name="connsiteY39" fmla="*/ 466888 h 533197"/>
                <a:gd name="connsiteX40" fmla="*/ 96842 w 578320"/>
                <a:gd name="connsiteY40" fmla="*/ 477939 h 533197"/>
                <a:gd name="connsiteX41" fmla="*/ 96842 w 578320"/>
                <a:gd name="connsiteY41" fmla="*/ 479781 h 533197"/>
                <a:gd name="connsiteX42" fmla="*/ 100531 w 578320"/>
                <a:gd name="connsiteY42" fmla="*/ 486228 h 533197"/>
                <a:gd name="connsiteX43" fmla="*/ 93152 w 578320"/>
                <a:gd name="connsiteY43" fmla="*/ 533197 h 533197"/>
                <a:gd name="connsiteX44" fmla="*/ 0 w 578320"/>
                <a:gd name="connsiteY44" fmla="*/ 518462 h 533197"/>
                <a:gd name="connsiteX45" fmla="*/ 48882 w 578320"/>
                <a:gd name="connsiteY45" fmla="*/ 475176 h 533197"/>
                <a:gd name="connsiteX46" fmla="*/ 79318 w 578320"/>
                <a:gd name="connsiteY46" fmla="*/ 440180 h 533197"/>
                <a:gd name="connsiteX47" fmla="*/ 65483 w 578320"/>
                <a:gd name="connsiteY47" fmla="*/ 411630 h 533197"/>
                <a:gd name="connsiteX48" fmla="*/ 49804 w 578320"/>
                <a:gd name="connsiteY48" fmla="*/ 391369 h 533197"/>
                <a:gd name="connsiteX49" fmla="*/ 54416 w 578320"/>
                <a:gd name="connsiteY49" fmla="*/ 376634 h 533197"/>
                <a:gd name="connsiteX50" fmla="*/ 54416 w 578320"/>
                <a:gd name="connsiteY50" fmla="*/ 363740 h 533197"/>
                <a:gd name="connsiteX51" fmla="*/ 107909 w 578320"/>
                <a:gd name="connsiteY51" fmla="*/ 312166 h 533197"/>
                <a:gd name="connsiteX52" fmla="*/ 288717 w 578320"/>
                <a:gd name="connsiteY52" fmla="*/ 237601 h 533197"/>
                <a:gd name="connsiteX53" fmla="*/ 303485 w 578320"/>
                <a:gd name="connsiteY53" fmla="*/ 252338 h 533197"/>
                <a:gd name="connsiteX54" fmla="*/ 303485 w 578320"/>
                <a:gd name="connsiteY54" fmla="*/ 331547 h 533197"/>
                <a:gd name="connsiteX55" fmla="*/ 384708 w 578320"/>
                <a:gd name="connsiteY55" fmla="*/ 398782 h 533197"/>
                <a:gd name="connsiteX56" fmla="*/ 386554 w 578320"/>
                <a:gd name="connsiteY56" fmla="*/ 419045 h 533197"/>
                <a:gd name="connsiteX57" fmla="*/ 375478 w 578320"/>
                <a:gd name="connsiteY57" fmla="*/ 423650 h 533197"/>
                <a:gd name="connsiteX58" fmla="*/ 366248 w 578320"/>
                <a:gd name="connsiteY58" fmla="*/ 420887 h 533197"/>
                <a:gd name="connsiteX59" fmla="*/ 288717 w 578320"/>
                <a:gd name="connsiteY59" fmla="*/ 356415 h 533197"/>
                <a:gd name="connsiteX60" fmla="*/ 212108 w 578320"/>
                <a:gd name="connsiteY60" fmla="*/ 420887 h 533197"/>
                <a:gd name="connsiteX61" fmla="*/ 191802 w 578320"/>
                <a:gd name="connsiteY61" fmla="*/ 419045 h 533197"/>
                <a:gd name="connsiteX62" fmla="*/ 193648 w 578320"/>
                <a:gd name="connsiteY62" fmla="*/ 398782 h 533197"/>
                <a:gd name="connsiteX63" fmla="*/ 274872 w 578320"/>
                <a:gd name="connsiteY63" fmla="*/ 331547 h 533197"/>
                <a:gd name="connsiteX64" fmla="*/ 274872 w 578320"/>
                <a:gd name="connsiteY64" fmla="*/ 252338 h 533197"/>
                <a:gd name="connsiteX65" fmla="*/ 288717 w 578320"/>
                <a:gd name="connsiteY65" fmla="*/ 237601 h 533197"/>
                <a:gd name="connsiteX66" fmla="*/ 288699 w 578320"/>
                <a:gd name="connsiteY66" fmla="*/ 0 h 533197"/>
                <a:gd name="connsiteX67" fmla="*/ 343115 w 578320"/>
                <a:gd name="connsiteY67" fmla="*/ 50653 h 533197"/>
                <a:gd name="connsiteX68" fmla="*/ 343115 w 578320"/>
                <a:gd name="connsiteY68" fmla="*/ 63546 h 533197"/>
                <a:gd name="connsiteX69" fmla="*/ 346805 w 578320"/>
                <a:gd name="connsiteY69" fmla="*/ 78282 h 533197"/>
                <a:gd name="connsiteX70" fmla="*/ 332048 w 578320"/>
                <a:gd name="connsiteY70" fmla="*/ 98543 h 533197"/>
                <a:gd name="connsiteX71" fmla="*/ 318213 w 578320"/>
                <a:gd name="connsiteY71" fmla="*/ 127093 h 533197"/>
                <a:gd name="connsiteX72" fmla="*/ 348649 w 578320"/>
                <a:gd name="connsiteY72" fmla="*/ 163010 h 533197"/>
                <a:gd name="connsiteX73" fmla="*/ 397531 w 578320"/>
                <a:gd name="connsiteY73" fmla="*/ 206295 h 533197"/>
                <a:gd name="connsiteX74" fmla="*/ 304379 w 578320"/>
                <a:gd name="connsiteY74" fmla="*/ 220110 h 533197"/>
                <a:gd name="connsiteX75" fmla="*/ 297000 w 578320"/>
                <a:gd name="connsiteY75" fmla="*/ 173141 h 533197"/>
                <a:gd name="connsiteX76" fmla="*/ 300689 w 578320"/>
                <a:gd name="connsiteY76" fmla="*/ 167615 h 533197"/>
                <a:gd name="connsiteX77" fmla="*/ 300689 w 578320"/>
                <a:gd name="connsiteY77" fmla="*/ 164852 h 533197"/>
                <a:gd name="connsiteX78" fmla="*/ 290544 w 578320"/>
                <a:gd name="connsiteY78" fmla="*/ 154722 h 533197"/>
                <a:gd name="connsiteX79" fmla="*/ 287777 w 578320"/>
                <a:gd name="connsiteY79" fmla="*/ 154722 h 533197"/>
                <a:gd name="connsiteX80" fmla="*/ 277632 w 578320"/>
                <a:gd name="connsiteY80" fmla="*/ 164852 h 533197"/>
                <a:gd name="connsiteX81" fmla="*/ 277632 w 578320"/>
                <a:gd name="connsiteY81" fmla="*/ 167615 h 533197"/>
                <a:gd name="connsiteX82" fmla="*/ 281321 w 578320"/>
                <a:gd name="connsiteY82" fmla="*/ 173141 h 533197"/>
                <a:gd name="connsiteX83" fmla="*/ 273943 w 578320"/>
                <a:gd name="connsiteY83" fmla="*/ 221031 h 533197"/>
                <a:gd name="connsiteX84" fmla="*/ 180790 w 578320"/>
                <a:gd name="connsiteY84" fmla="*/ 206295 h 533197"/>
                <a:gd name="connsiteX85" fmla="*/ 228750 w 578320"/>
                <a:gd name="connsiteY85" fmla="*/ 163010 h 533197"/>
                <a:gd name="connsiteX86" fmla="*/ 260108 w 578320"/>
                <a:gd name="connsiteY86" fmla="*/ 127093 h 533197"/>
                <a:gd name="connsiteX87" fmla="*/ 246274 w 578320"/>
                <a:gd name="connsiteY87" fmla="*/ 98543 h 533197"/>
                <a:gd name="connsiteX88" fmla="*/ 230594 w 578320"/>
                <a:gd name="connsiteY88" fmla="*/ 78282 h 533197"/>
                <a:gd name="connsiteX89" fmla="*/ 235206 w 578320"/>
                <a:gd name="connsiteY89" fmla="*/ 63546 h 533197"/>
                <a:gd name="connsiteX90" fmla="*/ 235206 w 578320"/>
                <a:gd name="connsiteY90" fmla="*/ 50653 h 533197"/>
                <a:gd name="connsiteX91" fmla="*/ 288699 w 578320"/>
                <a:gd name="connsiteY91" fmla="*/ 0 h 53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578320" h="533197">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Calibri" panose="020F0502020204030204" pitchFamily="34" charset="0"/>
              </a:endParaRPr>
            </a:p>
          </p:txBody>
        </p:sp>
      </p:grpSp>
      <p:sp>
        <p:nvSpPr>
          <p:cNvPr id="9" name="文本框 8"/>
          <p:cNvSpPr txBox="1"/>
          <p:nvPr/>
        </p:nvSpPr>
        <p:spPr>
          <a:xfrm>
            <a:off x="3686629" y="1501767"/>
            <a:ext cx="6761787" cy="954107"/>
          </a:xfrm>
          <a:prstGeom prst="rect">
            <a:avLst/>
          </a:prstGeom>
          <a:noFill/>
        </p:spPr>
        <p:txBody>
          <a:bodyPr wrap="none" rtlCol="0">
            <a:spAutoFit/>
            <a:scene3d>
              <a:camera prst="orthographicFront"/>
              <a:lightRig rig="threePt" dir="t"/>
            </a:scene3d>
            <a:sp3d contourW="12700"/>
          </a:bodyPr>
          <a:lstStyle/>
          <a:p>
            <a:pPr lvl="0">
              <a:defRPr/>
            </a:pPr>
            <a:r>
              <a:rPr lang="en-US" altLang="zh-CN" sz="2800" b="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Raspnode and Ethereum Blockchain </a:t>
            </a:r>
            <a:br>
              <a:rPr lang="en-US" altLang="zh-CN" sz="2800" b="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br>
            <a:r>
              <a:rPr lang="en-US" altLang="zh-CN" sz="2800" b="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in Project usecase</a:t>
            </a:r>
          </a:p>
        </p:txBody>
      </p:sp>
      <p:cxnSp>
        <p:nvCxnSpPr>
          <p:cNvPr id="10" name="直接连接符 9"/>
          <p:cNvCxnSpPr/>
          <p:nvPr/>
        </p:nvCxnSpPr>
        <p:spPr>
          <a:xfrm>
            <a:off x="4174893" y="2807721"/>
            <a:ext cx="76200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任意多边形 15"/>
          <p:cNvSpPr/>
          <p:nvPr/>
        </p:nvSpPr>
        <p:spPr>
          <a:xfrm>
            <a:off x="10196052" y="3404431"/>
            <a:ext cx="1995948" cy="3453569"/>
          </a:xfrm>
          <a:custGeom>
            <a:avLst/>
            <a:gdLst>
              <a:gd name="connsiteX0" fmla="*/ 863392 w 1995948"/>
              <a:gd name="connsiteY0" fmla="*/ 0 h 3453569"/>
              <a:gd name="connsiteX1" fmla="*/ 1995948 w 1995948"/>
              <a:gd name="connsiteY1" fmla="*/ 0 h 3453569"/>
              <a:gd name="connsiteX2" fmla="*/ 1995948 w 1995948"/>
              <a:gd name="connsiteY2" fmla="*/ 3453569 h 3453569"/>
              <a:gd name="connsiteX3" fmla="*/ 0 w 1995948"/>
              <a:gd name="connsiteY3" fmla="*/ 3453569 h 3453569"/>
            </a:gdLst>
            <a:ahLst/>
            <a:cxnLst>
              <a:cxn ang="0">
                <a:pos x="connsiteX0" y="connsiteY0"/>
              </a:cxn>
              <a:cxn ang="0">
                <a:pos x="connsiteX1" y="connsiteY1"/>
              </a:cxn>
              <a:cxn ang="0">
                <a:pos x="connsiteX2" y="connsiteY2"/>
              </a:cxn>
              <a:cxn ang="0">
                <a:pos x="connsiteX3" y="connsiteY3"/>
              </a:cxn>
            </a:cxnLst>
            <a:rect l="l" t="t" r="r" b="b"/>
            <a:pathLst>
              <a:path w="1995948" h="3453569">
                <a:moveTo>
                  <a:pt x="863392" y="0"/>
                </a:moveTo>
                <a:lnTo>
                  <a:pt x="1995948" y="0"/>
                </a:lnTo>
                <a:lnTo>
                  <a:pt x="1995948" y="3453569"/>
                </a:lnTo>
                <a:lnTo>
                  <a:pt x="0" y="3453569"/>
                </a:lnTo>
                <a:close/>
              </a:path>
            </a:pathLst>
          </a:custGeom>
          <a:solidFill>
            <a:srgbClr val="C21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17" name="任意多边形 16"/>
          <p:cNvSpPr/>
          <p:nvPr/>
        </p:nvSpPr>
        <p:spPr>
          <a:xfrm flipV="1">
            <a:off x="10196052" y="-1"/>
            <a:ext cx="1995948" cy="3404431"/>
          </a:xfrm>
          <a:custGeom>
            <a:avLst/>
            <a:gdLst>
              <a:gd name="connsiteX0" fmla="*/ 0 w 1995948"/>
              <a:gd name="connsiteY0" fmla="*/ 3453569 h 3453569"/>
              <a:gd name="connsiteX1" fmla="*/ 1995948 w 1995948"/>
              <a:gd name="connsiteY1" fmla="*/ 3453569 h 3453569"/>
              <a:gd name="connsiteX2" fmla="*/ 1995948 w 1995948"/>
              <a:gd name="connsiteY2" fmla="*/ 0 h 3453569"/>
              <a:gd name="connsiteX3" fmla="*/ 863392 w 1995948"/>
              <a:gd name="connsiteY3" fmla="*/ 0 h 3453569"/>
            </a:gdLst>
            <a:ahLst/>
            <a:cxnLst>
              <a:cxn ang="0">
                <a:pos x="connsiteX0" y="connsiteY0"/>
              </a:cxn>
              <a:cxn ang="0">
                <a:pos x="connsiteX1" y="connsiteY1"/>
              </a:cxn>
              <a:cxn ang="0">
                <a:pos x="connsiteX2" y="connsiteY2"/>
              </a:cxn>
              <a:cxn ang="0">
                <a:pos x="connsiteX3" y="connsiteY3"/>
              </a:cxn>
            </a:cxnLst>
            <a:rect l="l" t="t" r="r" b="b"/>
            <a:pathLst>
              <a:path w="1995948" h="3453569">
                <a:moveTo>
                  <a:pt x="0" y="3453569"/>
                </a:moveTo>
                <a:lnTo>
                  <a:pt x="1995948" y="3453569"/>
                </a:lnTo>
                <a:lnTo>
                  <a:pt x="1995948" y="0"/>
                </a:lnTo>
                <a:lnTo>
                  <a:pt x="86339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8">
            <a:extLst>
              <a:ext uri="{FF2B5EF4-FFF2-40B4-BE49-F238E27FC236}">
                <a16:creationId xmlns:a16="http://schemas.microsoft.com/office/drawing/2014/main" id="{80A05BFD-5B05-4008-B54C-CA280B2223BB}"/>
              </a:ext>
            </a:extLst>
          </p:cNvPr>
          <p:cNvSpPr txBox="1"/>
          <p:nvPr/>
        </p:nvSpPr>
        <p:spPr>
          <a:xfrm>
            <a:off x="11179533" y="1889204"/>
            <a:ext cx="861774" cy="2613525"/>
          </a:xfrm>
          <a:prstGeom prst="rect">
            <a:avLst/>
          </a:prstGeom>
          <a:noFill/>
        </p:spPr>
        <p:txBody>
          <a:bodyPr vert="eaVert"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en-US" altLang="zh-CN" sz="4400" b="1">
                <a:solidFill>
                  <a:schemeClr val="bg1"/>
                </a:solidFill>
                <a:latin typeface="Calibri" panose="020F0502020204030204" pitchFamily="34" charset="0"/>
                <a:ea typeface="+mj-ea"/>
              </a:rPr>
              <a:t>PART 04</a:t>
            </a:r>
            <a:endParaRPr kumimoji="0" lang="zh-CN" altLang="en-US" sz="4400" b="1" u="none" strike="noStrike" kern="1200" cap="none" spc="0" normalizeH="0" baseline="0" noProof="0" dirty="0">
              <a:ln>
                <a:noFill/>
              </a:ln>
              <a:solidFill>
                <a:schemeClr val="bg1"/>
              </a:solidFill>
              <a:effectLst/>
              <a:uLnTx/>
              <a:uFillTx/>
              <a:latin typeface="Calibri" panose="020F0502020204030204" pitchFamily="34" charset="0"/>
              <a:ea typeface="+mj-ea"/>
            </a:endParaRPr>
          </a:p>
        </p:txBody>
      </p:sp>
      <p:pic>
        <p:nvPicPr>
          <p:cNvPr id="1026" name="Picture 2" descr="Image result for rasp node and ethereum">
            <a:extLst>
              <a:ext uri="{FF2B5EF4-FFF2-40B4-BE49-F238E27FC236}">
                <a16:creationId xmlns:a16="http://schemas.microsoft.com/office/drawing/2014/main" id="{83CA56FB-BEFE-45FA-9215-2C9768DAF8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1150" y="3685789"/>
            <a:ext cx="8031485" cy="2203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798125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1+#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1500"/>
                            </p:stCondLst>
                            <p:childTnLst>
                              <p:par>
                                <p:cTn id="19" presetID="2" presetClass="entr" presetSubtype="1"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0-#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par>
                          <p:cTn id="27" fill="hold">
                            <p:stCondLst>
                              <p:cond delay="2000"/>
                            </p:stCondLst>
                            <p:childTnLst>
                              <p:par>
                                <p:cTn id="28" presetID="53" presetClass="entr" presetSubtype="16"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p:cTn id="30" dur="500" fill="hold"/>
                                        <p:tgtEl>
                                          <p:spTgt spid="14"/>
                                        </p:tgtEl>
                                        <p:attrNameLst>
                                          <p:attrName>ppt_w</p:attrName>
                                        </p:attrNameLst>
                                      </p:cBhvr>
                                      <p:tavLst>
                                        <p:tav tm="0">
                                          <p:val>
                                            <p:fltVal val="0"/>
                                          </p:val>
                                        </p:tav>
                                        <p:tav tm="100000">
                                          <p:val>
                                            <p:strVal val="#ppt_w"/>
                                          </p:val>
                                        </p:tav>
                                      </p:tavLst>
                                    </p:anim>
                                    <p:anim calcmode="lin" valueType="num">
                                      <p:cBhvr>
                                        <p:cTn id="31" dur="500" fill="hold"/>
                                        <p:tgtEl>
                                          <p:spTgt spid="14"/>
                                        </p:tgtEl>
                                        <p:attrNameLst>
                                          <p:attrName>ppt_h</p:attrName>
                                        </p:attrNameLst>
                                      </p:cBhvr>
                                      <p:tavLst>
                                        <p:tav tm="0">
                                          <p:val>
                                            <p:fltVal val="0"/>
                                          </p:val>
                                        </p:tav>
                                        <p:tav tm="100000">
                                          <p:val>
                                            <p:strVal val="#ppt_h"/>
                                          </p:val>
                                        </p:tav>
                                      </p:tavLst>
                                    </p:anim>
                                    <p:animEffect transition="in" filter="fade">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animBg="1"/>
      <p:bldP spid="17" grpId="0" animBg="1"/>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47922" y="1172124"/>
            <a:ext cx="2146950" cy="2145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Calibri" panose="020F0502020204030204" pitchFamily="34" charset="0"/>
            </a:endParaRPr>
          </a:p>
        </p:txBody>
      </p:sp>
      <p:sp>
        <p:nvSpPr>
          <p:cNvPr id="28" name="Rectangle 27"/>
          <p:cNvSpPr/>
          <p:nvPr/>
        </p:nvSpPr>
        <p:spPr>
          <a:xfrm>
            <a:off x="2557412" y="3305724"/>
            <a:ext cx="2185039" cy="2145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Calibri" panose="020F0502020204030204" pitchFamily="34" charset="0"/>
            </a:endParaRPr>
          </a:p>
        </p:txBody>
      </p:sp>
      <p:sp>
        <p:nvSpPr>
          <p:cNvPr id="29" name="Rectangle 28"/>
          <p:cNvSpPr/>
          <p:nvPr/>
        </p:nvSpPr>
        <p:spPr>
          <a:xfrm>
            <a:off x="4700963" y="1158536"/>
            <a:ext cx="2175088" cy="2145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Calibri" panose="020F0502020204030204" pitchFamily="34" charset="0"/>
            </a:endParaRPr>
          </a:p>
        </p:txBody>
      </p:sp>
      <p:sp>
        <p:nvSpPr>
          <p:cNvPr id="30" name="Rectangle 29"/>
          <p:cNvSpPr/>
          <p:nvPr/>
        </p:nvSpPr>
        <p:spPr>
          <a:xfrm>
            <a:off x="8958212" y="1170162"/>
            <a:ext cx="2183731" cy="2145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Calibri" panose="020F0502020204030204" pitchFamily="34" charset="0"/>
            </a:endParaRPr>
          </a:p>
        </p:txBody>
      </p:sp>
      <p:pic>
        <p:nvPicPr>
          <p:cNvPr id="12" name="图片占位符 11"/>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37" r="37"/>
          <a:stretch>
            <a:fillRect/>
          </a:stretch>
        </p:blipFill>
        <p:spPr>
          <a:xfrm>
            <a:off x="450426" y="1158269"/>
            <a:ext cx="2143551" cy="2145757"/>
          </a:xfrm>
        </p:spPr>
      </p:pic>
      <p:pic>
        <p:nvPicPr>
          <p:cNvPr id="13" name="图片占位符 12"/>
          <p:cNvPicPr>
            <a:picLocks noGrp="1" noChangeAspect="1"/>
          </p:cNvPicPr>
          <p:nvPr>
            <p:ph type="pic" sz="quarter" idx="11"/>
          </p:nvPr>
        </p:nvPicPr>
        <p:blipFill>
          <a:blip r:embed="rId4" cstate="print">
            <a:extLst>
              <a:ext uri="{BEBA8EAE-BF5A-486C-A8C5-ECC9F3942E4B}">
                <a14:imgProps xmlns:a14="http://schemas.microsoft.com/office/drawing/2010/main">
                  <a14:imgLayer r:embed="rId5">
                    <a14:imgEffect>
                      <a14:colorTemperature colorTemp="5300"/>
                    </a14:imgEffect>
                    <a14:imgEffect>
                      <a14:brightnessContrast contrast="20000"/>
                    </a14:imgEffect>
                  </a14:imgLayer>
                </a14:imgProps>
              </a:ext>
              <a:ext uri="{28A0092B-C50C-407E-A947-70E740481C1C}">
                <a14:useLocalDpi xmlns:a14="http://schemas.microsoft.com/office/drawing/2010/main" val="0"/>
              </a:ext>
            </a:extLst>
          </a:blip>
          <a:srcRect l="16493" r="16493"/>
          <a:stretch>
            <a:fillRect/>
          </a:stretch>
        </p:blipFill>
        <p:spPr>
          <a:xfrm>
            <a:off x="1717964" y="3304306"/>
            <a:ext cx="2987785" cy="2971803"/>
          </a:xfrm>
        </p:spPr>
      </p:pic>
      <p:pic>
        <p:nvPicPr>
          <p:cNvPr id="14" name="图片占位符 13"/>
          <p:cNvPicPr>
            <a:picLocks noGrp="1" noChangeAspect="1"/>
          </p:cNvPicPr>
          <p:nvPr>
            <p:ph type="pic" sz="quarter" idx="12"/>
          </p:nvPr>
        </p:nvPicPr>
        <p:blipFill>
          <a:blip r:embed="rId6" cstate="print">
            <a:extLst>
              <a:ext uri="{BEBA8EAE-BF5A-486C-A8C5-ECC9F3942E4B}">
                <a14:imgProps xmlns:a14="http://schemas.microsoft.com/office/drawing/2010/main">
                  <a14:imgLayer r:embed="rId7">
                    <a14:imgEffect>
                      <a14:colorTemperature colorTemp="4700"/>
                    </a14:imgEffect>
                    <a14:imgEffect>
                      <a14:brightnessContrast bright="20000" contrast="20000"/>
                    </a14:imgEffect>
                  </a14:imgLayer>
                </a14:imgProps>
              </a:ext>
              <a:ext uri="{28A0092B-C50C-407E-A947-70E740481C1C}">
                <a14:useLocalDpi xmlns:a14="http://schemas.microsoft.com/office/drawing/2010/main" val="0"/>
              </a:ext>
            </a:extLst>
          </a:blip>
          <a:srcRect l="16688" r="16688"/>
          <a:stretch>
            <a:fillRect/>
          </a:stretch>
        </p:blipFill>
        <p:spPr>
          <a:xfrm>
            <a:off x="4715836" y="1185980"/>
            <a:ext cx="2133600" cy="2133600"/>
          </a:xfrm>
        </p:spPr>
      </p:pic>
      <p:pic>
        <p:nvPicPr>
          <p:cNvPr id="15" name="图片占位符 14"/>
          <p:cNvPicPr>
            <a:picLocks noGrp="1" noChangeAspect="1"/>
          </p:cNvPicPr>
          <p:nvPr>
            <p:ph type="pic" sz="quarter" idx="13"/>
          </p:nvPr>
        </p:nvPicPr>
        <p:blipFill>
          <a:blip r:embed="rId8" cstate="print">
            <a:extLst>
              <a:ext uri="{28A0092B-C50C-407E-A947-70E740481C1C}">
                <a14:useLocalDpi xmlns:a14="http://schemas.microsoft.com/office/drawing/2010/main" val="0"/>
              </a:ext>
            </a:extLst>
          </a:blip>
          <a:srcRect l="16837" r="16837"/>
          <a:stretch>
            <a:fillRect/>
          </a:stretch>
        </p:blipFill>
        <p:spPr>
          <a:xfrm>
            <a:off x="9532298" y="1180357"/>
            <a:ext cx="2185039" cy="2176862"/>
          </a:xfrm>
        </p:spPr>
      </p:pic>
      <p:grpSp>
        <p:nvGrpSpPr>
          <p:cNvPr id="17" name="组合 16"/>
          <p:cNvGrpSpPr/>
          <p:nvPr/>
        </p:nvGrpSpPr>
        <p:grpSpPr>
          <a:xfrm>
            <a:off x="6850332" y="1185980"/>
            <a:ext cx="2753474" cy="2409169"/>
            <a:chOff x="7168985" y="1781725"/>
            <a:chExt cx="2142986" cy="2409169"/>
          </a:xfrm>
        </p:grpSpPr>
        <p:sp>
          <p:nvSpPr>
            <p:cNvPr id="64" name="Rectangle 63"/>
            <p:cNvSpPr/>
            <p:nvPr/>
          </p:nvSpPr>
          <p:spPr>
            <a:xfrm>
              <a:off x="7168985" y="1781725"/>
              <a:ext cx="2133600" cy="2133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Calibri" panose="020F0502020204030204" pitchFamily="34" charset="0"/>
              </a:endParaRPr>
            </a:p>
          </p:txBody>
        </p:sp>
        <p:sp>
          <p:nvSpPr>
            <p:cNvPr id="38" name="矩形 37"/>
            <p:cNvSpPr/>
            <p:nvPr/>
          </p:nvSpPr>
          <p:spPr>
            <a:xfrm>
              <a:off x="7179863" y="2134690"/>
              <a:ext cx="2132108" cy="2056204"/>
            </a:xfrm>
            <a:prstGeom prst="rect">
              <a:avLst/>
            </a:prstGeom>
          </p:spPr>
          <p:txBody>
            <a:bodyPr wrap="square">
              <a:spAutoFit/>
              <a:scene3d>
                <a:camera prst="orthographicFront"/>
                <a:lightRig rig="threePt" dir="t"/>
              </a:scene3d>
              <a:sp3d contourW="12700"/>
            </a:bodyPr>
            <a:lstStyle/>
            <a:p>
              <a:pPr defTabSz="234950">
                <a:lnSpc>
                  <a:spcPct val="120000"/>
                </a:lnSpc>
              </a:pPr>
              <a:r>
                <a:rPr lang="en-US" altLang="zh-CN">
                  <a:solidFill>
                    <a:schemeClr val="bg1"/>
                  </a:solidFill>
                  <a:ea typeface="微软雅黑" panose="020B0503020204020204" pitchFamily="34" charset="-122"/>
                </a:rPr>
                <a:t>[2]	DesignSpark – Exploring Ethereum with Raspberry Pi</a:t>
              </a:r>
              <a:br>
                <a:rPr lang="en-US" altLang="zh-CN">
                  <a:solidFill>
                    <a:schemeClr val="bg1"/>
                  </a:solidFill>
                  <a:ea typeface="微软雅黑" panose="020B0503020204020204" pitchFamily="34" charset="-122"/>
                </a:rPr>
              </a:br>
              <a:r>
                <a:rPr lang="en-US" altLang="zh-CN" u="sng">
                  <a:solidFill>
                    <a:srgbClr val="27D8D8"/>
                  </a:solidFill>
                  <a:ea typeface="微软雅黑" panose="020B0503020204020204" pitchFamily="34" charset="-122"/>
                </a:rPr>
                <a:t>https://www.rs-online.com/designspark/</a:t>
              </a:r>
              <a:endParaRPr lang="zh-CN" altLang="en-US" u="sng">
                <a:solidFill>
                  <a:srgbClr val="27D8D8"/>
                </a:solidFill>
                <a:ea typeface="微软雅黑" panose="020B0503020204020204" pitchFamily="34" charset="-122"/>
              </a:endParaRPr>
            </a:p>
            <a:p>
              <a:pPr algn="just" defTabSz="234950">
                <a:lnSpc>
                  <a:spcPct val="120000"/>
                </a:lnSpc>
              </a:pPr>
              <a:endParaRPr lang="zh-CN" altLang="en-US" dirty="0">
                <a:solidFill>
                  <a:schemeClr val="bg1"/>
                </a:solidFill>
                <a:ea typeface="微软雅黑" panose="020B0503020204020204" pitchFamily="34" charset="-122"/>
              </a:endParaRPr>
            </a:p>
          </p:txBody>
        </p:sp>
      </p:grpSp>
      <p:grpSp>
        <p:nvGrpSpPr>
          <p:cNvPr id="18" name="组合 17"/>
          <p:cNvGrpSpPr/>
          <p:nvPr/>
        </p:nvGrpSpPr>
        <p:grpSpPr>
          <a:xfrm>
            <a:off x="4702875" y="3321562"/>
            <a:ext cx="7024843" cy="2964927"/>
            <a:chOff x="5035385" y="3915325"/>
            <a:chExt cx="6425212" cy="2133600"/>
          </a:xfrm>
        </p:grpSpPr>
        <p:sp>
          <p:nvSpPr>
            <p:cNvPr id="55" name="Rectangle 54"/>
            <p:cNvSpPr/>
            <p:nvPr/>
          </p:nvSpPr>
          <p:spPr>
            <a:xfrm>
              <a:off x="5035385" y="3915325"/>
              <a:ext cx="6425212" cy="213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Calibri" panose="020F0502020204030204" pitchFamily="34" charset="0"/>
              </a:endParaRPr>
            </a:p>
          </p:txBody>
        </p:sp>
        <p:grpSp>
          <p:nvGrpSpPr>
            <p:cNvPr id="40" name="组合 39"/>
            <p:cNvGrpSpPr/>
            <p:nvPr/>
          </p:nvGrpSpPr>
          <p:grpSpPr>
            <a:xfrm>
              <a:off x="5187479" y="3945935"/>
              <a:ext cx="6224292" cy="2003160"/>
              <a:chOff x="5154377" y="1442503"/>
              <a:chExt cx="6224292" cy="2003160"/>
            </a:xfrm>
          </p:grpSpPr>
          <p:sp>
            <p:nvSpPr>
              <p:cNvPr id="41" name="矩形 40"/>
              <p:cNvSpPr/>
              <p:nvPr/>
            </p:nvSpPr>
            <p:spPr>
              <a:xfrm>
                <a:off x="5154377" y="1802881"/>
                <a:ext cx="6224292" cy="1642782"/>
              </a:xfrm>
              <a:prstGeom prst="rect">
                <a:avLst/>
              </a:prstGeom>
            </p:spPr>
            <p:txBody>
              <a:bodyPr wrap="square">
                <a:spAutoFit/>
                <a:scene3d>
                  <a:camera prst="orthographicFront"/>
                  <a:lightRig rig="threePt" dir="t"/>
                </a:scene3d>
                <a:sp3d contourW="12700"/>
              </a:bodyPr>
              <a:lstStyle/>
              <a:p>
                <a:pPr defTabSz="346075">
                  <a:lnSpc>
                    <a:spcPct val="120000"/>
                  </a:lnSpc>
                </a:pPr>
                <a:r>
                  <a:rPr lang="en-US" altLang="zh-CN" sz="1500">
                    <a:solidFill>
                      <a:schemeClr val="bg1"/>
                    </a:solidFill>
                    <a:ea typeface="微软雅黑" panose="020B0503020204020204" pitchFamily="34" charset="-122"/>
                  </a:rPr>
                  <a:t>[3]	Tutorialspoint – Simple Easy Learning, </a:t>
                </a:r>
                <a:br>
                  <a:rPr lang="en-US" altLang="zh-CN" sz="1500">
                    <a:solidFill>
                      <a:schemeClr val="bg1"/>
                    </a:solidFill>
                    <a:ea typeface="微软雅黑" panose="020B0503020204020204" pitchFamily="34" charset="-122"/>
                  </a:rPr>
                </a:br>
                <a:r>
                  <a:rPr lang="en-US" altLang="zh-CN" sz="1500" u="sng">
                    <a:solidFill>
                      <a:srgbClr val="27D8D8"/>
                    </a:solidFill>
                    <a:ea typeface="微软雅黑" panose="020B0503020204020204" pitchFamily="34" charset="-122"/>
                  </a:rPr>
                  <a:t>https://www.tutorialspoint.com/ethereum/</a:t>
                </a:r>
              </a:p>
              <a:p>
                <a:pPr defTabSz="346075">
                  <a:lnSpc>
                    <a:spcPct val="120000"/>
                  </a:lnSpc>
                </a:pPr>
                <a:r>
                  <a:rPr lang="en-US" altLang="zh-CN" sz="1500">
                    <a:solidFill>
                      <a:schemeClr val="bg1"/>
                    </a:solidFill>
                    <a:ea typeface="微软雅黑" panose="020B0503020204020204" pitchFamily="34" charset="-122"/>
                  </a:rPr>
                  <a:t>[4]	Tech in Sight – Wonderful framework – Ethereum Blockchain </a:t>
                </a:r>
                <a:r>
                  <a:rPr lang="en-US" altLang="zh-CN" sz="1500" u="sng">
                    <a:solidFill>
                      <a:srgbClr val="27D8D8"/>
                    </a:solidFill>
                    <a:ea typeface="微软雅黑" panose="020B0503020204020204" pitchFamily="34" charset="-122"/>
                  </a:rPr>
                  <a:t>https://techinsight.com.vn/ethereum-nen-tang-tuyet-voi-cho-blockchain</a:t>
                </a:r>
                <a:r>
                  <a:rPr lang="en-US" altLang="zh-CN" sz="1500">
                    <a:solidFill>
                      <a:srgbClr val="27D8D8"/>
                    </a:solidFill>
                    <a:ea typeface="微软雅黑" panose="020B0503020204020204" pitchFamily="34" charset="-122"/>
                  </a:rPr>
                  <a:t>/</a:t>
                </a:r>
              </a:p>
              <a:p>
                <a:pPr defTabSz="346075">
                  <a:lnSpc>
                    <a:spcPct val="120000"/>
                  </a:lnSpc>
                </a:pPr>
                <a:r>
                  <a:rPr lang="en-US" altLang="zh-CN" sz="1500">
                    <a:solidFill>
                      <a:schemeClr val="bg1"/>
                    </a:solidFill>
                    <a:ea typeface="微软雅黑" panose="020B0503020204020204" pitchFamily="34" charset="-122"/>
                  </a:rPr>
                  <a:t>[5]	Remix – Ethereum IDE, </a:t>
                </a:r>
                <a:br>
                  <a:rPr lang="en-US" altLang="zh-CN" sz="1500">
                    <a:solidFill>
                      <a:schemeClr val="bg1"/>
                    </a:solidFill>
                    <a:ea typeface="微软雅黑" panose="020B0503020204020204" pitchFamily="34" charset="-122"/>
                  </a:rPr>
                </a:br>
                <a:r>
                  <a:rPr lang="en-US" altLang="zh-CN" sz="1500" u="sng">
                    <a:solidFill>
                      <a:srgbClr val="27D8D8"/>
                    </a:solidFill>
                    <a:ea typeface="微软雅黑" panose="020B0503020204020204" pitchFamily="34" charset="-122"/>
                  </a:rPr>
                  <a:t>https://remix.ethereum.org/</a:t>
                </a:r>
              </a:p>
              <a:p>
                <a:pPr defTabSz="346075">
                  <a:lnSpc>
                    <a:spcPct val="120000"/>
                  </a:lnSpc>
                </a:pPr>
                <a:r>
                  <a:rPr lang="en-US" altLang="zh-CN" sz="1500">
                    <a:solidFill>
                      <a:schemeClr val="bg1"/>
                    </a:solidFill>
                    <a:ea typeface="微软雅黑" panose="020B0503020204020204" pitchFamily="34" charset="-122"/>
                  </a:rPr>
                  <a:t>[6]	Talk Crypto – Raspberry Pi 3, Node and Ethereum, </a:t>
                </a:r>
                <a:r>
                  <a:rPr lang="en-US" altLang="zh-CN" sz="1500" u="sng">
                    <a:solidFill>
                      <a:srgbClr val="27D8D8"/>
                    </a:solidFill>
                    <a:ea typeface="微软雅黑" panose="020B0503020204020204" pitchFamily="34" charset="-122"/>
                  </a:rPr>
                  <a:t>http://www.talkcrypto.org/blog/2018/03/06/raspberry-pi-3-node-and-ethereum</a:t>
                </a:r>
                <a:r>
                  <a:rPr lang="en-US" altLang="zh-CN" sz="1500">
                    <a:solidFill>
                      <a:srgbClr val="27D8D8"/>
                    </a:solidFill>
                    <a:ea typeface="微软雅黑" panose="020B0503020204020204" pitchFamily="34" charset="-122"/>
                  </a:rPr>
                  <a:t>/</a:t>
                </a:r>
              </a:p>
            </p:txBody>
          </p:sp>
          <p:sp>
            <p:nvSpPr>
              <p:cNvPr id="42" name="矩形 41"/>
              <p:cNvSpPr/>
              <p:nvPr/>
            </p:nvSpPr>
            <p:spPr>
              <a:xfrm>
                <a:off x="5156876" y="1442503"/>
                <a:ext cx="2578939" cy="364104"/>
              </a:xfrm>
              <a:prstGeom prst="rect">
                <a:avLst/>
              </a:prstGeom>
            </p:spPr>
            <p:txBody>
              <a:bodyPr wrap="square">
                <a:spAutoFit/>
                <a:scene3d>
                  <a:camera prst="orthographicFront"/>
                  <a:lightRig rig="threePt" dir="t"/>
                </a:scene3d>
                <a:sp3d contourW="12700"/>
              </a:bodyPr>
              <a:lstStyle/>
              <a:p>
                <a:pPr>
                  <a:lnSpc>
                    <a:spcPct val="120000"/>
                  </a:lnSpc>
                </a:pPr>
                <a:r>
                  <a:rPr lang="en-US" altLang="zh-CN" sz="2400" b="1">
                    <a:solidFill>
                      <a:schemeClr val="bg1"/>
                    </a:solidFill>
                    <a:latin typeface="Calibri" panose="020F0502020204030204" pitchFamily="34" charset="0"/>
                  </a:rPr>
                  <a:t>ONLINE SOURCE</a:t>
                </a:r>
                <a:endParaRPr lang="zh-CN" altLang="en-US" sz="2400" b="1" dirty="0">
                  <a:solidFill>
                    <a:schemeClr val="bg1"/>
                  </a:solidFill>
                  <a:latin typeface="Calibri" panose="020F0502020204030204" pitchFamily="34" charset="0"/>
                </a:endParaRPr>
              </a:p>
            </p:txBody>
          </p:sp>
        </p:grpSp>
      </p:grpSp>
      <p:sp>
        <p:nvSpPr>
          <p:cNvPr id="26" name="文本框 25"/>
          <p:cNvSpPr txBox="1"/>
          <p:nvPr/>
        </p:nvSpPr>
        <p:spPr>
          <a:xfrm>
            <a:off x="2106576" y="317845"/>
            <a:ext cx="4964784" cy="646331"/>
          </a:xfrm>
          <a:prstGeom prst="rect">
            <a:avLst/>
          </a:prstGeom>
          <a:noFill/>
        </p:spPr>
        <p:txBody>
          <a:bodyPr wrap="square" rtlCol="0">
            <a:spAutoFit/>
            <a:scene3d>
              <a:camera prst="orthographicFront"/>
              <a:lightRig rig="threePt" dir="t"/>
            </a:scene3d>
            <a:sp3d contourW="12700"/>
          </a:bodyPr>
          <a:lstStyle/>
          <a:p>
            <a:r>
              <a:rPr lang="en-US" altLang="zh-CN" sz="3600" b="1">
                <a:solidFill>
                  <a:schemeClr val="accent1"/>
                </a:solidFill>
                <a:latin typeface="Calibri" panose="020F0502020204030204" pitchFamily="34" charset="0"/>
              </a:rPr>
              <a:t>REFERENCE MATERIAL</a:t>
            </a:r>
            <a:endParaRPr lang="zh-CN" altLang="en-US" sz="3600" b="1" dirty="0">
              <a:solidFill>
                <a:schemeClr val="accent1"/>
              </a:solidFill>
              <a:latin typeface="Calibri" panose="020F0502020204030204" pitchFamily="34" charset="0"/>
            </a:endParaRPr>
          </a:p>
        </p:txBody>
      </p:sp>
      <p:grpSp>
        <p:nvGrpSpPr>
          <p:cNvPr id="2" name="Nhóm 1">
            <a:extLst>
              <a:ext uri="{FF2B5EF4-FFF2-40B4-BE49-F238E27FC236}">
                <a16:creationId xmlns:a16="http://schemas.microsoft.com/office/drawing/2014/main" id="{44AAF873-3727-4859-98C4-CE873983BC51}"/>
              </a:ext>
            </a:extLst>
          </p:cNvPr>
          <p:cNvGrpSpPr/>
          <p:nvPr/>
        </p:nvGrpSpPr>
        <p:grpSpPr>
          <a:xfrm>
            <a:off x="2541046" y="1145166"/>
            <a:ext cx="2609160" cy="2174414"/>
            <a:chOff x="2541046" y="1145166"/>
            <a:chExt cx="2609160" cy="2174414"/>
          </a:xfrm>
        </p:grpSpPr>
        <p:grpSp>
          <p:nvGrpSpPr>
            <p:cNvPr id="16" name="组合 15"/>
            <p:cNvGrpSpPr/>
            <p:nvPr/>
          </p:nvGrpSpPr>
          <p:grpSpPr>
            <a:xfrm>
              <a:off x="2541046" y="1185980"/>
              <a:ext cx="2183731" cy="2133600"/>
              <a:chOff x="2859700" y="1781725"/>
              <a:chExt cx="2183731" cy="2133600"/>
            </a:xfrm>
          </p:grpSpPr>
          <p:sp>
            <p:nvSpPr>
              <p:cNvPr id="52" name="Rectangle 51"/>
              <p:cNvSpPr/>
              <p:nvPr/>
            </p:nvSpPr>
            <p:spPr>
              <a:xfrm>
                <a:off x="2901785" y="1781725"/>
                <a:ext cx="2133600" cy="2133600"/>
              </a:xfrm>
              <a:prstGeom prst="rect">
                <a:avLst/>
              </a:prstGeom>
              <a:solidFill>
                <a:srgbClr val="FF3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Calibri" panose="020F0502020204030204" pitchFamily="34" charset="0"/>
                </a:endParaRPr>
              </a:p>
            </p:txBody>
          </p:sp>
          <p:sp>
            <p:nvSpPr>
              <p:cNvPr id="35" name="矩形 34"/>
              <p:cNvSpPr/>
              <p:nvPr/>
            </p:nvSpPr>
            <p:spPr>
              <a:xfrm>
                <a:off x="2859700" y="2181457"/>
                <a:ext cx="2183731" cy="1542474"/>
              </a:xfrm>
              <a:prstGeom prst="rect">
                <a:avLst/>
              </a:prstGeom>
            </p:spPr>
            <p:txBody>
              <a:bodyPr wrap="square">
                <a:spAutoFit/>
                <a:scene3d>
                  <a:camera prst="orthographicFront"/>
                  <a:lightRig rig="threePt" dir="t"/>
                </a:scene3d>
                <a:sp3d contourW="12700"/>
              </a:bodyPr>
              <a:lstStyle/>
              <a:p>
                <a:pPr defTabSz="512763">
                  <a:lnSpc>
                    <a:spcPct val="120000"/>
                  </a:lnSpc>
                  <a:tabLst>
                    <a:tab pos="512763" algn="l"/>
                  </a:tabLst>
                </a:pPr>
                <a:r>
                  <a:rPr lang="vi-VN" altLang="zh-CN" sz="1600">
                    <a:solidFill>
                      <a:schemeClr val="bg1"/>
                    </a:solidFill>
                    <a:ea typeface="微软雅黑" panose="020B0503020204020204" pitchFamily="34" charset="-122"/>
                  </a:rPr>
                  <a:t>[1]	</a:t>
                </a:r>
                <a:r>
                  <a:rPr lang="en-US" altLang="zh-CN" sz="1600">
                    <a:solidFill>
                      <a:schemeClr val="bg1"/>
                    </a:solidFill>
                    <a:ea typeface="微软雅黑" panose="020B0503020204020204" pitchFamily="34" charset="-122"/>
                  </a:rPr>
                  <a:t>ChainSkills – Create a private Ethereum blockchain with IoT devices</a:t>
                </a:r>
                <a:br>
                  <a:rPr lang="en-US" altLang="zh-CN" sz="1600">
                    <a:solidFill>
                      <a:schemeClr val="bg1"/>
                    </a:solidFill>
                    <a:ea typeface="微软雅黑" panose="020B0503020204020204" pitchFamily="34" charset="-122"/>
                  </a:rPr>
                </a:br>
                <a:r>
                  <a:rPr lang="en-US" altLang="zh-CN" sz="1600" u="sng">
                    <a:solidFill>
                      <a:srgbClr val="27D8D8"/>
                    </a:solidFill>
                    <a:ea typeface="微软雅黑" panose="020B0503020204020204" pitchFamily="34" charset="-122"/>
                  </a:rPr>
                  <a:t>https://chainskills.com</a:t>
                </a:r>
                <a:endParaRPr lang="zh-CN" altLang="en-US" sz="1600" u="sng" dirty="0">
                  <a:solidFill>
                    <a:srgbClr val="27D8D8"/>
                  </a:solidFill>
                  <a:ea typeface="微软雅黑" panose="020B0503020204020204" pitchFamily="34" charset="-122"/>
                </a:endParaRPr>
              </a:p>
            </p:txBody>
          </p:sp>
        </p:grpSp>
        <p:sp>
          <p:nvSpPr>
            <p:cNvPr id="31" name="矩形 41">
              <a:extLst>
                <a:ext uri="{FF2B5EF4-FFF2-40B4-BE49-F238E27FC236}">
                  <a16:creationId xmlns:a16="http://schemas.microsoft.com/office/drawing/2014/main" id="{F8AB8D8A-0FB6-40F6-8EC2-BC27243287DE}"/>
                </a:ext>
              </a:extLst>
            </p:cNvPr>
            <p:cNvSpPr/>
            <p:nvPr/>
          </p:nvSpPr>
          <p:spPr>
            <a:xfrm>
              <a:off x="2571267" y="1145166"/>
              <a:ext cx="2578939" cy="437043"/>
            </a:xfrm>
            <a:prstGeom prst="rect">
              <a:avLst/>
            </a:prstGeom>
          </p:spPr>
          <p:txBody>
            <a:bodyPr wrap="square">
              <a:spAutoFit/>
              <a:scene3d>
                <a:camera prst="orthographicFront"/>
                <a:lightRig rig="threePt" dir="t"/>
              </a:scene3d>
              <a:sp3d contourW="12700"/>
            </a:bodyPr>
            <a:lstStyle/>
            <a:p>
              <a:pPr>
                <a:lnSpc>
                  <a:spcPct val="120000"/>
                </a:lnSpc>
              </a:pPr>
              <a:r>
                <a:rPr lang="en-US" altLang="zh-CN" sz="2000" b="1">
                  <a:solidFill>
                    <a:schemeClr val="bg1"/>
                  </a:solidFill>
                  <a:latin typeface="Calibri" panose="020F0502020204030204" pitchFamily="34" charset="0"/>
                </a:rPr>
                <a:t>SOURCE</a:t>
              </a:r>
              <a:endParaRPr lang="zh-CN" altLang="en-US" sz="2000" b="1" dirty="0">
                <a:solidFill>
                  <a:schemeClr val="bg1"/>
                </a:solidFill>
                <a:latin typeface="Calibri" panose="020F0502020204030204" pitchFamily="34" charset="0"/>
              </a:endParaRPr>
            </a:p>
          </p:txBody>
        </p:sp>
      </p:grpSp>
      <p:sp>
        <p:nvSpPr>
          <p:cNvPr id="43" name="Rectangle 54">
            <a:extLst>
              <a:ext uri="{FF2B5EF4-FFF2-40B4-BE49-F238E27FC236}">
                <a16:creationId xmlns:a16="http://schemas.microsoft.com/office/drawing/2014/main" id="{75F4438F-5944-4C0A-9137-D40A3AE21006}"/>
              </a:ext>
            </a:extLst>
          </p:cNvPr>
          <p:cNvSpPr/>
          <p:nvPr/>
        </p:nvSpPr>
        <p:spPr>
          <a:xfrm>
            <a:off x="461777" y="3294824"/>
            <a:ext cx="1255291" cy="2981285"/>
          </a:xfrm>
          <a:prstGeom prst="rect">
            <a:avLst/>
          </a:prstGeom>
          <a:gradFill>
            <a:gsLst>
              <a:gs pos="0">
                <a:srgbClr val="DFDFDF"/>
              </a:gs>
              <a:gs pos="75000">
                <a:schemeClr val="accent1">
                  <a:lumMod val="50000"/>
                </a:schemeClr>
              </a:gs>
              <a:gs pos="100000">
                <a:schemeClr val="tx1">
                  <a:lumMod val="95000"/>
                  <a:lumOff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Calibri" panose="020F0502020204030204" pitchFamily="34" charset="0"/>
            </a:endParaRPr>
          </a:p>
        </p:txBody>
      </p:sp>
    </p:spTree>
    <p:extLst>
      <p:ext uri="{BB962C8B-B14F-4D97-AF65-F5344CB8AC3E}">
        <p14:creationId xmlns:p14="http://schemas.microsoft.com/office/powerpoint/2010/main" val="76892943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fltVal val="0"/>
                                          </p:val>
                                        </p:tav>
                                        <p:tav tm="100000">
                                          <p:val>
                                            <p:strVal val="#ppt_h"/>
                                          </p:val>
                                        </p:tav>
                                      </p:tavLst>
                                    </p:anim>
                                    <p:animEffect transition="in" filter="fade">
                                      <p:cBhvr>
                                        <p:cTn id="27" dur="500"/>
                                        <p:tgtEl>
                                          <p:spTgt spid="17"/>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fill="hold"/>
                                        <p:tgtEl>
                                          <p:spTgt spid="15"/>
                                        </p:tgtEl>
                                        <p:attrNameLst>
                                          <p:attrName>ppt_w</p:attrName>
                                        </p:attrNameLst>
                                      </p:cBhvr>
                                      <p:tavLst>
                                        <p:tav tm="0">
                                          <p:val>
                                            <p:fltVal val="0"/>
                                          </p:val>
                                        </p:tav>
                                        <p:tav tm="100000">
                                          <p:val>
                                            <p:strVal val="#ppt_w"/>
                                          </p:val>
                                        </p:tav>
                                      </p:tavLst>
                                    </p:anim>
                                    <p:anim calcmode="lin" valueType="num">
                                      <p:cBhvr>
                                        <p:cTn id="32" dur="500" fill="hold"/>
                                        <p:tgtEl>
                                          <p:spTgt spid="15"/>
                                        </p:tgtEl>
                                        <p:attrNameLst>
                                          <p:attrName>ppt_h</p:attrName>
                                        </p:attrNameLst>
                                      </p:cBhvr>
                                      <p:tavLst>
                                        <p:tav tm="0">
                                          <p:val>
                                            <p:fltVal val="0"/>
                                          </p:val>
                                        </p:tav>
                                        <p:tav tm="100000">
                                          <p:val>
                                            <p:strVal val="#ppt_h"/>
                                          </p:val>
                                        </p:tav>
                                      </p:tavLst>
                                    </p:anim>
                                    <p:animEffect transition="in" filter="fade">
                                      <p:cBhvr>
                                        <p:cTn id="33" dur="500"/>
                                        <p:tgtEl>
                                          <p:spTgt spid="15"/>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43"/>
                                        </p:tgtEl>
                                        <p:attrNameLst>
                                          <p:attrName>style.visibility</p:attrName>
                                        </p:attrNameLst>
                                      </p:cBhvr>
                                      <p:to>
                                        <p:strVal val="visible"/>
                                      </p:to>
                                    </p:set>
                                    <p:anim calcmode="lin" valueType="num">
                                      <p:cBhvr>
                                        <p:cTn id="37" dur="500" fill="hold"/>
                                        <p:tgtEl>
                                          <p:spTgt spid="43"/>
                                        </p:tgtEl>
                                        <p:attrNameLst>
                                          <p:attrName>ppt_w</p:attrName>
                                        </p:attrNameLst>
                                      </p:cBhvr>
                                      <p:tavLst>
                                        <p:tav tm="0">
                                          <p:val>
                                            <p:fltVal val="0"/>
                                          </p:val>
                                        </p:tav>
                                        <p:tav tm="100000">
                                          <p:val>
                                            <p:strVal val="#ppt_w"/>
                                          </p:val>
                                        </p:tav>
                                      </p:tavLst>
                                    </p:anim>
                                    <p:anim calcmode="lin" valueType="num">
                                      <p:cBhvr>
                                        <p:cTn id="38" dur="500" fill="hold"/>
                                        <p:tgtEl>
                                          <p:spTgt spid="43"/>
                                        </p:tgtEl>
                                        <p:attrNameLst>
                                          <p:attrName>ppt_h</p:attrName>
                                        </p:attrNameLst>
                                      </p:cBhvr>
                                      <p:tavLst>
                                        <p:tav tm="0">
                                          <p:val>
                                            <p:fltVal val="0"/>
                                          </p:val>
                                        </p:tav>
                                        <p:tav tm="100000">
                                          <p:val>
                                            <p:strVal val="#ppt_h"/>
                                          </p:val>
                                        </p:tav>
                                      </p:tavLst>
                                    </p:anim>
                                    <p:animEffect transition="in" filter="fade">
                                      <p:cBhvr>
                                        <p:cTn id="39" dur="500"/>
                                        <p:tgtEl>
                                          <p:spTgt spid="43"/>
                                        </p:tgtEl>
                                      </p:cBhvr>
                                    </p:animEffect>
                                  </p:childTnLst>
                                </p:cTn>
                              </p:par>
                            </p:childTnLst>
                          </p:cTn>
                        </p:par>
                        <p:par>
                          <p:cTn id="40" fill="hold">
                            <p:stCondLst>
                              <p:cond delay="3000"/>
                            </p:stCondLst>
                            <p:childTnLst>
                              <p:par>
                                <p:cTn id="41" presetID="53" presetClass="entr" presetSubtype="16" fill="hold" nodeType="after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p:cTn id="43" dur="500" fill="hold"/>
                                        <p:tgtEl>
                                          <p:spTgt spid="13"/>
                                        </p:tgtEl>
                                        <p:attrNameLst>
                                          <p:attrName>ppt_w</p:attrName>
                                        </p:attrNameLst>
                                      </p:cBhvr>
                                      <p:tavLst>
                                        <p:tav tm="0">
                                          <p:val>
                                            <p:fltVal val="0"/>
                                          </p:val>
                                        </p:tav>
                                        <p:tav tm="100000">
                                          <p:val>
                                            <p:strVal val="#ppt_w"/>
                                          </p:val>
                                        </p:tav>
                                      </p:tavLst>
                                    </p:anim>
                                    <p:anim calcmode="lin" valueType="num">
                                      <p:cBhvr>
                                        <p:cTn id="44" dur="500" fill="hold"/>
                                        <p:tgtEl>
                                          <p:spTgt spid="13"/>
                                        </p:tgtEl>
                                        <p:attrNameLst>
                                          <p:attrName>ppt_h</p:attrName>
                                        </p:attrNameLst>
                                      </p:cBhvr>
                                      <p:tavLst>
                                        <p:tav tm="0">
                                          <p:val>
                                            <p:fltVal val="0"/>
                                          </p:val>
                                        </p:tav>
                                        <p:tav tm="100000">
                                          <p:val>
                                            <p:strVal val="#ppt_h"/>
                                          </p:val>
                                        </p:tav>
                                      </p:tavLst>
                                    </p:anim>
                                    <p:animEffect transition="in" filter="fade">
                                      <p:cBhvr>
                                        <p:cTn id="45" dur="500"/>
                                        <p:tgtEl>
                                          <p:spTgt spid="13"/>
                                        </p:tgtEl>
                                      </p:cBhvr>
                                    </p:animEffect>
                                  </p:childTnLst>
                                </p:cTn>
                              </p:par>
                            </p:childTnLst>
                          </p:cTn>
                        </p:par>
                        <p:par>
                          <p:cTn id="46" fill="hold">
                            <p:stCondLst>
                              <p:cond delay="3500"/>
                            </p:stCondLst>
                            <p:childTnLst>
                              <p:par>
                                <p:cTn id="47" presetID="2" presetClass="entr" presetSubtype="2" fill="hold" nodeType="after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500" fill="hold"/>
                                        <p:tgtEl>
                                          <p:spTgt spid="18"/>
                                        </p:tgtEl>
                                        <p:attrNameLst>
                                          <p:attrName>ppt_x</p:attrName>
                                        </p:attrNameLst>
                                      </p:cBhvr>
                                      <p:tavLst>
                                        <p:tav tm="0">
                                          <p:val>
                                            <p:strVal val="1+#ppt_w/2"/>
                                          </p:val>
                                        </p:tav>
                                        <p:tav tm="100000">
                                          <p:val>
                                            <p:strVal val="#ppt_x"/>
                                          </p:val>
                                        </p:tav>
                                      </p:tavLst>
                                    </p:anim>
                                    <p:anim calcmode="lin" valueType="num">
                                      <p:cBhvr additive="base">
                                        <p:cTn id="50"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占位符 22"/>
          <p:cNvPicPr>
            <a:picLocks noChangeAspect="1"/>
          </p:cNvPicPr>
          <p:nvPr/>
        </p:nvPicPr>
        <p:blipFill>
          <a:blip r:embed="rId3" cstate="print">
            <a:extLst>
              <a:ext uri="{28A0092B-C50C-407E-A947-70E740481C1C}">
                <a14:useLocalDpi xmlns:a14="http://schemas.microsoft.com/office/drawing/2010/main" val="0"/>
              </a:ext>
            </a:extLst>
          </a:blip>
          <a:srcRect l="16828" r="16828"/>
          <a:stretch>
            <a:fillRect/>
          </a:stretch>
        </p:blipFill>
        <p:spPr>
          <a:xfrm>
            <a:off x="5352084" y="0"/>
            <a:ext cx="6839917" cy="6858000"/>
          </a:xfrm>
          <a:custGeom>
            <a:avLst/>
            <a:gdLst>
              <a:gd name="connsiteX0" fmla="*/ 1330366 w 6839917"/>
              <a:gd name="connsiteY0" fmla="*/ 0 h 6873204"/>
              <a:gd name="connsiteX1" fmla="*/ 6839917 w 6839917"/>
              <a:gd name="connsiteY1" fmla="*/ 0 h 6873204"/>
              <a:gd name="connsiteX2" fmla="*/ 6839917 w 6839917"/>
              <a:gd name="connsiteY2" fmla="*/ 6873204 h 6873204"/>
              <a:gd name="connsiteX3" fmla="*/ 0 w 6839917"/>
              <a:gd name="connsiteY3" fmla="*/ 6873204 h 6873204"/>
              <a:gd name="connsiteX4" fmla="*/ 1982167 w 6839917"/>
              <a:gd name="connsiteY4" fmla="*/ 3453730 h 6873204"/>
              <a:gd name="connsiteX5" fmla="*/ 648667 w 6839917"/>
              <a:gd name="connsiteY5" fmla="*/ 1139155 h 687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39917" h="6873204">
                <a:moveTo>
                  <a:pt x="1330366" y="0"/>
                </a:moveTo>
                <a:lnTo>
                  <a:pt x="6839917" y="0"/>
                </a:lnTo>
                <a:lnTo>
                  <a:pt x="6839917" y="6873204"/>
                </a:lnTo>
                <a:lnTo>
                  <a:pt x="0" y="6873204"/>
                </a:lnTo>
                <a:lnTo>
                  <a:pt x="1982167" y="3453730"/>
                </a:lnTo>
                <a:lnTo>
                  <a:pt x="648667" y="1139155"/>
                </a:lnTo>
                <a:close/>
              </a:path>
            </a:pathLst>
          </a:custGeom>
        </p:spPr>
      </p:pic>
      <p:sp>
        <p:nvSpPr>
          <p:cNvPr id="2" name="等腰三角形 1"/>
          <p:cNvSpPr/>
          <p:nvPr/>
        </p:nvSpPr>
        <p:spPr>
          <a:xfrm>
            <a:off x="5984101" y="0"/>
            <a:ext cx="1325880" cy="1143000"/>
          </a:xfrm>
          <a:prstGeom prst="triangle">
            <a:avLst/>
          </a:prstGeom>
          <a:solidFill>
            <a:srgbClr val="C21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3" name="等腰三角形 2"/>
          <p:cNvSpPr/>
          <p:nvPr/>
        </p:nvSpPr>
        <p:spPr>
          <a:xfrm flipV="1">
            <a:off x="5984101" y="1143000"/>
            <a:ext cx="1325880" cy="1143000"/>
          </a:xfrm>
          <a:prstGeom prst="triangle">
            <a:avLst/>
          </a:prstGeom>
          <a:solidFill>
            <a:srgbClr val="88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4" name="等腰三角形 3"/>
          <p:cNvSpPr/>
          <p:nvPr/>
        </p:nvSpPr>
        <p:spPr>
          <a:xfrm flipV="1">
            <a:off x="6647041" y="0"/>
            <a:ext cx="1325880" cy="1143000"/>
          </a:xfrm>
          <a:prstGeom prst="triangle">
            <a:avLst/>
          </a:prstGeom>
          <a:solidFill>
            <a:srgbClr val="EB1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5" name="等腰三角形 4"/>
          <p:cNvSpPr/>
          <p:nvPr/>
        </p:nvSpPr>
        <p:spPr>
          <a:xfrm>
            <a:off x="6646020" y="1143000"/>
            <a:ext cx="1325880" cy="1143000"/>
          </a:xfrm>
          <a:prstGeom prst="triangle">
            <a:avLst/>
          </a:prstGeom>
          <a:solidFill>
            <a:srgbClr val="ED3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6" name="等腰三角形 5"/>
          <p:cNvSpPr/>
          <p:nvPr/>
        </p:nvSpPr>
        <p:spPr>
          <a:xfrm flipV="1">
            <a:off x="6647041" y="2286000"/>
            <a:ext cx="1325880" cy="1143000"/>
          </a:xfrm>
          <a:prstGeom prst="triangle">
            <a:avLst/>
          </a:prstGeom>
          <a:solidFill>
            <a:srgbClr val="EB1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7" name="等腰三角形 6"/>
          <p:cNvSpPr/>
          <p:nvPr/>
        </p:nvSpPr>
        <p:spPr>
          <a:xfrm>
            <a:off x="7308960" y="2286000"/>
            <a:ext cx="1325880" cy="1143000"/>
          </a:xfrm>
          <a:prstGeom prst="triangle">
            <a:avLst/>
          </a:prstGeom>
          <a:solidFill>
            <a:srgbClr val="C21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8" name="等腰三角形 7"/>
          <p:cNvSpPr/>
          <p:nvPr/>
        </p:nvSpPr>
        <p:spPr>
          <a:xfrm flipV="1">
            <a:off x="7971900" y="2286000"/>
            <a:ext cx="1325880" cy="1143000"/>
          </a:xfrm>
          <a:prstGeom prst="triangle">
            <a:avLst/>
          </a:prstGeom>
          <a:solidFill>
            <a:srgbClr val="88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9" name="等腰三角形 8"/>
          <p:cNvSpPr/>
          <p:nvPr/>
        </p:nvSpPr>
        <p:spPr>
          <a:xfrm flipV="1">
            <a:off x="7308960" y="3429000"/>
            <a:ext cx="1325880" cy="1143000"/>
          </a:xfrm>
          <a:prstGeom prst="triangle">
            <a:avLst/>
          </a:prstGeom>
          <a:solidFill>
            <a:srgbClr val="ED3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10" name="等腰三角形 9"/>
          <p:cNvSpPr/>
          <p:nvPr/>
        </p:nvSpPr>
        <p:spPr>
          <a:xfrm>
            <a:off x="6645510" y="3429000"/>
            <a:ext cx="1325880" cy="1143000"/>
          </a:xfrm>
          <a:prstGeom prst="triangle">
            <a:avLst/>
          </a:prstGeom>
          <a:solidFill>
            <a:srgbClr val="88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11" name="等腰三角形 10"/>
          <p:cNvSpPr/>
          <p:nvPr/>
        </p:nvSpPr>
        <p:spPr>
          <a:xfrm flipV="1">
            <a:off x="6645510" y="4571999"/>
            <a:ext cx="1325880" cy="1143000"/>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12" name="等腰三角形 11"/>
          <p:cNvSpPr/>
          <p:nvPr/>
        </p:nvSpPr>
        <p:spPr>
          <a:xfrm>
            <a:off x="5981039" y="4571999"/>
            <a:ext cx="1325880" cy="11430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20" name="等腰三角形 19"/>
          <p:cNvSpPr/>
          <p:nvPr/>
        </p:nvSpPr>
        <p:spPr>
          <a:xfrm flipV="1">
            <a:off x="5984100" y="5714999"/>
            <a:ext cx="1325880" cy="1143001"/>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21" name="等腰三角形 20"/>
          <p:cNvSpPr/>
          <p:nvPr/>
        </p:nvSpPr>
        <p:spPr>
          <a:xfrm>
            <a:off x="5319630" y="5714999"/>
            <a:ext cx="1325880" cy="114300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30" name="文本框 29">
            <a:extLst>
              <a:ext uri="{FF2B5EF4-FFF2-40B4-BE49-F238E27FC236}">
                <a16:creationId xmlns:a16="http://schemas.microsoft.com/office/drawing/2014/main" id="{14B8FC90-17EE-409A-BF44-13574E101297}"/>
              </a:ext>
            </a:extLst>
          </p:cNvPr>
          <p:cNvSpPr txBox="1"/>
          <p:nvPr/>
        </p:nvSpPr>
        <p:spPr>
          <a:xfrm>
            <a:off x="453504" y="1587174"/>
            <a:ext cx="6467388" cy="1754326"/>
          </a:xfrm>
          <a:prstGeom prst="rect">
            <a:avLst/>
          </a:prstGeom>
          <a:noFill/>
        </p:spPr>
        <p:txBody>
          <a:bodyPr wrap="square" rtlCol="0">
            <a:spAutoFit/>
            <a:scene3d>
              <a:camera prst="orthographicFront"/>
              <a:lightRig rig="threePt" dir="t"/>
            </a:scene3d>
            <a:sp3d contourW="12700"/>
          </a:bodyPr>
          <a:lstStyle/>
          <a:p>
            <a:pPr lvl="0">
              <a:defRPr/>
            </a:pPr>
            <a:r>
              <a:rPr lang="en-US" altLang="zh-CN" sz="6000" b="1">
                <a:solidFill>
                  <a:schemeClr val="tx1">
                    <a:lumMod val="75000"/>
                    <a:lumOff val="25000"/>
                  </a:schemeClr>
                </a:solidFill>
                <a:latin typeface="Calibri" panose="020F0502020204030204" pitchFamily="34" charset="0"/>
              </a:rPr>
              <a:t>THANK YOU</a:t>
            </a:r>
            <a:endParaRPr lang="en-US" altLang="zh-CN" sz="6000" b="1" dirty="0">
              <a:solidFill>
                <a:schemeClr val="tx1">
                  <a:lumMod val="75000"/>
                  <a:lumOff val="25000"/>
                </a:schemeClr>
              </a:solidFill>
              <a:latin typeface="Calibri" panose="020F0502020204030204" pitchFamily="34" charset="0"/>
            </a:endParaRPr>
          </a:p>
          <a:p>
            <a:pPr lvl="0">
              <a:defRPr/>
            </a:pPr>
            <a:r>
              <a:rPr lang="en-US" altLang="zh-CN" sz="4800" b="1">
                <a:solidFill>
                  <a:srgbClr val="FF3737"/>
                </a:solidFill>
                <a:latin typeface="Calibri" panose="020F0502020204030204" pitchFamily="34" charset="0"/>
              </a:rPr>
              <a:t>FOR YOUR LISTENING</a:t>
            </a:r>
            <a:endParaRPr kumimoji="0" lang="zh-CN" altLang="en-US" sz="4800" b="1" i="0" u="none" strike="noStrike" kern="1200" cap="none" spc="0" normalizeH="0" baseline="0" noProof="0" dirty="0">
              <a:ln>
                <a:noFill/>
              </a:ln>
              <a:solidFill>
                <a:srgbClr val="FF3737"/>
              </a:solidFill>
              <a:effectLst/>
              <a:uLnTx/>
              <a:uFillTx/>
              <a:latin typeface="Calibri" panose="020F0502020204030204" pitchFamily="34" charset="0"/>
            </a:endParaRPr>
          </a:p>
        </p:txBody>
      </p:sp>
    </p:spTree>
    <p:extLst>
      <p:ext uri="{BB962C8B-B14F-4D97-AF65-F5344CB8AC3E}">
        <p14:creationId xmlns:p14="http://schemas.microsoft.com/office/powerpoint/2010/main" val="252503454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ppt_y+#ppt_h/2"/>
                                          </p:val>
                                        </p:tav>
                                        <p:tav tm="100000">
                                          <p:val>
                                            <p:strVal val="#ppt_y"/>
                                          </p:val>
                                        </p:tav>
                                      </p:tavLst>
                                    </p:anim>
                                    <p:anim calcmode="lin" valueType="num">
                                      <p:cBhvr>
                                        <p:cTn id="9" dur="500" fill="hold"/>
                                        <p:tgtEl>
                                          <p:spTgt spid="2"/>
                                        </p:tgtEl>
                                        <p:attrNameLst>
                                          <p:attrName>ppt_w</p:attrName>
                                        </p:attrNameLst>
                                      </p:cBhvr>
                                      <p:tavLst>
                                        <p:tav tm="0">
                                          <p:val>
                                            <p:strVal val="#ppt_w"/>
                                          </p:val>
                                        </p:tav>
                                        <p:tav tm="100000">
                                          <p:val>
                                            <p:strVal val="#ppt_w"/>
                                          </p:val>
                                        </p:tav>
                                      </p:tavLst>
                                    </p:anim>
                                    <p:anim calcmode="lin" valueType="num">
                                      <p:cBhvr>
                                        <p:cTn id="10" dur="500" fill="hold"/>
                                        <p:tgtEl>
                                          <p:spTgt spid="2"/>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ppt_h/2"/>
                                          </p:val>
                                        </p:tav>
                                        <p:tav tm="100000">
                                          <p:val>
                                            <p:strVal val="#ppt_y"/>
                                          </p:val>
                                        </p:tav>
                                      </p:tavLst>
                                    </p:anim>
                                    <p:anim calcmode="lin" valueType="num">
                                      <p:cBhvr>
                                        <p:cTn id="15" dur="500" fill="hold"/>
                                        <p:tgtEl>
                                          <p:spTgt spid="3"/>
                                        </p:tgtEl>
                                        <p:attrNameLst>
                                          <p:attrName>ppt_w</p:attrName>
                                        </p:attrNameLst>
                                      </p:cBhvr>
                                      <p:tavLst>
                                        <p:tav tm="0">
                                          <p:val>
                                            <p:strVal val="#ppt_w"/>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childTnLst>
                                </p:cTn>
                              </p:par>
                              <p:par>
                                <p:cTn id="17" presetID="17" presetClass="entr" presetSubtype="1"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ppt_x</p:attrName>
                                        </p:attrNameLst>
                                      </p:cBhvr>
                                      <p:tavLst>
                                        <p:tav tm="0">
                                          <p:val>
                                            <p:strVal val="#ppt_x"/>
                                          </p:val>
                                        </p:tav>
                                        <p:tav tm="100000">
                                          <p:val>
                                            <p:strVal val="#ppt_x"/>
                                          </p:val>
                                        </p:tav>
                                      </p:tavLst>
                                    </p:anim>
                                    <p:anim calcmode="lin" valueType="num">
                                      <p:cBhvr>
                                        <p:cTn id="20" dur="500" fill="hold"/>
                                        <p:tgtEl>
                                          <p:spTgt spid="4"/>
                                        </p:tgtEl>
                                        <p:attrNameLst>
                                          <p:attrName>ppt_y</p:attrName>
                                        </p:attrNameLst>
                                      </p:cBhvr>
                                      <p:tavLst>
                                        <p:tav tm="0">
                                          <p:val>
                                            <p:strVal val="#ppt_y-#ppt_h/2"/>
                                          </p:val>
                                        </p:tav>
                                        <p:tav tm="100000">
                                          <p:val>
                                            <p:strVal val="#ppt_y"/>
                                          </p:val>
                                        </p:tav>
                                      </p:tavLst>
                                    </p:anim>
                                    <p:anim calcmode="lin" valueType="num">
                                      <p:cBhvr>
                                        <p:cTn id="21" dur="500" fill="hold"/>
                                        <p:tgtEl>
                                          <p:spTgt spid="4"/>
                                        </p:tgtEl>
                                        <p:attrNameLst>
                                          <p:attrName>ppt_w</p:attrName>
                                        </p:attrNameLst>
                                      </p:cBhvr>
                                      <p:tavLst>
                                        <p:tav tm="0">
                                          <p:val>
                                            <p:strVal val="#ppt_w"/>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childTnLst>
                                </p:cTn>
                              </p:par>
                              <p:par>
                                <p:cTn id="23" presetID="17" presetClass="entr" presetSubtype="4"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ppt_x</p:attrName>
                                        </p:attrNameLst>
                                      </p:cBhvr>
                                      <p:tavLst>
                                        <p:tav tm="0">
                                          <p:val>
                                            <p:strVal val="#ppt_x"/>
                                          </p:val>
                                        </p:tav>
                                        <p:tav tm="100000">
                                          <p:val>
                                            <p:strVal val="#ppt_x"/>
                                          </p:val>
                                        </p:tav>
                                      </p:tavLst>
                                    </p:anim>
                                    <p:anim calcmode="lin" valueType="num">
                                      <p:cBhvr>
                                        <p:cTn id="26" dur="500" fill="hold"/>
                                        <p:tgtEl>
                                          <p:spTgt spid="5"/>
                                        </p:tgtEl>
                                        <p:attrNameLst>
                                          <p:attrName>ppt_y</p:attrName>
                                        </p:attrNameLst>
                                      </p:cBhvr>
                                      <p:tavLst>
                                        <p:tav tm="0">
                                          <p:val>
                                            <p:strVal val="#ppt_y+#ppt_h/2"/>
                                          </p:val>
                                        </p:tav>
                                        <p:tav tm="100000">
                                          <p:val>
                                            <p:strVal val="#ppt_y"/>
                                          </p:val>
                                        </p:tav>
                                      </p:tavLst>
                                    </p:anim>
                                    <p:anim calcmode="lin" valueType="num">
                                      <p:cBhvr>
                                        <p:cTn id="27" dur="500" fill="hold"/>
                                        <p:tgtEl>
                                          <p:spTgt spid="5"/>
                                        </p:tgtEl>
                                        <p:attrNameLst>
                                          <p:attrName>ppt_w</p:attrName>
                                        </p:attrNameLst>
                                      </p:cBhvr>
                                      <p:tavLst>
                                        <p:tav tm="0">
                                          <p:val>
                                            <p:strVal val="#ppt_w"/>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childTnLst>
                                </p:cTn>
                              </p:par>
                              <p:par>
                                <p:cTn id="29" presetID="17" presetClass="entr" presetSubtype="1"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ppt_x</p:attrName>
                                        </p:attrNameLst>
                                      </p:cBhvr>
                                      <p:tavLst>
                                        <p:tav tm="0">
                                          <p:val>
                                            <p:strVal val="#ppt_x"/>
                                          </p:val>
                                        </p:tav>
                                        <p:tav tm="100000">
                                          <p:val>
                                            <p:strVal val="#ppt_x"/>
                                          </p:val>
                                        </p:tav>
                                      </p:tavLst>
                                    </p:anim>
                                    <p:anim calcmode="lin" valueType="num">
                                      <p:cBhvr>
                                        <p:cTn id="32" dur="500" fill="hold"/>
                                        <p:tgtEl>
                                          <p:spTgt spid="6"/>
                                        </p:tgtEl>
                                        <p:attrNameLst>
                                          <p:attrName>ppt_y</p:attrName>
                                        </p:attrNameLst>
                                      </p:cBhvr>
                                      <p:tavLst>
                                        <p:tav tm="0">
                                          <p:val>
                                            <p:strVal val="#ppt_y-#ppt_h/2"/>
                                          </p:val>
                                        </p:tav>
                                        <p:tav tm="100000">
                                          <p:val>
                                            <p:strVal val="#ppt_y"/>
                                          </p:val>
                                        </p:tav>
                                      </p:tavLst>
                                    </p:anim>
                                    <p:anim calcmode="lin" valueType="num">
                                      <p:cBhvr>
                                        <p:cTn id="33" dur="500" fill="hold"/>
                                        <p:tgtEl>
                                          <p:spTgt spid="6"/>
                                        </p:tgtEl>
                                        <p:attrNameLst>
                                          <p:attrName>ppt_w</p:attrName>
                                        </p:attrNameLst>
                                      </p:cBhvr>
                                      <p:tavLst>
                                        <p:tav tm="0">
                                          <p:val>
                                            <p:strVal val="#ppt_w"/>
                                          </p:val>
                                        </p:tav>
                                        <p:tav tm="100000">
                                          <p:val>
                                            <p:strVal val="#ppt_w"/>
                                          </p:val>
                                        </p:tav>
                                      </p:tavLst>
                                    </p:anim>
                                    <p:anim calcmode="lin" valueType="num">
                                      <p:cBhvr>
                                        <p:cTn id="34" dur="500" fill="hold"/>
                                        <p:tgtEl>
                                          <p:spTgt spid="6"/>
                                        </p:tgtEl>
                                        <p:attrNameLst>
                                          <p:attrName>ppt_h</p:attrName>
                                        </p:attrNameLst>
                                      </p:cBhvr>
                                      <p:tavLst>
                                        <p:tav tm="0">
                                          <p:val>
                                            <p:fltVal val="0"/>
                                          </p:val>
                                        </p:tav>
                                        <p:tav tm="100000">
                                          <p:val>
                                            <p:strVal val="#ppt_h"/>
                                          </p:val>
                                        </p:tav>
                                      </p:tavLst>
                                    </p:anim>
                                  </p:childTnLst>
                                </p:cTn>
                              </p:par>
                              <p:par>
                                <p:cTn id="35" presetID="17" presetClass="entr" presetSubtype="4"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500" fill="hold"/>
                                        <p:tgtEl>
                                          <p:spTgt spid="7"/>
                                        </p:tgtEl>
                                        <p:attrNameLst>
                                          <p:attrName>ppt_x</p:attrName>
                                        </p:attrNameLst>
                                      </p:cBhvr>
                                      <p:tavLst>
                                        <p:tav tm="0">
                                          <p:val>
                                            <p:strVal val="#ppt_x"/>
                                          </p:val>
                                        </p:tav>
                                        <p:tav tm="100000">
                                          <p:val>
                                            <p:strVal val="#ppt_x"/>
                                          </p:val>
                                        </p:tav>
                                      </p:tavLst>
                                    </p:anim>
                                    <p:anim calcmode="lin" valueType="num">
                                      <p:cBhvr>
                                        <p:cTn id="38" dur="500" fill="hold"/>
                                        <p:tgtEl>
                                          <p:spTgt spid="7"/>
                                        </p:tgtEl>
                                        <p:attrNameLst>
                                          <p:attrName>ppt_y</p:attrName>
                                        </p:attrNameLst>
                                      </p:cBhvr>
                                      <p:tavLst>
                                        <p:tav tm="0">
                                          <p:val>
                                            <p:strVal val="#ppt_y+#ppt_h/2"/>
                                          </p:val>
                                        </p:tav>
                                        <p:tav tm="100000">
                                          <p:val>
                                            <p:strVal val="#ppt_y"/>
                                          </p:val>
                                        </p:tav>
                                      </p:tavLst>
                                    </p:anim>
                                    <p:anim calcmode="lin" valueType="num">
                                      <p:cBhvr>
                                        <p:cTn id="39" dur="500" fill="hold"/>
                                        <p:tgtEl>
                                          <p:spTgt spid="7"/>
                                        </p:tgtEl>
                                        <p:attrNameLst>
                                          <p:attrName>ppt_w</p:attrName>
                                        </p:attrNameLst>
                                      </p:cBhvr>
                                      <p:tavLst>
                                        <p:tav tm="0">
                                          <p:val>
                                            <p:strVal val="#ppt_w"/>
                                          </p:val>
                                        </p:tav>
                                        <p:tav tm="100000">
                                          <p:val>
                                            <p:strVal val="#ppt_w"/>
                                          </p:val>
                                        </p:tav>
                                      </p:tavLst>
                                    </p:anim>
                                    <p:anim calcmode="lin" valueType="num">
                                      <p:cBhvr>
                                        <p:cTn id="40" dur="500" fill="hold"/>
                                        <p:tgtEl>
                                          <p:spTgt spid="7"/>
                                        </p:tgtEl>
                                        <p:attrNameLst>
                                          <p:attrName>ppt_h</p:attrName>
                                        </p:attrNameLst>
                                      </p:cBhvr>
                                      <p:tavLst>
                                        <p:tav tm="0">
                                          <p:val>
                                            <p:fltVal val="0"/>
                                          </p:val>
                                        </p:tav>
                                        <p:tav tm="100000">
                                          <p:val>
                                            <p:strVal val="#ppt_h"/>
                                          </p:val>
                                        </p:tav>
                                      </p:tavLst>
                                    </p:anim>
                                  </p:childTnLst>
                                </p:cTn>
                              </p:par>
                              <p:par>
                                <p:cTn id="41" presetID="17" presetClass="entr" presetSubtype="1"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p:cTn id="43" dur="500" fill="hold"/>
                                        <p:tgtEl>
                                          <p:spTgt spid="8"/>
                                        </p:tgtEl>
                                        <p:attrNameLst>
                                          <p:attrName>ppt_x</p:attrName>
                                        </p:attrNameLst>
                                      </p:cBhvr>
                                      <p:tavLst>
                                        <p:tav tm="0">
                                          <p:val>
                                            <p:strVal val="#ppt_x"/>
                                          </p:val>
                                        </p:tav>
                                        <p:tav tm="100000">
                                          <p:val>
                                            <p:strVal val="#ppt_x"/>
                                          </p:val>
                                        </p:tav>
                                      </p:tavLst>
                                    </p:anim>
                                    <p:anim calcmode="lin" valueType="num">
                                      <p:cBhvr>
                                        <p:cTn id="44" dur="500" fill="hold"/>
                                        <p:tgtEl>
                                          <p:spTgt spid="8"/>
                                        </p:tgtEl>
                                        <p:attrNameLst>
                                          <p:attrName>ppt_y</p:attrName>
                                        </p:attrNameLst>
                                      </p:cBhvr>
                                      <p:tavLst>
                                        <p:tav tm="0">
                                          <p:val>
                                            <p:strVal val="#ppt_y-#ppt_h/2"/>
                                          </p:val>
                                        </p:tav>
                                        <p:tav tm="100000">
                                          <p:val>
                                            <p:strVal val="#ppt_y"/>
                                          </p:val>
                                        </p:tav>
                                      </p:tavLst>
                                    </p:anim>
                                    <p:anim calcmode="lin" valueType="num">
                                      <p:cBhvr>
                                        <p:cTn id="45" dur="500" fill="hold"/>
                                        <p:tgtEl>
                                          <p:spTgt spid="8"/>
                                        </p:tgtEl>
                                        <p:attrNameLst>
                                          <p:attrName>ppt_w</p:attrName>
                                        </p:attrNameLst>
                                      </p:cBhvr>
                                      <p:tavLst>
                                        <p:tav tm="0">
                                          <p:val>
                                            <p:strVal val="#ppt_w"/>
                                          </p:val>
                                        </p:tav>
                                        <p:tav tm="100000">
                                          <p:val>
                                            <p:strVal val="#ppt_w"/>
                                          </p:val>
                                        </p:tav>
                                      </p:tavLst>
                                    </p:anim>
                                    <p:anim calcmode="lin" valueType="num">
                                      <p:cBhvr>
                                        <p:cTn id="46" dur="500" fill="hold"/>
                                        <p:tgtEl>
                                          <p:spTgt spid="8"/>
                                        </p:tgtEl>
                                        <p:attrNameLst>
                                          <p:attrName>ppt_h</p:attrName>
                                        </p:attrNameLst>
                                      </p:cBhvr>
                                      <p:tavLst>
                                        <p:tav tm="0">
                                          <p:val>
                                            <p:fltVal val="0"/>
                                          </p:val>
                                        </p:tav>
                                        <p:tav tm="100000">
                                          <p:val>
                                            <p:strVal val="#ppt_h"/>
                                          </p:val>
                                        </p:tav>
                                      </p:tavLst>
                                    </p:anim>
                                  </p:childTnLst>
                                </p:cTn>
                              </p:par>
                              <p:par>
                                <p:cTn id="47" presetID="17" presetClass="entr" presetSubtype="1"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p:cTn id="49" dur="500" fill="hold"/>
                                        <p:tgtEl>
                                          <p:spTgt spid="9"/>
                                        </p:tgtEl>
                                        <p:attrNameLst>
                                          <p:attrName>ppt_x</p:attrName>
                                        </p:attrNameLst>
                                      </p:cBhvr>
                                      <p:tavLst>
                                        <p:tav tm="0">
                                          <p:val>
                                            <p:strVal val="#ppt_x"/>
                                          </p:val>
                                        </p:tav>
                                        <p:tav tm="100000">
                                          <p:val>
                                            <p:strVal val="#ppt_x"/>
                                          </p:val>
                                        </p:tav>
                                      </p:tavLst>
                                    </p:anim>
                                    <p:anim calcmode="lin" valueType="num">
                                      <p:cBhvr>
                                        <p:cTn id="50" dur="500" fill="hold"/>
                                        <p:tgtEl>
                                          <p:spTgt spid="9"/>
                                        </p:tgtEl>
                                        <p:attrNameLst>
                                          <p:attrName>ppt_y</p:attrName>
                                        </p:attrNameLst>
                                      </p:cBhvr>
                                      <p:tavLst>
                                        <p:tav tm="0">
                                          <p:val>
                                            <p:strVal val="#ppt_y-#ppt_h/2"/>
                                          </p:val>
                                        </p:tav>
                                        <p:tav tm="100000">
                                          <p:val>
                                            <p:strVal val="#ppt_y"/>
                                          </p:val>
                                        </p:tav>
                                      </p:tavLst>
                                    </p:anim>
                                    <p:anim calcmode="lin" valueType="num">
                                      <p:cBhvr>
                                        <p:cTn id="51" dur="500" fill="hold"/>
                                        <p:tgtEl>
                                          <p:spTgt spid="9"/>
                                        </p:tgtEl>
                                        <p:attrNameLst>
                                          <p:attrName>ppt_w</p:attrName>
                                        </p:attrNameLst>
                                      </p:cBhvr>
                                      <p:tavLst>
                                        <p:tav tm="0">
                                          <p:val>
                                            <p:strVal val="#ppt_w"/>
                                          </p:val>
                                        </p:tav>
                                        <p:tav tm="100000">
                                          <p:val>
                                            <p:strVal val="#ppt_w"/>
                                          </p:val>
                                        </p:tav>
                                      </p:tavLst>
                                    </p:anim>
                                    <p:anim calcmode="lin" valueType="num">
                                      <p:cBhvr>
                                        <p:cTn id="52" dur="500" fill="hold"/>
                                        <p:tgtEl>
                                          <p:spTgt spid="9"/>
                                        </p:tgtEl>
                                        <p:attrNameLst>
                                          <p:attrName>ppt_h</p:attrName>
                                        </p:attrNameLst>
                                      </p:cBhvr>
                                      <p:tavLst>
                                        <p:tav tm="0">
                                          <p:val>
                                            <p:fltVal val="0"/>
                                          </p:val>
                                        </p:tav>
                                        <p:tav tm="100000">
                                          <p:val>
                                            <p:strVal val="#ppt_h"/>
                                          </p:val>
                                        </p:tav>
                                      </p:tavLst>
                                    </p:anim>
                                  </p:childTnLst>
                                </p:cTn>
                              </p:par>
                              <p:par>
                                <p:cTn id="53" presetID="17" presetClass="entr" presetSubtype="4"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p:cTn id="55" dur="500" fill="hold"/>
                                        <p:tgtEl>
                                          <p:spTgt spid="10"/>
                                        </p:tgtEl>
                                        <p:attrNameLst>
                                          <p:attrName>ppt_x</p:attrName>
                                        </p:attrNameLst>
                                      </p:cBhvr>
                                      <p:tavLst>
                                        <p:tav tm="0">
                                          <p:val>
                                            <p:strVal val="#ppt_x"/>
                                          </p:val>
                                        </p:tav>
                                        <p:tav tm="100000">
                                          <p:val>
                                            <p:strVal val="#ppt_x"/>
                                          </p:val>
                                        </p:tav>
                                      </p:tavLst>
                                    </p:anim>
                                    <p:anim calcmode="lin" valueType="num">
                                      <p:cBhvr>
                                        <p:cTn id="56" dur="500" fill="hold"/>
                                        <p:tgtEl>
                                          <p:spTgt spid="10"/>
                                        </p:tgtEl>
                                        <p:attrNameLst>
                                          <p:attrName>ppt_y</p:attrName>
                                        </p:attrNameLst>
                                      </p:cBhvr>
                                      <p:tavLst>
                                        <p:tav tm="0">
                                          <p:val>
                                            <p:strVal val="#ppt_y+#ppt_h/2"/>
                                          </p:val>
                                        </p:tav>
                                        <p:tav tm="100000">
                                          <p:val>
                                            <p:strVal val="#ppt_y"/>
                                          </p:val>
                                        </p:tav>
                                      </p:tavLst>
                                    </p:anim>
                                    <p:anim calcmode="lin" valueType="num">
                                      <p:cBhvr>
                                        <p:cTn id="57" dur="500" fill="hold"/>
                                        <p:tgtEl>
                                          <p:spTgt spid="10"/>
                                        </p:tgtEl>
                                        <p:attrNameLst>
                                          <p:attrName>ppt_w</p:attrName>
                                        </p:attrNameLst>
                                      </p:cBhvr>
                                      <p:tavLst>
                                        <p:tav tm="0">
                                          <p:val>
                                            <p:strVal val="#ppt_w"/>
                                          </p:val>
                                        </p:tav>
                                        <p:tav tm="100000">
                                          <p:val>
                                            <p:strVal val="#ppt_w"/>
                                          </p:val>
                                        </p:tav>
                                      </p:tavLst>
                                    </p:anim>
                                    <p:anim calcmode="lin" valueType="num">
                                      <p:cBhvr>
                                        <p:cTn id="58" dur="500" fill="hold"/>
                                        <p:tgtEl>
                                          <p:spTgt spid="10"/>
                                        </p:tgtEl>
                                        <p:attrNameLst>
                                          <p:attrName>ppt_h</p:attrName>
                                        </p:attrNameLst>
                                      </p:cBhvr>
                                      <p:tavLst>
                                        <p:tav tm="0">
                                          <p:val>
                                            <p:fltVal val="0"/>
                                          </p:val>
                                        </p:tav>
                                        <p:tav tm="100000">
                                          <p:val>
                                            <p:strVal val="#ppt_h"/>
                                          </p:val>
                                        </p:tav>
                                      </p:tavLst>
                                    </p:anim>
                                  </p:childTnLst>
                                </p:cTn>
                              </p:par>
                              <p:par>
                                <p:cTn id="59" presetID="17" presetClass="entr" presetSubtype="1" fill="hold" grpId="0" nodeType="with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p:cTn id="61" dur="500" fill="hold"/>
                                        <p:tgtEl>
                                          <p:spTgt spid="11"/>
                                        </p:tgtEl>
                                        <p:attrNameLst>
                                          <p:attrName>ppt_x</p:attrName>
                                        </p:attrNameLst>
                                      </p:cBhvr>
                                      <p:tavLst>
                                        <p:tav tm="0">
                                          <p:val>
                                            <p:strVal val="#ppt_x"/>
                                          </p:val>
                                        </p:tav>
                                        <p:tav tm="100000">
                                          <p:val>
                                            <p:strVal val="#ppt_x"/>
                                          </p:val>
                                        </p:tav>
                                      </p:tavLst>
                                    </p:anim>
                                    <p:anim calcmode="lin" valueType="num">
                                      <p:cBhvr>
                                        <p:cTn id="62" dur="500" fill="hold"/>
                                        <p:tgtEl>
                                          <p:spTgt spid="11"/>
                                        </p:tgtEl>
                                        <p:attrNameLst>
                                          <p:attrName>ppt_y</p:attrName>
                                        </p:attrNameLst>
                                      </p:cBhvr>
                                      <p:tavLst>
                                        <p:tav tm="0">
                                          <p:val>
                                            <p:strVal val="#ppt_y-#ppt_h/2"/>
                                          </p:val>
                                        </p:tav>
                                        <p:tav tm="100000">
                                          <p:val>
                                            <p:strVal val="#ppt_y"/>
                                          </p:val>
                                        </p:tav>
                                      </p:tavLst>
                                    </p:anim>
                                    <p:anim calcmode="lin" valueType="num">
                                      <p:cBhvr>
                                        <p:cTn id="63" dur="500" fill="hold"/>
                                        <p:tgtEl>
                                          <p:spTgt spid="11"/>
                                        </p:tgtEl>
                                        <p:attrNameLst>
                                          <p:attrName>ppt_w</p:attrName>
                                        </p:attrNameLst>
                                      </p:cBhvr>
                                      <p:tavLst>
                                        <p:tav tm="0">
                                          <p:val>
                                            <p:strVal val="#ppt_w"/>
                                          </p:val>
                                        </p:tav>
                                        <p:tav tm="100000">
                                          <p:val>
                                            <p:strVal val="#ppt_w"/>
                                          </p:val>
                                        </p:tav>
                                      </p:tavLst>
                                    </p:anim>
                                    <p:anim calcmode="lin" valueType="num">
                                      <p:cBhvr>
                                        <p:cTn id="64" dur="500" fill="hold"/>
                                        <p:tgtEl>
                                          <p:spTgt spid="11"/>
                                        </p:tgtEl>
                                        <p:attrNameLst>
                                          <p:attrName>ppt_h</p:attrName>
                                        </p:attrNameLst>
                                      </p:cBhvr>
                                      <p:tavLst>
                                        <p:tav tm="0">
                                          <p:val>
                                            <p:fltVal val="0"/>
                                          </p:val>
                                        </p:tav>
                                        <p:tav tm="100000">
                                          <p:val>
                                            <p:strVal val="#ppt_h"/>
                                          </p:val>
                                        </p:tav>
                                      </p:tavLst>
                                    </p:anim>
                                  </p:childTnLst>
                                </p:cTn>
                              </p:par>
                              <p:par>
                                <p:cTn id="65" presetID="17" presetClass="entr" presetSubtype="4" fill="hold" grpId="0" nodeType="withEffect">
                                  <p:stCondLst>
                                    <p:cond delay="0"/>
                                  </p:stCondLst>
                                  <p:childTnLst>
                                    <p:set>
                                      <p:cBhvr>
                                        <p:cTn id="66" dur="1" fill="hold">
                                          <p:stCondLst>
                                            <p:cond delay="0"/>
                                          </p:stCondLst>
                                        </p:cTn>
                                        <p:tgtEl>
                                          <p:spTgt spid="12"/>
                                        </p:tgtEl>
                                        <p:attrNameLst>
                                          <p:attrName>style.visibility</p:attrName>
                                        </p:attrNameLst>
                                      </p:cBhvr>
                                      <p:to>
                                        <p:strVal val="visible"/>
                                      </p:to>
                                    </p:set>
                                    <p:anim calcmode="lin" valueType="num">
                                      <p:cBhvr>
                                        <p:cTn id="67" dur="500" fill="hold"/>
                                        <p:tgtEl>
                                          <p:spTgt spid="12"/>
                                        </p:tgtEl>
                                        <p:attrNameLst>
                                          <p:attrName>ppt_x</p:attrName>
                                        </p:attrNameLst>
                                      </p:cBhvr>
                                      <p:tavLst>
                                        <p:tav tm="0">
                                          <p:val>
                                            <p:strVal val="#ppt_x"/>
                                          </p:val>
                                        </p:tav>
                                        <p:tav tm="100000">
                                          <p:val>
                                            <p:strVal val="#ppt_x"/>
                                          </p:val>
                                        </p:tav>
                                      </p:tavLst>
                                    </p:anim>
                                    <p:anim calcmode="lin" valueType="num">
                                      <p:cBhvr>
                                        <p:cTn id="68" dur="500" fill="hold"/>
                                        <p:tgtEl>
                                          <p:spTgt spid="12"/>
                                        </p:tgtEl>
                                        <p:attrNameLst>
                                          <p:attrName>ppt_y</p:attrName>
                                        </p:attrNameLst>
                                      </p:cBhvr>
                                      <p:tavLst>
                                        <p:tav tm="0">
                                          <p:val>
                                            <p:strVal val="#ppt_y+#ppt_h/2"/>
                                          </p:val>
                                        </p:tav>
                                        <p:tav tm="100000">
                                          <p:val>
                                            <p:strVal val="#ppt_y"/>
                                          </p:val>
                                        </p:tav>
                                      </p:tavLst>
                                    </p:anim>
                                    <p:anim calcmode="lin" valueType="num">
                                      <p:cBhvr>
                                        <p:cTn id="69" dur="500" fill="hold"/>
                                        <p:tgtEl>
                                          <p:spTgt spid="12"/>
                                        </p:tgtEl>
                                        <p:attrNameLst>
                                          <p:attrName>ppt_w</p:attrName>
                                        </p:attrNameLst>
                                      </p:cBhvr>
                                      <p:tavLst>
                                        <p:tav tm="0">
                                          <p:val>
                                            <p:strVal val="#ppt_w"/>
                                          </p:val>
                                        </p:tav>
                                        <p:tav tm="100000">
                                          <p:val>
                                            <p:strVal val="#ppt_w"/>
                                          </p:val>
                                        </p:tav>
                                      </p:tavLst>
                                    </p:anim>
                                    <p:anim calcmode="lin" valueType="num">
                                      <p:cBhvr>
                                        <p:cTn id="70" dur="500" fill="hold"/>
                                        <p:tgtEl>
                                          <p:spTgt spid="12"/>
                                        </p:tgtEl>
                                        <p:attrNameLst>
                                          <p:attrName>ppt_h</p:attrName>
                                        </p:attrNameLst>
                                      </p:cBhvr>
                                      <p:tavLst>
                                        <p:tav tm="0">
                                          <p:val>
                                            <p:fltVal val="0"/>
                                          </p:val>
                                        </p:tav>
                                        <p:tav tm="100000">
                                          <p:val>
                                            <p:strVal val="#ppt_h"/>
                                          </p:val>
                                        </p:tav>
                                      </p:tavLst>
                                    </p:anim>
                                  </p:childTnLst>
                                </p:cTn>
                              </p:par>
                              <p:par>
                                <p:cTn id="71" presetID="17" presetClass="entr" presetSubtype="1" fill="hold" grpId="0" nodeType="withEffect">
                                  <p:stCondLst>
                                    <p:cond delay="0"/>
                                  </p:stCondLst>
                                  <p:childTnLst>
                                    <p:set>
                                      <p:cBhvr>
                                        <p:cTn id="72" dur="1" fill="hold">
                                          <p:stCondLst>
                                            <p:cond delay="0"/>
                                          </p:stCondLst>
                                        </p:cTn>
                                        <p:tgtEl>
                                          <p:spTgt spid="20"/>
                                        </p:tgtEl>
                                        <p:attrNameLst>
                                          <p:attrName>style.visibility</p:attrName>
                                        </p:attrNameLst>
                                      </p:cBhvr>
                                      <p:to>
                                        <p:strVal val="visible"/>
                                      </p:to>
                                    </p:set>
                                    <p:anim calcmode="lin" valueType="num">
                                      <p:cBhvr>
                                        <p:cTn id="73" dur="500" fill="hold"/>
                                        <p:tgtEl>
                                          <p:spTgt spid="20"/>
                                        </p:tgtEl>
                                        <p:attrNameLst>
                                          <p:attrName>ppt_x</p:attrName>
                                        </p:attrNameLst>
                                      </p:cBhvr>
                                      <p:tavLst>
                                        <p:tav tm="0">
                                          <p:val>
                                            <p:strVal val="#ppt_x"/>
                                          </p:val>
                                        </p:tav>
                                        <p:tav tm="100000">
                                          <p:val>
                                            <p:strVal val="#ppt_x"/>
                                          </p:val>
                                        </p:tav>
                                      </p:tavLst>
                                    </p:anim>
                                    <p:anim calcmode="lin" valueType="num">
                                      <p:cBhvr>
                                        <p:cTn id="74" dur="500" fill="hold"/>
                                        <p:tgtEl>
                                          <p:spTgt spid="20"/>
                                        </p:tgtEl>
                                        <p:attrNameLst>
                                          <p:attrName>ppt_y</p:attrName>
                                        </p:attrNameLst>
                                      </p:cBhvr>
                                      <p:tavLst>
                                        <p:tav tm="0">
                                          <p:val>
                                            <p:strVal val="#ppt_y-#ppt_h/2"/>
                                          </p:val>
                                        </p:tav>
                                        <p:tav tm="100000">
                                          <p:val>
                                            <p:strVal val="#ppt_y"/>
                                          </p:val>
                                        </p:tav>
                                      </p:tavLst>
                                    </p:anim>
                                    <p:anim calcmode="lin" valueType="num">
                                      <p:cBhvr>
                                        <p:cTn id="75" dur="500" fill="hold"/>
                                        <p:tgtEl>
                                          <p:spTgt spid="20"/>
                                        </p:tgtEl>
                                        <p:attrNameLst>
                                          <p:attrName>ppt_w</p:attrName>
                                        </p:attrNameLst>
                                      </p:cBhvr>
                                      <p:tavLst>
                                        <p:tav tm="0">
                                          <p:val>
                                            <p:strVal val="#ppt_w"/>
                                          </p:val>
                                        </p:tav>
                                        <p:tav tm="100000">
                                          <p:val>
                                            <p:strVal val="#ppt_w"/>
                                          </p:val>
                                        </p:tav>
                                      </p:tavLst>
                                    </p:anim>
                                    <p:anim calcmode="lin" valueType="num">
                                      <p:cBhvr>
                                        <p:cTn id="76" dur="500" fill="hold"/>
                                        <p:tgtEl>
                                          <p:spTgt spid="20"/>
                                        </p:tgtEl>
                                        <p:attrNameLst>
                                          <p:attrName>ppt_h</p:attrName>
                                        </p:attrNameLst>
                                      </p:cBhvr>
                                      <p:tavLst>
                                        <p:tav tm="0">
                                          <p:val>
                                            <p:fltVal val="0"/>
                                          </p:val>
                                        </p:tav>
                                        <p:tav tm="100000">
                                          <p:val>
                                            <p:strVal val="#ppt_h"/>
                                          </p:val>
                                        </p:tav>
                                      </p:tavLst>
                                    </p:anim>
                                  </p:childTnLst>
                                </p:cTn>
                              </p:par>
                              <p:par>
                                <p:cTn id="77" presetID="17" presetClass="entr" presetSubtype="4"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 calcmode="lin" valueType="num">
                                      <p:cBhvr>
                                        <p:cTn id="79" dur="500" fill="hold"/>
                                        <p:tgtEl>
                                          <p:spTgt spid="21"/>
                                        </p:tgtEl>
                                        <p:attrNameLst>
                                          <p:attrName>ppt_x</p:attrName>
                                        </p:attrNameLst>
                                      </p:cBhvr>
                                      <p:tavLst>
                                        <p:tav tm="0">
                                          <p:val>
                                            <p:strVal val="#ppt_x"/>
                                          </p:val>
                                        </p:tav>
                                        <p:tav tm="100000">
                                          <p:val>
                                            <p:strVal val="#ppt_x"/>
                                          </p:val>
                                        </p:tav>
                                      </p:tavLst>
                                    </p:anim>
                                    <p:anim calcmode="lin" valueType="num">
                                      <p:cBhvr>
                                        <p:cTn id="80" dur="500" fill="hold"/>
                                        <p:tgtEl>
                                          <p:spTgt spid="21"/>
                                        </p:tgtEl>
                                        <p:attrNameLst>
                                          <p:attrName>ppt_y</p:attrName>
                                        </p:attrNameLst>
                                      </p:cBhvr>
                                      <p:tavLst>
                                        <p:tav tm="0">
                                          <p:val>
                                            <p:strVal val="#ppt_y+#ppt_h/2"/>
                                          </p:val>
                                        </p:tav>
                                        <p:tav tm="100000">
                                          <p:val>
                                            <p:strVal val="#ppt_y"/>
                                          </p:val>
                                        </p:tav>
                                      </p:tavLst>
                                    </p:anim>
                                    <p:anim calcmode="lin" valueType="num">
                                      <p:cBhvr>
                                        <p:cTn id="81" dur="500" fill="hold"/>
                                        <p:tgtEl>
                                          <p:spTgt spid="21"/>
                                        </p:tgtEl>
                                        <p:attrNameLst>
                                          <p:attrName>ppt_w</p:attrName>
                                        </p:attrNameLst>
                                      </p:cBhvr>
                                      <p:tavLst>
                                        <p:tav tm="0">
                                          <p:val>
                                            <p:strVal val="#ppt_w"/>
                                          </p:val>
                                        </p:tav>
                                        <p:tav tm="100000">
                                          <p:val>
                                            <p:strVal val="#ppt_w"/>
                                          </p:val>
                                        </p:tav>
                                      </p:tavLst>
                                    </p:anim>
                                    <p:anim calcmode="lin" valueType="num">
                                      <p:cBhvr>
                                        <p:cTn id="82" dur="500" fill="hold"/>
                                        <p:tgtEl>
                                          <p:spTgt spid="21"/>
                                        </p:tgtEl>
                                        <p:attrNameLst>
                                          <p:attrName>ppt_h</p:attrName>
                                        </p:attrNameLst>
                                      </p:cBhvr>
                                      <p:tavLst>
                                        <p:tav tm="0">
                                          <p:val>
                                            <p:fltVal val="0"/>
                                          </p:val>
                                        </p:tav>
                                        <p:tav tm="100000">
                                          <p:val>
                                            <p:strVal val="#ppt_h"/>
                                          </p:val>
                                        </p:tav>
                                      </p:tavLst>
                                    </p:anim>
                                  </p:childTnLst>
                                </p:cTn>
                              </p:par>
                            </p:childTnLst>
                          </p:cTn>
                        </p:par>
                        <p:par>
                          <p:cTn id="83" fill="hold">
                            <p:stCondLst>
                              <p:cond delay="500"/>
                            </p:stCondLst>
                            <p:childTnLst>
                              <p:par>
                                <p:cTn id="84" presetID="10" presetClass="entr" presetSubtype="0" fill="hold" nodeType="afterEffect">
                                  <p:stCondLst>
                                    <p:cond delay="0"/>
                                  </p:stCondLst>
                                  <p:childTnLst>
                                    <p:set>
                                      <p:cBhvr>
                                        <p:cTn id="85" dur="1" fill="hold">
                                          <p:stCondLst>
                                            <p:cond delay="0"/>
                                          </p:stCondLst>
                                        </p:cTn>
                                        <p:tgtEl>
                                          <p:spTgt spid="29"/>
                                        </p:tgtEl>
                                        <p:attrNameLst>
                                          <p:attrName>style.visibility</p:attrName>
                                        </p:attrNameLst>
                                      </p:cBhvr>
                                      <p:to>
                                        <p:strVal val="visible"/>
                                      </p:to>
                                    </p:set>
                                    <p:animEffect transition="in" filter="fade">
                                      <p:cBhvr>
                                        <p:cTn id="86" dur="500"/>
                                        <p:tgtEl>
                                          <p:spTgt spid="29"/>
                                        </p:tgtEl>
                                      </p:cBhvr>
                                    </p:animEffect>
                                  </p:childTnLst>
                                </p:cTn>
                              </p:par>
                            </p:childTnLst>
                          </p:cTn>
                        </p:par>
                        <p:par>
                          <p:cTn id="87" fill="hold">
                            <p:stCondLst>
                              <p:cond delay="1000"/>
                            </p:stCondLst>
                            <p:childTnLst>
                              <p:par>
                                <p:cTn id="88" presetID="2" presetClass="entr" presetSubtype="4" fill="hold" grpId="0" nodeType="afterEffect">
                                  <p:stCondLst>
                                    <p:cond delay="0"/>
                                  </p:stCondLst>
                                  <p:childTnLst>
                                    <p:set>
                                      <p:cBhvr>
                                        <p:cTn id="89" dur="1" fill="hold">
                                          <p:stCondLst>
                                            <p:cond delay="0"/>
                                          </p:stCondLst>
                                        </p:cTn>
                                        <p:tgtEl>
                                          <p:spTgt spid="30"/>
                                        </p:tgtEl>
                                        <p:attrNameLst>
                                          <p:attrName>style.visibility</p:attrName>
                                        </p:attrNameLst>
                                      </p:cBhvr>
                                      <p:to>
                                        <p:strVal val="visible"/>
                                      </p:to>
                                    </p:set>
                                    <p:anim calcmode="lin" valueType="num">
                                      <p:cBhvr additive="base">
                                        <p:cTn id="90" dur="500" fill="hold"/>
                                        <p:tgtEl>
                                          <p:spTgt spid="30"/>
                                        </p:tgtEl>
                                        <p:attrNameLst>
                                          <p:attrName>ppt_x</p:attrName>
                                        </p:attrNameLst>
                                      </p:cBhvr>
                                      <p:tavLst>
                                        <p:tav tm="0">
                                          <p:val>
                                            <p:strVal val="#ppt_x"/>
                                          </p:val>
                                        </p:tav>
                                        <p:tav tm="100000">
                                          <p:val>
                                            <p:strVal val="#ppt_x"/>
                                          </p:val>
                                        </p:tav>
                                      </p:tavLst>
                                    </p:anim>
                                    <p:anim calcmode="lin" valueType="num">
                                      <p:cBhvr additive="base">
                                        <p:cTn id="91"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20" grpId="0" animBg="1"/>
      <p:bldP spid="21" grpId="0" animBg="1"/>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Đường kết nối Mũi tên Thẳng 27">
            <a:extLst>
              <a:ext uri="{FF2B5EF4-FFF2-40B4-BE49-F238E27FC236}">
                <a16:creationId xmlns:a16="http://schemas.microsoft.com/office/drawing/2014/main" id="{3A8495B2-4328-449E-BA3D-E218C15DD06E}"/>
              </a:ext>
            </a:extLst>
          </p:cNvPr>
          <p:cNvCxnSpPr>
            <a:cxnSpLocks/>
          </p:cNvCxnSpPr>
          <p:nvPr/>
        </p:nvCxnSpPr>
        <p:spPr>
          <a:xfrm flipV="1">
            <a:off x="16880" y="3298417"/>
            <a:ext cx="1354993" cy="14014"/>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nvGrpSpPr>
          <p:cNvPr id="2" name="Nhóm 1">
            <a:extLst>
              <a:ext uri="{FF2B5EF4-FFF2-40B4-BE49-F238E27FC236}">
                <a16:creationId xmlns:a16="http://schemas.microsoft.com/office/drawing/2014/main" id="{7010AF27-291D-41AA-B3DB-C12D05B39B69}"/>
              </a:ext>
            </a:extLst>
          </p:cNvPr>
          <p:cNvGrpSpPr/>
          <p:nvPr/>
        </p:nvGrpSpPr>
        <p:grpSpPr>
          <a:xfrm>
            <a:off x="129525" y="-117718"/>
            <a:ext cx="12187771" cy="6814531"/>
            <a:chOff x="129525" y="-117718"/>
            <a:chExt cx="12187771" cy="6814531"/>
          </a:xfrm>
        </p:grpSpPr>
        <p:sp>
          <p:nvSpPr>
            <p:cNvPr id="62" name="文本框 61"/>
            <p:cNvSpPr txBox="1"/>
            <p:nvPr/>
          </p:nvSpPr>
          <p:spPr>
            <a:xfrm>
              <a:off x="1921718" y="360628"/>
              <a:ext cx="5048604" cy="584775"/>
            </a:xfrm>
            <a:prstGeom prst="rect">
              <a:avLst/>
            </a:prstGeom>
            <a:noFill/>
          </p:spPr>
          <p:txBody>
            <a:bodyPr wrap="square" rtlCol="0">
              <a:spAutoFit/>
              <a:scene3d>
                <a:camera prst="orthographicFront"/>
                <a:lightRig rig="threePt" dir="t"/>
              </a:scene3d>
              <a:sp3d contourW="12700"/>
            </a:bodyPr>
            <a:lstStyle/>
            <a:p>
              <a:r>
                <a:rPr lang="en-US" altLang="zh-CN" sz="3200" b="1">
                  <a:solidFill>
                    <a:schemeClr val="accent1"/>
                  </a:solidFill>
                  <a:latin typeface="Calibri" panose="020F0502020204030204" pitchFamily="34" charset="0"/>
                </a:rPr>
                <a:t>THE MODEL OF PROJECT</a:t>
              </a:r>
              <a:endParaRPr lang="zh-CN" altLang="en-US" sz="3200" b="1" dirty="0">
                <a:solidFill>
                  <a:schemeClr val="accent1"/>
                </a:solidFill>
                <a:latin typeface="Calibri" panose="020F0502020204030204" pitchFamily="34" charset="0"/>
              </a:endParaRPr>
            </a:p>
          </p:txBody>
        </p:sp>
        <p:sp>
          <p:nvSpPr>
            <p:cNvPr id="30" name="Freeform 83">
              <a:extLst>
                <a:ext uri="{FF2B5EF4-FFF2-40B4-BE49-F238E27FC236}">
                  <a16:creationId xmlns:a16="http://schemas.microsoft.com/office/drawing/2014/main" id="{2D08D768-3D50-4E77-A022-2EFF48B2466C}"/>
                </a:ext>
              </a:extLst>
            </p:cNvPr>
            <p:cNvSpPr>
              <a:spLocks noEditPoints="1"/>
            </p:cNvSpPr>
            <p:nvPr/>
          </p:nvSpPr>
          <p:spPr bwMode="auto">
            <a:xfrm>
              <a:off x="6984445" y="468399"/>
              <a:ext cx="365075" cy="547613"/>
            </a:xfrm>
            <a:custGeom>
              <a:avLst/>
              <a:gdLst/>
              <a:ahLst/>
              <a:cxnLst>
                <a:cxn ang="0">
                  <a:pos x="38" y="26"/>
                </a:cxn>
                <a:cxn ang="0">
                  <a:pos x="24" y="55"/>
                </a:cxn>
                <a:cxn ang="0">
                  <a:pos x="20" y="58"/>
                </a:cxn>
                <a:cxn ang="0">
                  <a:pos x="16" y="55"/>
                </a:cxn>
                <a:cxn ang="0">
                  <a:pos x="2" y="26"/>
                </a:cxn>
                <a:cxn ang="0">
                  <a:pos x="0" y="19"/>
                </a:cxn>
                <a:cxn ang="0">
                  <a:pos x="20" y="0"/>
                </a:cxn>
                <a:cxn ang="0">
                  <a:pos x="39" y="19"/>
                </a:cxn>
                <a:cxn ang="0">
                  <a:pos x="38" y="26"/>
                </a:cxn>
                <a:cxn ang="0">
                  <a:pos x="20" y="9"/>
                </a:cxn>
                <a:cxn ang="0">
                  <a:pos x="10" y="19"/>
                </a:cxn>
                <a:cxn ang="0">
                  <a:pos x="20" y="29"/>
                </a:cxn>
                <a:cxn ang="0">
                  <a:pos x="30" y="19"/>
                </a:cxn>
                <a:cxn ang="0">
                  <a:pos x="20" y="9"/>
                </a:cxn>
              </a:cxnLst>
              <a:rect l="0" t="0" r="r" b="b"/>
              <a:pathLst>
                <a:path w="39" h="58">
                  <a:moveTo>
                    <a:pt x="38" y="26"/>
                  </a:moveTo>
                  <a:cubicBezTo>
                    <a:pt x="24" y="55"/>
                    <a:pt x="24" y="55"/>
                    <a:pt x="24" y="55"/>
                  </a:cubicBezTo>
                  <a:cubicBezTo>
                    <a:pt x="23" y="57"/>
                    <a:pt x="22" y="58"/>
                    <a:pt x="20" y="58"/>
                  </a:cubicBezTo>
                  <a:cubicBezTo>
                    <a:pt x="18" y="58"/>
                    <a:pt x="16" y="57"/>
                    <a:pt x="16" y="55"/>
                  </a:cubicBezTo>
                  <a:cubicBezTo>
                    <a:pt x="2" y="26"/>
                    <a:pt x="2" y="26"/>
                    <a:pt x="2" y="26"/>
                  </a:cubicBezTo>
                  <a:cubicBezTo>
                    <a:pt x="1" y="24"/>
                    <a:pt x="0" y="21"/>
                    <a:pt x="0" y="19"/>
                  </a:cubicBezTo>
                  <a:cubicBezTo>
                    <a:pt x="0" y="8"/>
                    <a:pt x="9" y="0"/>
                    <a:pt x="20" y="0"/>
                  </a:cubicBezTo>
                  <a:cubicBezTo>
                    <a:pt x="31" y="0"/>
                    <a:pt x="39" y="8"/>
                    <a:pt x="39" y="19"/>
                  </a:cubicBezTo>
                  <a:cubicBezTo>
                    <a:pt x="39" y="21"/>
                    <a:pt x="39" y="24"/>
                    <a:pt x="38" y="26"/>
                  </a:cubicBezTo>
                  <a:close/>
                  <a:moveTo>
                    <a:pt x="20" y="9"/>
                  </a:moveTo>
                  <a:cubicBezTo>
                    <a:pt x="15" y="9"/>
                    <a:pt x="10" y="14"/>
                    <a:pt x="10" y="19"/>
                  </a:cubicBezTo>
                  <a:cubicBezTo>
                    <a:pt x="10" y="24"/>
                    <a:pt x="15" y="29"/>
                    <a:pt x="20" y="29"/>
                  </a:cubicBezTo>
                  <a:cubicBezTo>
                    <a:pt x="25" y="29"/>
                    <a:pt x="30" y="24"/>
                    <a:pt x="30" y="19"/>
                  </a:cubicBezTo>
                  <a:cubicBezTo>
                    <a:pt x="30" y="14"/>
                    <a:pt x="25" y="9"/>
                    <a:pt x="20" y="9"/>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Freeform 52">
              <a:extLst>
                <a:ext uri="{FF2B5EF4-FFF2-40B4-BE49-F238E27FC236}">
                  <a16:creationId xmlns:a16="http://schemas.microsoft.com/office/drawing/2014/main" id="{E76BEB36-A66F-470C-A72C-28804BE8F786}"/>
                </a:ext>
              </a:extLst>
            </p:cNvPr>
            <p:cNvSpPr>
              <a:spLocks noEditPoints="1"/>
            </p:cNvSpPr>
            <p:nvPr/>
          </p:nvSpPr>
          <p:spPr bwMode="auto">
            <a:xfrm>
              <a:off x="8634437" y="274197"/>
              <a:ext cx="463422" cy="498578"/>
            </a:xfrm>
            <a:custGeom>
              <a:avLst/>
              <a:gdLst/>
              <a:ahLst/>
              <a:cxnLst>
                <a:cxn ang="0">
                  <a:pos x="67" y="67"/>
                </a:cxn>
                <a:cxn ang="0">
                  <a:pos x="61" y="72"/>
                </a:cxn>
                <a:cxn ang="0">
                  <a:pos x="5" y="72"/>
                </a:cxn>
                <a:cxn ang="0">
                  <a:pos x="0" y="67"/>
                </a:cxn>
                <a:cxn ang="0">
                  <a:pos x="0" y="16"/>
                </a:cxn>
                <a:cxn ang="0">
                  <a:pos x="5" y="11"/>
                </a:cxn>
                <a:cxn ang="0">
                  <a:pos x="10" y="11"/>
                </a:cxn>
                <a:cxn ang="0">
                  <a:pos x="10" y="7"/>
                </a:cxn>
                <a:cxn ang="0">
                  <a:pos x="16" y="0"/>
                </a:cxn>
                <a:cxn ang="0">
                  <a:pos x="19" y="0"/>
                </a:cxn>
                <a:cxn ang="0">
                  <a:pos x="25" y="7"/>
                </a:cxn>
                <a:cxn ang="0">
                  <a:pos x="25" y="11"/>
                </a:cxn>
                <a:cxn ang="0">
                  <a:pos x="41" y="11"/>
                </a:cxn>
                <a:cxn ang="0">
                  <a:pos x="41" y="7"/>
                </a:cxn>
                <a:cxn ang="0">
                  <a:pos x="47" y="0"/>
                </a:cxn>
                <a:cxn ang="0">
                  <a:pos x="50" y="0"/>
                </a:cxn>
                <a:cxn ang="0">
                  <a:pos x="56" y="7"/>
                </a:cxn>
                <a:cxn ang="0">
                  <a:pos x="56" y="11"/>
                </a:cxn>
                <a:cxn ang="0">
                  <a:pos x="61" y="11"/>
                </a:cxn>
                <a:cxn ang="0">
                  <a:pos x="67" y="16"/>
                </a:cxn>
                <a:cxn ang="0">
                  <a:pos x="67" y="67"/>
                </a:cxn>
                <a:cxn ang="0">
                  <a:pos x="61" y="67"/>
                </a:cxn>
                <a:cxn ang="0">
                  <a:pos x="61" y="26"/>
                </a:cxn>
                <a:cxn ang="0">
                  <a:pos x="5" y="26"/>
                </a:cxn>
                <a:cxn ang="0">
                  <a:pos x="5" y="67"/>
                </a:cxn>
                <a:cxn ang="0">
                  <a:pos x="61" y="67"/>
                </a:cxn>
                <a:cxn ang="0">
                  <a:pos x="20" y="7"/>
                </a:cxn>
                <a:cxn ang="0">
                  <a:pos x="19" y="5"/>
                </a:cxn>
                <a:cxn ang="0">
                  <a:pos x="16" y="5"/>
                </a:cxn>
                <a:cxn ang="0">
                  <a:pos x="15" y="7"/>
                </a:cxn>
                <a:cxn ang="0">
                  <a:pos x="15" y="18"/>
                </a:cxn>
                <a:cxn ang="0">
                  <a:pos x="16" y="20"/>
                </a:cxn>
                <a:cxn ang="0">
                  <a:pos x="19" y="20"/>
                </a:cxn>
                <a:cxn ang="0">
                  <a:pos x="20" y="18"/>
                </a:cxn>
                <a:cxn ang="0">
                  <a:pos x="20" y="7"/>
                </a:cxn>
                <a:cxn ang="0">
                  <a:pos x="51" y="7"/>
                </a:cxn>
                <a:cxn ang="0">
                  <a:pos x="50" y="5"/>
                </a:cxn>
                <a:cxn ang="0">
                  <a:pos x="47" y="5"/>
                </a:cxn>
                <a:cxn ang="0">
                  <a:pos x="46" y="7"/>
                </a:cxn>
                <a:cxn ang="0">
                  <a:pos x="46" y="18"/>
                </a:cxn>
                <a:cxn ang="0">
                  <a:pos x="47" y="20"/>
                </a:cxn>
                <a:cxn ang="0">
                  <a:pos x="50" y="20"/>
                </a:cxn>
                <a:cxn ang="0">
                  <a:pos x="51" y="18"/>
                </a:cxn>
                <a:cxn ang="0">
                  <a:pos x="51" y="7"/>
                </a:cxn>
              </a:cxnLst>
              <a:rect l="0" t="0" r="r" b="b"/>
              <a:pathLst>
                <a:path w="67" h="72">
                  <a:moveTo>
                    <a:pt x="67" y="67"/>
                  </a:moveTo>
                  <a:cubicBezTo>
                    <a:pt x="67" y="70"/>
                    <a:pt x="64" y="72"/>
                    <a:pt x="61" y="72"/>
                  </a:cubicBezTo>
                  <a:cubicBezTo>
                    <a:pt x="5" y="72"/>
                    <a:pt x="5" y="72"/>
                    <a:pt x="5" y="72"/>
                  </a:cubicBezTo>
                  <a:cubicBezTo>
                    <a:pt x="2" y="72"/>
                    <a:pt x="0" y="70"/>
                    <a:pt x="0" y="67"/>
                  </a:cubicBezTo>
                  <a:cubicBezTo>
                    <a:pt x="0" y="16"/>
                    <a:pt x="0" y="16"/>
                    <a:pt x="0" y="16"/>
                  </a:cubicBezTo>
                  <a:cubicBezTo>
                    <a:pt x="0" y="13"/>
                    <a:pt x="2" y="11"/>
                    <a:pt x="5" y="11"/>
                  </a:cubicBezTo>
                  <a:cubicBezTo>
                    <a:pt x="10" y="11"/>
                    <a:pt x="10" y="11"/>
                    <a:pt x="10" y="11"/>
                  </a:cubicBezTo>
                  <a:cubicBezTo>
                    <a:pt x="10" y="7"/>
                    <a:pt x="10" y="7"/>
                    <a:pt x="10" y="7"/>
                  </a:cubicBezTo>
                  <a:cubicBezTo>
                    <a:pt x="10" y="3"/>
                    <a:pt x="13" y="0"/>
                    <a:pt x="16" y="0"/>
                  </a:cubicBezTo>
                  <a:cubicBezTo>
                    <a:pt x="19" y="0"/>
                    <a:pt x="19" y="0"/>
                    <a:pt x="19" y="0"/>
                  </a:cubicBezTo>
                  <a:cubicBezTo>
                    <a:pt x="23" y="0"/>
                    <a:pt x="25" y="3"/>
                    <a:pt x="25" y="7"/>
                  </a:cubicBezTo>
                  <a:cubicBezTo>
                    <a:pt x="25" y="11"/>
                    <a:pt x="25" y="11"/>
                    <a:pt x="25" y="11"/>
                  </a:cubicBezTo>
                  <a:cubicBezTo>
                    <a:pt x="41" y="11"/>
                    <a:pt x="41" y="11"/>
                    <a:pt x="41" y="11"/>
                  </a:cubicBezTo>
                  <a:cubicBezTo>
                    <a:pt x="41" y="7"/>
                    <a:pt x="41" y="7"/>
                    <a:pt x="41" y="7"/>
                  </a:cubicBezTo>
                  <a:cubicBezTo>
                    <a:pt x="41" y="3"/>
                    <a:pt x="44" y="0"/>
                    <a:pt x="47" y="0"/>
                  </a:cubicBezTo>
                  <a:cubicBezTo>
                    <a:pt x="50" y="0"/>
                    <a:pt x="50" y="0"/>
                    <a:pt x="50" y="0"/>
                  </a:cubicBezTo>
                  <a:cubicBezTo>
                    <a:pt x="53" y="0"/>
                    <a:pt x="56" y="3"/>
                    <a:pt x="56" y="7"/>
                  </a:cubicBezTo>
                  <a:cubicBezTo>
                    <a:pt x="56" y="11"/>
                    <a:pt x="56" y="11"/>
                    <a:pt x="56" y="11"/>
                  </a:cubicBezTo>
                  <a:cubicBezTo>
                    <a:pt x="61" y="11"/>
                    <a:pt x="61" y="11"/>
                    <a:pt x="61" y="11"/>
                  </a:cubicBezTo>
                  <a:cubicBezTo>
                    <a:pt x="64" y="11"/>
                    <a:pt x="67" y="13"/>
                    <a:pt x="67" y="16"/>
                  </a:cubicBezTo>
                  <a:lnTo>
                    <a:pt x="67" y="67"/>
                  </a:lnTo>
                  <a:close/>
                  <a:moveTo>
                    <a:pt x="61" y="67"/>
                  </a:moveTo>
                  <a:cubicBezTo>
                    <a:pt x="61" y="26"/>
                    <a:pt x="61" y="26"/>
                    <a:pt x="61" y="26"/>
                  </a:cubicBezTo>
                  <a:cubicBezTo>
                    <a:pt x="5" y="26"/>
                    <a:pt x="5" y="26"/>
                    <a:pt x="5" y="26"/>
                  </a:cubicBezTo>
                  <a:cubicBezTo>
                    <a:pt x="5" y="67"/>
                    <a:pt x="5" y="67"/>
                    <a:pt x="5" y="67"/>
                  </a:cubicBezTo>
                  <a:lnTo>
                    <a:pt x="61" y="67"/>
                  </a:lnTo>
                  <a:close/>
                  <a:moveTo>
                    <a:pt x="20" y="7"/>
                  </a:moveTo>
                  <a:cubicBezTo>
                    <a:pt x="20" y="6"/>
                    <a:pt x="20" y="5"/>
                    <a:pt x="19" y="5"/>
                  </a:cubicBezTo>
                  <a:cubicBezTo>
                    <a:pt x="16" y="5"/>
                    <a:pt x="16" y="5"/>
                    <a:pt x="16" y="5"/>
                  </a:cubicBezTo>
                  <a:cubicBezTo>
                    <a:pt x="16" y="5"/>
                    <a:pt x="15" y="6"/>
                    <a:pt x="15" y="7"/>
                  </a:cubicBezTo>
                  <a:cubicBezTo>
                    <a:pt x="15" y="18"/>
                    <a:pt x="15" y="18"/>
                    <a:pt x="15" y="18"/>
                  </a:cubicBezTo>
                  <a:cubicBezTo>
                    <a:pt x="15" y="19"/>
                    <a:pt x="16" y="20"/>
                    <a:pt x="16" y="20"/>
                  </a:cubicBezTo>
                  <a:cubicBezTo>
                    <a:pt x="19" y="20"/>
                    <a:pt x="19" y="20"/>
                    <a:pt x="19" y="20"/>
                  </a:cubicBezTo>
                  <a:cubicBezTo>
                    <a:pt x="20" y="20"/>
                    <a:pt x="20" y="19"/>
                    <a:pt x="20" y="18"/>
                  </a:cubicBezTo>
                  <a:lnTo>
                    <a:pt x="20" y="7"/>
                  </a:lnTo>
                  <a:close/>
                  <a:moveTo>
                    <a:pt x="51" y="7"/>
                  </a:moveTo>
                  <a:cubicBezTo>
                    <a:pt x="51" y="6"/>
                    <a:pt x="51" y="5"/>
                    <a:pt x="50" y="5"/>
                  </a:cubicBezTo>
                  <a:cubicBezTo>
                    <a:pt x="47" y="5"/>
                    <a:pt x="47" y="5"/>
                    <a:pt x="47" y="5"/>
                  </a:cubicBezTo>
                  <a:cubicBezTo>
                    <a:pt x="47" y="5"/>
                    <a:pt x="46" y="6"/>
                    <a:pt x="46" y="7"/>
                  </a:cubicBezTo>
                  <a:cubicBezTo>
                    <a:pt x="46" y="18"/>
                    <a:pt x="46" y="18"/>
                    <a:pt x="46" y="18"/>
                  </a:cubicBezTo>
                  <a:cubicBezTo>
                    <a:pt x="46" y="19"/>
                    <a:pt x="47" y="20"/>
                    <a:pt x="47" y="20"/>
                  </a:cubicBezTo>
                  <a:cubicBezTo>
                    <a:pt x="50" y="20"/>
                    <a:pt x="50" y="20"/>
                    <a:pt x="50" y="20"/>
                  </a:cubicBezTo>
                  <a:cubicBezTo>
                    <a:pt x="51" y="20"/>
                    <a:pt x="51" y="19"/>
                    <a:pt x="51" y="18"/>
                  </a:cubicBezTo>
                  <a:lnTo>
                    <a:pt x="51" y="7"/>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4" name="Group 87">
              <a:extLst>
                <a:ext uri="{FF2B5EF4-FFF2-40B4-BE49-F238E27FC236}">
                  <a16:creationId xmlns:a16="http://schemas.microsoft.com/office/drawing/2014/main" id="{F9C56F6F-2E39-4666-B023-536F89E87DF4}"/>
                </a:ext>
              </a:extLst>
            </p:cNvPr>
            <p:cNvGrpSpPr/>
            <p:nvPr/>
          </p:nvGrpSpPr>
          <p:grpSpPr>
            <a:xfrm rot="16200000">
              <a:off x="1314290" y="1579902"/>
              <a:ext cx="2827419" cy="2827418"/>
              <a:chOff x="2965298" y="2181091"/>
              <a:chExt cx="3213404" cy="3213402"/>
            </a:xfrm>
            <a:solidFill>
              <a:srgbClr val="FF3737"/>
            </a:solidFill>
          </p:grpSpPr>
          <p:sp>
            <p:nvSpPr>
              <p:cNvPr id="35" name="Block Arc 61">
                <a:extLst>
                  <a:ext uri="{FF2B5EF4-FFF2-40B4-BE49-F238E27FC236}">
                    <a16:creationId xmlns:a16="http://schemas.microsoft.com/office/drawing/2014/main" id="{9FCCFFF6-8F8B-43B3-B0B3-D13390BCF6AB}"/>
                  </a:ext>
                </a:extLst>
              </p:cNvPr>
              <p:cNvSpPr/>
              <p:nvPr/>
            </p:nvSpPr>
            <p:spPr>
              <a:xfrm>
                <a:off x="2965298" y="2181091"/>
                <a:ext cx="3213404" cy="3213402"/>
              </a:xfrm>
              <a:prstGeom prst="blockArc">
                <a:avLst>
                  <a:gd name="adj1" fmla="val 10800000"/>
                  <a:gd name="adj2" fmla="val 16200004"/>
                  <a:gd name="adj3" fmla="val 2113"/>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6" name="Block Arc 65">
                <a:extLst>
                  <a:ext uri="{FF2B5EF4-FFF2-40B4-BE49-F238E27FC236}">
                    <a16:creationId xmlns:a16="http://schemas.microsoft.com/office/drawing/2014/main" id="{F313B9B0-8E71-4DE9-89DC-D31B6058308B}"/>
                  </a:ext>
                </a:extLst>
              </p:cNvPr>
              <p:cNvSpPr/>
              <p:nvPr/>
            </p:nvSpPr>
            <p:spPr>
              <a:xfrm>
                <a:off x="2965298" y="2181091"/>
                <a:ext cx="3213404" cy="3213402"/>
              </a:xfrm>
              <a:prstGeom prst="blockArc">
                <a:avLst>
                  <a:gd name="adj1" fmla="val 16200000"/>
                  <a:gd name="adj2" fmla="val 21589317"/>
                  <a:gd name="adj3" fmla="val 2281"/>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grpSp>
          <p:nvGrpSpPr>
            <p:cNvPr id="37" name="Group 70">
              <a:extLst>
                <a:ext uri="{FF2B5EF4-FFF2-40B4-BE49-F238E27FC236}">
                  <a16:creationId xmlns:a16="http://schemas.microsoft.com/office/drawing/2014/main" id="{19ED1A40-D270-47EB-9BD2-815189F3A2E0}"/>
                </a:ext>
              </a:extLst>
            </p:cNvPr>
            <p:cNvGrpSpPr/>
            <p:nvPr/>
          </p:nvGrpSpPr>
          <p:grpSpPr>
            <a:xfrm rot="10800000">
              <a:off x="1690590" y="1863741"/>
              <a:ext cx="2081026" cy="2081022"/>
              <a:chOff x="3353092" y="3067546"/>
              <a:chExt cx="2410946" cy="2410942"/>
            </a:xfrm>
          </p:grpSpPr>
          <p:sp>
            <p:nvSpPr>
              <p:cNvPr id="38" name="Chord 88">
                <a:extLst>
                  <a:ext uri="{FF2B5EF4-FFF2-40B4-BE49-F238E27FC236}">
                    <a16:creationId xmlns:a16="http://schemas.microsoft.com/office/drawing/2014/main" id="{7285C650-E80F-44D1-A18C-CBA73BC9DB04}"/>
                  </a:ext>
                </a:extLst>
              </p:cNvPr>
              <p:cNvSpPr/>
              <p:nvPr/>
            </p:nvSpPr>
            <p:spPr>
              <a:xfrm>
                <a:off x="3353092" y="3067546"/>
                <a:ext cx="2410946" cy="2410942"/>
              </a:xfrm>
              <a:prstGeom prst="chord">
                <a:avLst>
                  <a:gd name="adj1" fmla="val 10841139"/>
                  <a:gd name="adj2" fmla="val 21551980"/>
                </a:avLst>
              </a:prstGeom>
              <a:solidFill>
                <a:schemeClr val="bg1">
                  <a:lumMod val="8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01693" tIns="301693" rIns="301693" bIns="301693" numCol="1" spcCol="1270" anchor="b" anchorCtr="0">
                <a:noAutofit/>
              </a:bodyPr>
              <a:lstStyle/>
              <a:p>
                <a:pPr algn="ctr" defTabSz="1718690">
                  <a:lnSpc>
                    <a:spcPct val="90000"/>
                  </a:lnSpc>
                  <a:spcBef>
                    <a:spcPct val="0"/>
                  </a:spcBef>
                  <a:spcAft>
                    <a:spcPct val="35000"/>
                  </a:spcAft>
                </a:pPr>
                <a:endParaRPr lang="en-US" sz="7200" dirty="0"/>
              </a:p>
            </p:txBody>
          </p:sp>
          <p:grpSp>
            <p:nvGrpSpPr>
              <p:cNvPr id="39" name="Group 60">
                <a:extLst>
                  <a:ext uri="{FF2B5EF4-FFF2-40B4-BE49-F238E27FC236}">
                    <a16:creationId xmlns:a16="http://schemas.microsoft.com/office/drawing/2014/main" id="{6EFC15B4-D30C-4EFE-BD82-55D9EA3FD641}"/>
                  </a:ext>
                </a:extLst>
              </p:cNvPr>
              <p:cNvGrpSpPr/>
              <p:nvPr/>
            </p:nvGrpSpPr>
            <p:grpSpPr>
              <a:xfrm>
                <a:off x="4202906" y="3436597"/>
                <a:ext cx="738188" cy="187008"/>
                <a:chOff x="990600" y="4300538"/>
                <a:chExt cx="357188" cy="90488"/>
              </a:xfrm>
              <a:solidFill>
                <a:schemeClr val="bg1"/>
              </a:solidFill>
            </p:grpSpPr>
            <p:sp>
              <p:nvSpPr>
                <p:cNvPr id="40" name="Freeform 5">
                  <a:extLst>
                    <a:ext uri="{FF2B5EF4-FFF2-40B4-BE49-F238E27FC236}">
                      <a16:creationId xmlns:a16="http://schemas.microsoft.com/office/drawing/2014/main" id="{762BE8BE-548E-4027-8D49-1C52026E99E7}"/>
                    </a:ext>
                  </a:extLst>
                </p:cNvPr>
                <p:cNvSpPr>
                  <a:spLocks noEditPoints="1"/>
                </p:cNvSpPr>
                <p:nvPr/>
              </p:nvSpPr>
              <p:spPr bwMode="auto">
                <a:xfrm>
                  <a:off x="1068388" y="4351338"/>
                  <a:ext cx="34925" cy="31750"/>
                </a:xfrm>
                <a:custGeom>
                  <a:avLst/>
                  <a:gdLst/>
                  <a:ahLst/>
                  <a:cxnLst>
                    <a:cxn ang="0">
                      <a:pos x="8" y="15"/>
                    </a:cxn>
                    <a:cxn ang="0">
                      <a:pos x="16" y="8"/>
                    </a:cxn>
                    <a:cxn ang="0">
                      <a:pos x="8" y="0"/>
                    </a:cxn>
                    <a:cxn ang="0">
                      <a:pos x="0" y="8"/>
                    </a:cxn>
                    <a:cxn ang="0">
                      <a:pos x="8" y="15"/>
                    </a:cxn>
                    <a:cxn ang="0">
                      <a:pos x="8" y="15"/>
                    </a:cxn>
                    <a:cxn ang="0">
                      <a:pos x="8" y="15"/>
                    </a:cxn>
                  </a:cxnLst>
                  <a:rect l="0" t="0" r="r" b="b"/>
                  <a:pathLst>
                    <a:path w="16" h="15">
                      <a:moveTo>
                        <a:pt x="8" y="15"/>
                      </a:moveTo>
                      <a:cubicBezTo>
                        <a:pt x="12" y="15"/>
                        <a:pt x="16" y="12"/>
                        <a:pt x="16" y="8"/>
                      </a:cubicBezTo>
                      <a:cubicBezTo>
                        <a:pt x="16" y="4"/>
                        <a:pt x="12" y="0"/>
                        <a:pt x="8" y="0"/>
                      </a:cubicBezTo>
                      <a:cubicBezTo>
                        <a:pt x="3" y="0"/>
                        <a:pt x="0" y="4"/>
                        <a:pt x="0" y="8"/>
                      </a:cubicBezTo>
                      <a:cubicBezTo>
                        <a:pt x="0" y="12"/>
                        <a:pt x="3" y="15"/>
                        <a:pt x="8" y="15"/>
                      </a:cubicBezTo>
                      <a:close/>
                      <a:moveTo>
                        <a:pt x="8" y="15"/>
                      </a:moveTo>
                      <a:cubicBezTo>
                        <a:pt x="8" y="15"/>
                        <a:pt x="8" y="15"/>
                        <a:pt x="8" y="15"/>
                      </a:cubicBezTo>
                    </a:path>
                  </a:pathLst>
                </a:custGeom>
                <a:solidFill>
                  <a:schemeClr val="tx1">
                    <a:lumMod val="50000"/>
                    <a:lumOff val="5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1" name="Freeform 6">
                  <a:extLst>
                    <a:ext uri="{FF2B5EF4-FFF2-40B4-BE49-F238E27FC236}">
                      <a16:creationId xmlns:a16="http://schemas.microsoft.com/office/drawing/2014/main" id="{DE797412-C831-4B10-AA87-C8A774A8BCFD}"/>
                    </a:ext>
                  </a:extLst>
                </p:cNvPr>
                <p:cNvSpPr>
                  <a:spLocks noEditPoints="1"/>
                </p:cNvSpPr>
                <p:nvPr/>
              </p:nvSpPr>
              <p:spPr bwMode="auto">
                <a:xfrm>
                  <a:off x="1135063" y="4300538"/>
                  <a:ext cx="58738" cy="53975"/>
                </a:xfrm>
                <a:custGeom>
                  <a:avLst/>
                  <a:gdLst/>
                  <a:ahLst/>
                  <a:cxnLst>
                    <a:cxn ang="0">
                      <a:pos x="28" y="13"/>
                    </a:cxn>
                    <a:cxn ang="0">
                      <a:pos x="14" y="26"/>
                    </a:cxn>
                    <a:cxn ang="0">
                      <a:pos x="0" y="13"/>
                    </a:cxn>
                    <a:cxn ang="0">
                      <a:pos x="14" y="0"/>
                    </a:cxn>
                    <a:cxn ang="0">
                      <a:pos x="28" y="13"/>
                    </a:cxn>
                    <a:cxn ang="0">
                      <a:pos x="28" y="13"/>
                    </a:cxn>
                    <a:cxn ang="0">
                      <a:pos x="28" y="13"/>
                    </a:cxn>
                  </a:cxnLst>
                  <a:rect l="0" t="0" r="r" b="b"/>
                  <a:pathLst>
                    <a:path w="28" h="26">
                      <a:moveTo>
                        <a:pt x="28" y="13"/>
                      </a:moveTo>
                      <a:cubicBezTo>
                        <a:pt x="28" y="20"/>
                        <a:pt x="22" y="26"/>
                        <a:pt x="14" y="26"/>
                      </a:cubicBezTo>
                      <a:cubicBezTo>
                        <a:pt x="7" y="26"/>
                        <a:pt x="0" y="20"/>
                        <a:pt x="0" y="13"/>
                      </a:cubicBezTo>
                      <a:cubicBezTo>
                        <a:pt x="0" y="6"/>
                        <a:pt x="7" y="0"/>
                        <a:pt x="14" y="0"/>
                      </a:cubicBezTo>
                      <a:cubicBezTo>
                        <a:pt x="22" y="0"/>
                        <a:pt x="28" y="6"/>
                        <a:pt x="28" y="13"/>
                      </a:cubicBezTo>
                      <a:close/>
                      <a:moveTo>
                        <a:pt x="28" y="13"/>
                      </a:moveTo>
                      <a:cubicBezTo>
                        <a:pt x="28" y="13"/>
                        <a:pt x="28" y="13"/>
                        <a:pt x="28" y="13"/>
                      </a:cubicBezTo>
                    </a:path>
                  </a:pathLst>
                </a:custGeom>
                <a:solidFill>
                  <a:schemeClr val="tx1">
                    <a:lumMod val="50000"/>
                    <a:lumOff val="5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2" name="Freeform 7">
                  <a:extLst>
                    <a:ext uri="{FF2B5EF4-FFF2-40B4-BE49-F238E27FC236}">
                      <a16:creationId xmlns:a16="http://schemas.microsoft.com/office/drawing/2014/main" id="{7F123F97-10EE-49E8-9320-AB6B19BD17CD}"/>
                    </a:ext>
                  </a:extLst>
                </p:cNvPr>
                <p:cNvSpPr>
                  <a:spLocks noEditPoints="1"/>
                </p:cNvSpPr>
                <p:nvPr/>
              </p:nvSpPr>
              <p:spPr bwMode="auto">
                <a:xfrm>
                  <a:off x="1233488" y="4352925"/>
                  <a:ext cx="34925" cy="31750"/>
                </a:xfrm>
                <a:custGeom>
                  <a:avLst/>
                  <a:gdLst/>
                  <a:ahLst/>
                  <a:cxnLst>
                    <a:cxn ang="0">
                      <a:pos x="16" y="7"/>
                    </a:cxn>
                    <a:cxn ang="0">
                      <a:pos x="8" y="15"/>
                    </a:cxn>
                    <a:cxn ang="0">
                      <a:pos x="0" y="7"/>
                    </a:cxn>
                    <a:cxn ang="0">
                      <a:pos x="8" y="0"/>
                    </a:cxn>
                    <a:cxn ang="0">
                      <a:pos x="16" y="7"/>
                    </a:cxn>
                    <a:cxn ang="0">
                      <a:pos x="16" y="7"/>
                    </a:cxn>
                    <a:cxn ang="0">
                      <a:pos x="16" y="7"/>
                    </a:cxn>
                  </a:cxnLst>
                  <a:rect l="0" t="0" r="r" b="b"/>
                  <a:pathLst>
                    <a:path w="16" h="15">
                      <a:moveTo>
                        <a:pt x="16" y="7"/>
                      </a:moveTo>
                      <a:cubicBezTo>
                        <a:pt x="16" y="11"/>
                        <a:pt x="12" y="15"/>
                        <a:pt x="8" y="15"/>
                      </a:cubicBezTo>
                      <a:cubicBezTo>
                        <a:pt x="3" y="15"/>
                        <a:pt x="0" y="11"/>
                        <a:pt x="0" y="7"/>
                      </a:cubicBezTo>
                      <a:cubicBezTo>
                        <a:pt x="0" y="3"/>
                        <a:pt x="3" y="0"/>
                        <a:pt x="8" y="0"/>
                      </a:cubicBezTo>
                      <a:cubicBezTo>
                        <a:pt x="12" y="0"/>
                        <a:pt x="16" y="3"/>
                        <a:pt x="16" y="7"/>
                      </a:cubicBezTo>
                      <a:close/>
                      <a:moveTo>
                        <a:pt x="16" y="7"/>
                      </a:moveTo>
                      <a:cubicBezTo>
                        <a:pt x="16" y="7"/>
                        <a:pt x="16" y="7"/>
                        <a:pt x="16" y="7"/>
                      </a:cubicBezTo>
                    </a:path>
                  </a:pathLst>
                </a:custGeom>
                <a:solidFill>
                  <a:schemeClr val="tx1">
                    <a:lumMod val="50000"/>
                    <a:lumOff val="5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4" name="Freeform 9">
                  <a:extLst>
                    <a:ext uri="{FF2B5EF4-FFF2-40B4-BE49-F238E27FC236}">
                      <a16:creationId xmlns:a16="http://schemas.microsoft.com/office/drawing/2014/main" id="{24E16C5D-09F5-471F-86AC-49DB7FC560BE}"/>
                    </a:ext>
                  </a:extLst>
                </p:cNvPr>
                <p:cNvSpPr>
                  <a:spLocks noEditPoints="1"/>
                </p:cNvSpPr>
                <p:nvPr/>
              </p:nvSpPr>
              <p:spPr bwMode="auto">
                <a:xfrm>
                  <a:off x="1287463" y="4335463"/>
                  <a:ext cx="60325" cy="53975"/>
                </a:xfrm>
                <a:custGeom>
                  <a:avLst/>
                  <a:gdLst/>
                  <a:ahLst/>
                  <a:cxnLst>
                    <a:cxn ang="0">
                      <a:pos x="29" y="13"/>
                    </a:cxn>
                    <a:cxn ang="0">
                      <a:pos x="14" y="25"/>
                    </a:cxn>
                    <a:cxn ang="0">
                      <a:pos x="0" y="13"/>
                    </a:cxn>
                    <a:cxn ang="0">
                      <a:pos x="14" y="0"/>
                    </a:cxn>
                    <a:cxn ang="0">
                      <a:pos x="29" y="13"/>
                    </a:cxn>
                    <a:cxn ang="0">
                      <a:pos x="29" y="13"/>
                    </a:cxn>
                    <a:cxn ang="0">
                      <a:pos x="29" y="13"/>
                    </a:cxn>
                  </a:cxnLst>
                  <a:rect l="0" t="0" r="r" b="b"/>
                  <a:pathLst>
                    <a:path w="29" h="25">
                      <a:moveTo>
                        <a:pt x="29" y="13"/>
                      </a:moveTo>
                      <a:cubicBezTo>
                        <a:pt x="29" y="20"/>
                        <a:pt x="22" y="25"/>
                        <a:pt x="14" y="25"/>
                      </a:cubicBezTo>
                      <a:cubicBezTo>
                        <a:pt x="7" y="25"/>
                        <a:pt x="0" y="20"/>
                        <a:pt x="0" y="13"/>
                      </a:cubicBezTo>
                      <a:cubicBezTo>
                        <a:pt x="0" y="6"/>
                        <a:pt x="7" y="0"/>
                        <a:pt x="14" y="0"/>
                      </a:cubicBezTo>
                      <a:cubicBezTo>
                        <a:pt x="22" y="0"/>
                        <a:pt x="29" y="6"/>
                        <a:pt x="29" y="13"/>
                      </a:cubicBezTo>
                      <a:close/>
                      <a:moveTo>
                        <a:pt x="29" y="13"/>
                      </a:moveTo>
                      <a:cubicBezTo>
                        <a:pt x="29" y="13"/>
                        <a:pt x="29" y="13"/>
                        <a:pt x="29" y="13"/>
                      </a:cubicBezTo>
                    </a:path>
                  </a:pathLst>
                </a:custGeom>
                <a:solidFill>
                  <a:schemeClr val="tx1">
                    <a:lumMod val="50000"/>
                    <a:lumOff val="5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5" name="Freeform 10">
                  <a:extLst>
                    <a:ext uri="{FF2B5EF4-FFF2-40B4-BE49-F238E27FC236}">
                      <a16:creationId xmlns:a16="http://schemas.microsoft.com/office/drawing/2014/main" id="{AA1A0912-01FC-416F-8D75-0A3D0D8ACDDA}"/>
                    </a:ext>
                  </a:extLst>
                </p:cNvPr>
                <p:cNvSpPr>
                  <a:spLocks noEditPoints="1"/>
                </p:cNvSpPr>
                <p:nvPr/>
              </p:nvSpPr>
              <p:spPr bwMode="auto">
                <a:xfrm>
                  <a:off x="990600" y="4335463"/>
                  <a:ext cx="58738" cy="55563"/>
                </a:xfrm>
                <a:custGeom>
                  <a:avLst/>
                  <a:gdLst/>
                  <a:ahLst/>
                  <a:cxnLst>
                    <a:cxn ang="0">
                      <a:pos x="28" y="13"/>
                    </a:cxn>
                    <a:cxn ang="0">
                      <a:pos x="14" y="0"/>
                    </a:cxn>
                    <a:cxn ang="0">
                      <a:pos x="0" y="13"/>
                    </a:cxn>
                    <a:cxn ang="0">
                      <a:pos x="14" y="26"/>
                    </a:cxn>
                    <a:cxn ang="0">
                      <a:pos x="28" y="13"/>
                    </a:cxn>
                    <a:cxn ang="0">
                      <a:pos x="28" y="13"/>
                    </a:cxn>
                    <a:cxn ang="0">
                      <a:pos x="28" y="13"/>
                    </a:cxn>
                  </a:cxnLst>
                  <a:rect l="0" t="0" r="r" b="b"/>
                  <a:pathLst>
                    <a:path w="28" h="26">
                      <a:moveTo>
                        <a:pt x="28" y="13"/>
                      </a:moveTo>
                      <a:cubicBezTo>
                        <a:pt x="28" y="6"/>
                        <a:pt x="22" y="0"/>
                        <a:pt x="14" y="0"/>
                      </a:cubicBezTo>
                      <a:cubicBezTo>
                        <a:pt x="6" y="0"/>
                        <a:pt x="0" y="6"/>
                        <a:pt x="0" y="13"/>
                      </a:cubicBezTo>
                      <a:cubicBezTo>
                        <a:pt x="0" y="20"/>
                        <a:pt x="6" y="26"/>
                        <a:pt x="14" y="26"/>
                      </a:cubicBezTo>
                      <a:cubicBezTo>
                        <a:pt x="22" y="26"/>
                        <a:pt x="28" y="20"/>
                        <a:pt x="28" y="13"/>
                      </a:cubicBezTo>
                      <a:close/>
                      <a:moveTo>
                        <a:pt x="28" y="13"/>
                      </a:moveTo>
                      <a:cubicBezTo>
                        <a:pt x="28" y="13"/>
                        <a:pt x="28" y="13"/>
                        <a:pt x="28" y="13"/>
                      </a:cubicBezTo>
                    </a:path>
                  </a:pathLst>
                </a:custGeom>
                <a:solidFill>
                  <a:schemeClr val="tx1">
                    <a:lumMod val="50000"/>
                    <a:lumOff val="5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pic>
          <p:nvPicPr>
            <p:cNvPr id="10244" name="Picture 4" descr="Image result for lazada png">
              <a:extLst>
                <a:ext uri="{FF2B5EF4-FFF2-40B4-BE49-F238E27FC236}">
                  <a16:creationId xmlns:a16="http://schemas.microsoft.com/office/drawing/2014/main" id="{719A42CA-92BB-466C-ACBD-E249C8D869D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03271" y="2214610"/>
              <a:ext cx="1165413" cy="1168181"/>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10246" name="Picture 6" descr="Image result for shopee logo png">
              <a:extLst>
                <a:ext uri="{FF2B5EF4-FFF2-40B4-BE49-F238E27FC236}">
                  <a16:creationId xmlns:a16="http://schemas.microsoft.com/office/drawing/2014/main" id="{D06CD61F-109A-4AAF-B18B-D698A6A4B2C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96347" y="2993611"/>
              <a:ext cx="872338" cy="872338"/>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Related image">
              <a:extLst>
                <a:ext uri="{FF2B5EF4-FFF2-40B4-BE49-F238E27FC236}">
                  <a16:creationId xmlns:a16="http://schemas.microsoft.com/office/drawing/2014/main" id="{599B938C-27FF-4447-B16A-30A61A3A49FB}"/>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737" t="18271" r="34875" b="19393"/>
            <a:stretch/>
          </p:blipFill>
          <p:spPr bwMode="auto">
            <a:xfrm>
              <a:off x="2675610" y="2428574"/>
              <a:ext cx="932649" cy="972446"/>
            </a:xfrm>
            <a:prstGeom prst="flowChartConnector">
              <a:avLst/>
            </a:prstGeom>
            <a:noFill/>
            <a:extLst>
              <a:ext uri="{909E8E84-426E-40DD-AFC4-6F175D3DCCD1}">
                <a14:hiddenFill xmlns:a14="http://schemas.microsoft.com/office/drawing/2010/main">
                  <a:solidFill>
                    <a:srgbClr val="FFFFFF"/>
                  </a:solidFill>
                </a14:hiddenFill>
              </a:ext>
            </a:extLst>
          </p:spPr>
        </p:pic>
        <p:grpSp>
          <p:nvGrpSpPr>
            <p:cNvPr id="51" name="Group 39">
              <a:extLst>
                <a:ext uri="{FF2B5EF4-FFF2-40B4-BE49-F238E27FC236}">
                  <a16:creationId xmlns:a16="http://schemas.microsoft.com/office/drawing/2014/main" id="{553A7F6D-4053-496D-A434-F9728AF25EE6}"/>
                </a:ext>
              </a:extLst>
            </p:cNvPr>
            <p:cNvGrpSpPr/>
            <p:nvPr/>
          </p:nvGrpSpPr>
          <p:grpSpPr>
            <a:xfrm>
              <a:off x="317757" y="1992478"/>
              <a:ext cx="713916" cy="713916"/>
              <a:chOff x="2826133" y="2269320"/>
              <a:chExt cx="788112" cy="788112"/>
            </a:xfrm>
          </p:grpSpPr>
          <p:sp>
            <p:nvSpPr>
              <p:cNvPr id="52" name="Oval 86">
                <a:extLst>
                  <a:ext uri="{FF2B5EF4-FFF2-40B4-BE49-F238E27FC236}">
                    <a16:creationId xmlns:a16="http://schemas.microsoft.com/office/drawing/2014/main" id="{557C3D00-B373-4C76-9095-6445E477D1E0}"/>
                  </a:ext>
                </a:extLst>
              </p:cNvPr>
              <p:cNvSpPr>
                <a:spLocks noChangeAspect="1"/>
              </p:cNvSpPr>
              <p:nvPr/>
            </p:nvSpPr>
            <p:spPr>
              <a:xfrm>
                <a:off x="2826133" y="2269320"/>
                <a:ext cx="788112" cy="788112"/>
              </a:xfrm>
              <a:prstGeom prst="ellipse">
                <a:avLst/>
              </a:prstGeom>
              <a:solidFill>
                <a:schemeClr val="accent2"/>
              </a:solidFill>
              <a:ln w="28575">
                <a:solidFill>
                  <a:schemeClr val="accent2">
                    <a:lumMod val="75000"/>
                  </a:schemeClr>
                </a:solid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185304">
                  <a:lnSpc>
                    <a:spcPct val="90000"/>
                  </a:lnSpc>
                  <a:spcBef>
                    <a:spcPct val="0"/>
                  </a:spcBef>
                  <a:spcAft>
                    <a:spcPct val="35000"/>
                  </a:spcAft>
                </a:pPr>
                <a:endParaRPr lang="en-US" sz="1867" b="1" dirty="0"/>
              </a:p>
            </p:txBody>
          </p:sp>
          <p:sp>
            <p:nvSpPr>
              <p:cNvPr id="53" name="Freeform 178">
                <a:extLst>
                  <a:ext uri="{FF2B5EF4-FFF2-40B4-BE49-F238E27FC236}">
                    <a16:creationId xmlns:a16="http://schemas.microsoft.com/office/drawing/2014/main" id="{4749BF32-10C3-4925-BDBB-39768CF92CC0}"/>
                  </a:ext>
                </a:extLst>
              </p:cNvPr>
              <p:cNvSpPr>
                <a:spLocks noEditPoints="1"/>
              </p:cNvSpPr>
              <p:nvPr/>
            </p:nvSpPr>
            <p:spPr bwMode="auto">
              <a:xfrm>
                <a:off x="3049403" y="2534747"/>
                <a:ext cx="341572" cy="257258"/>
              </a:xfrm>
              <a:custGeom>
                <a:avLst/>
                <a:gdLst/>
                <a:ahLst/>
                <a:cxnLst>
                  <a:cxn ang="0">
                    <a:pos x="158" y="119"/>
                  </a:cxn>
                  <a:cxn ang="0">
                    <a:pos x="0" y="119"/>
                  </a:cxn>
                  <a:cxn ang="0">
                    <a:pos x="0" y="0"/>
                  </a:cxn>
                  <a:cxn ang="0">
                    <a:pos x="9" y="0"/>
                  </a:cxn>
                  <a:cxn ang="0">
                    <a:pos x="9" y="108"/>
                  </a:cxn>
                  <a:cxn ang="0">
                    <a:pos x="158" y="108"/>
                  </a:cxn>
                  <a:cxn ang="0">
                    <a:pos x="158" y="119"/>
                  </a:cxn>
                  <a:cxn ang="0">
                    <a:pos x="50" y="99"/>
                  </a:cxn>
                  <a:cxn ang="0">
                    <a:pos x="29" y="99"/>
                  </a:cxn>
                  <a:cxn ang="0">
                    <a:pos x="29" y="60"/>
                  </a:cxn>
                  <a:cxn ang="0">
                    <a:pos x="50" y="60"/>
                  </a:cxn>
                  <a:cxn ang="0">
                    <a:pos x="50" y="99"/>
                  </a:cxn>
                  <a:cxn ang="0">
                    <a:pos x="78" y="99"/>
                  </a:cxn>
                  <a:cxn ang="0">
                    <a:pos x="59" y="99"/>
                  </a:cxn>
                  <a:cxn ang="0">
                    <a:pos x="59" y="19"/>
                  </a:cxn>
                  <a:cxn ang="0">
                    <a:pos x="78" y="19"/>
                  </a:cxn>
                  <a:cxn ang="0">
                    <a:pos x="78" y="99"/>
                  </a:cxn>
                  <a:cxn ang="0">
                    <a:pos x="109" y="99"/>
                  </a:cxn>
                  <a:cxn ang="0">
                    <a:pos x="89" y="99"/>
                  </a:cxn>
                  <a:cxn ang="0">
                    <a:pos x="89" y="39"/>
                  </a:cxn>
                  <a:cxn ang="0">
                    <a:pos x="109" y="39"/>
                  </a:cxn>
                  <a:cxn ang="0">
                    <a:pos x="109" y="99"/>
                  </a:cxn>
                  <a:cxn ang="0">
                    <a:pos x="139" y="99"/>
                  </a:cxn>
                  <a:cxn ang="0">
                    <a:pos x="119" y="99"/>
                  </a:cxn>
                  <a:cxn ang="0">
                    <a:pos x="119" y="11"/>
                  </a:cxn>
                  <a:cxn ang="0">
                    <a:pos x="139" y="11"/>
                  </a:cxn>
                  <a:cxn ang="0">
                    <a:pos x="139" y="99"/>
                  </a:cxn>
                </a:cxnLst>
                <a:rect l="0" t="0" r="r" b="b"/>
                <a:pathLst>
                  <a:path w="158" h="119">
                    <a:moveTo>
                      <a:pt x="158" y="119"/>
                    </a:moveTo>
                    <a:lnTo>
                      <a:pt x="0" y="119"/>
                    </a:lnTo>
                    <a:lnTo>
                      <a:pt x="0" y="0"/>
                    </a:lnTo>
                    <a:lnTo>
                      <a:pt x="9" y="0"/>
                    </a:lnTo>
                    <a:lnTo>
                      <a:pt x="9" y="108"/>
                    </a:lnTo>
                    <a:lnTo>
                      <a:pt x="158" y="108"/>
                    </a:lnTo>
                    <a:lnTo>
                      <a:pt x="158" y="119"/>
                    </a:lnTo>
                    <a:close/>
                    <a:moveTo>
                      <a:pt x="50" y="99"/>
                    </a:moveTo>
                    <a:lnTo>
                      <a:pt x="29" y="99"/>
                    </a:lnTo>
                    <a:lnTo>
                      <a:pt x="29" y="60"/>
                    </a:lnTo>
                    <a:lnTo>
                      <a:pt x="50" y="60"/>
                    </a:lnTo>
                    <a:lnTo>
                      <a:pt x="50" y="99"/>
                    </a:lnTo>
                    <a:close/>
                    <a:moveTo>
                      <a:pt x="78" y="99"/>
                    </a:moveTo>
                    <a:lnTo>
                      <a:pt x="59" y="99"/>
                    </a:lnTo>
                    <a:lnTo>
                      <a:pt x="59" y="19"/>
                    </a:lnTo>
                    <a:lnTo>
                      <a:pt x="78" y="19"/>
                    </a:lnTo>
                    <a:lnTo>
                      <a:pt x="78" y="99"/>
                    </a:lnTo>
                    <a:close/>
                    <a:moveTo>
                      <a:pt x="109" y="99"/>
                    </a:moveTo>
                    <a:lnTo>
                      <a:pt x="89" y="99"/>
                    </a:lnTo>
                    <a:lnTo>
                      <a:pt x="89" y="39"/>
                    </a:lnTo>
                    <a:lnTo>
                      <a:pt x="109" y="39"/>
                    </a:lnTo>
                    <a:lnTo>
                      <a:pt x="109" y="99"/>
                    </a:lnTo>
                    <a:close/>
                    <a:moveTo>
                      <a:pt x="139" y="99"/>
                    </a:moveTo>
                    <a:lnTo>
                      <a:pt x="119" y="99"/>
                    </a:lnTo>
                    <a:lnTo>
                      <a:pt x="119" y="11"/>
                    </a:lnTo>
                    <a:lnTo>
                      <a:pt x="139" y="11"/>
                    </a:lnTo>
                    <a:lnTo>
                      <a:pt x="139" y="99"/>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grpSp>
        <p:grpSp>
          <p:nvGrpSpPr>
            <p:cNvPr id="8" name="Nhóm 7">
              <a:extLst>
                <a:ext uri="{FF2B5EF4-FFF2-40B4-BE49-F238E27FC236}">
                  <a16:creationId xmlns:a16="http://schemas.microsoft.com/office/drawing/2014/main" id="{EC689F28-D36A-41D9-BA0F-C77810F402AA}"/>
                </a:ext>
              </a:extLst>
            </p:cNvPr>
            <p:cNvGrpSpPr/>
            <p:nvPr/>
          </p:nvGrpSpPr>
          <p:grpSpPr>
            <a:xfrm>
              <a:off x="5386514" y="3201324"/>
              <a:ext cx="1483755" cy="1483755"/>
              <a:chOff x="5206746" y="1933337"/>
              <a:chExt cx="1763576" cy="1763576"/>
            </a:xfrm>
          </p:grpSpPr>
          <p:pic>
            <p:nvPicPr>
              <p:cNvPr id="55" name="Picture 6" descr="Image result for raspberry pi 3 b+ png">
                <a:extLst>
                  <a:ext uri="{FF2B5EF4-FFF2-40B4-BE49-F238E27FC236}">
                    <a16:creationId xmlns:a16="http://schemas.microsoft.com/office/drawing/2014/main" id="{CEF4ED52-50FC-4182-834A-0A4AD6A7738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06746" y="1933337"/>
                <a:ext cx="1763576" cy="176357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8" descr="Image result for raspberry pi 3 logo png">
                <a:extLst>
                  <a:ext uri="{FF2B5EF4-FFF2-40B4-BE49-F238E27FC236}">
                    <a16:creationId xmlns:a16="http://schemas.microsoft.com/office/drawing/2014/main" id="{0F3EF4D1-E9E5-475C-ACC1-6DC21AEE8E6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69654" y="2578386"/>
                <a:ext cx="376491" cy="4734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Nhóm 25">
              <a:extLst>
                <a:ext uri="{FF2B5EF4-FFF2-40B4-BE49-F238E27FC236}">
                  <a16:creationId xmlns:a16="http://schemas.microsoft.com/office/drawing/2014/main" id="{6118E6F4-3B5B-4D7F-A6E6-00E2D0696883}"/>
                </a:ext>
              </a:extLst>
            </p:cNvPr>
            <p:cNvGrpSpPr/>
            <p:nvPr/>
          </p:nvGrpSpPr>
          <p:grpSpPr>
            <a:xfrm>
              <a:off x="129525" y="5281232"/>
              <a:ext cx="2369530" cy="1415581"/>
              <a:chOff x="5759183" y="611936"/>
              <a:chExt cx="3176207" cy="1897498"/>
            </a:xfrm>
          </p:grpSpPr>
          <p:pic>
            <p:nvPicPr>
              <p:cNvPr id="10254" name="Picture 14" descr="Image result for gui programming on ubuntu">
                <a:extLst>
                  <a:ext uri="{FF2B5EF4-FFF2-40B4-BE49-F238E27FC236}">
                    <a16:creationId xmlns:a16="http://schemas.microsoft.com/office/drawing/2014/main" id="{DDDD4C88-7E43-48D3-9592-DCF7BA178BE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96000" y="611936"/>
                <a:ext cx="2458741" cy="138304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56" name="Picture 16" descr="Image result for linux os logo png">
                <a:extLst>
                  <a:ext uri="{FF2B5EF4-FFF2-40B4-BE49-F238E27FC236}">
                    <a16:creationId xmlns:a16="http://schemas.microsoft.com/office/drawing/2014/main" id="{CD82E661-0E00-4E57-AB87-AEE861D2B5D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76853" y="1250897"/>
                <a:ext cx="1258537" cy="1258537"/>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Image result for ubuntu logo png">
                <a:extLst>
                  <a:ext uri="{FF2B5EF4-FFF2-40B4-BE49-F238E27FC236}">
                    <a16:creationId xmlns:a16="http://schemas.microsoft.com/office/drawing/2014/main" id="{F90FA7C0-A0BB-47A5-A521-DAFE5A4911A0}"/>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59183" y="1403085"/>
                <a:ext cx="989204" cy="989204"/>
              </a:xfrm>
              <a:prstGeom prst="rect">
                <a:avLst/>
              </a:prstGeom>
              <a:noFill/>
              <a:extLst>
                <a:ext uri="{909E8E84-426E-40DD-AFC4-6F175D3DCCD1}">
                  <a14:hiddenFill xmlns:a14="http://schemas.microsoft.com/office/drawing/2010/main">
                    <a:solidFill>
                      <a:srgbClr val="FFFFFF"/>
                    </a:solidFill>
                  </a14:hiddenFill>
                </a:ext>
              </a:extLst>
            </p:spPr>
          </p:pic>
        </p:grpSp>
        <p:sp>
          <p:nvSpPr>
            <p:cNvPr id="63" name="Hình chữ nhật 62">
              <a:extLst>
                <a:ext uri="{FF2B5EF4-FFF2-40B4-BE49-F238E27FC236}">
                  <a16:creationId xmlns:a16="http://schemas.microsoft.com/office/drawing/2014/main" id="{8200D22E-2313-4AFE-A951-35E300AA50DC}"/>
                </a:ext>
              </a:extLst>
            </p:cNvPr>
            <p:cNvSpPr/>
            <p:nvPr/>
          </p:nvSpPr>
          <p:spPr>
            <a:xfrm>
              <a:off x="145250" y="2836752"/>
              <a:ext cx="1040670" cy="461665"/>
            </a:xfrm>
            <a:prstGeom prst="rect">
              <a:avLst/>
            </a:prstGeom>
            <a:noFill/>
          </p:spPr>
          <p:txBody>
            <a:bodyPr wrap="none" lIns="91440" tIns="45720" rIns="91440" bIns="45720">
              <a:spAutoFit/>
            </a:bodyPr>
            <a:lstStyle/>
            <a:p>
              <a:pPr algn="ctr"/>
              <a:r>
                <a:rPr lang="en-US" sz="2400" b="0" i="1" cap="none" spc="0">
                  <a:ln w="0"/>
                  <a:solidFill>
                    <a:srgbClr val="0070C0"/>
                  </a:solidFill>
                  <a:effectLst>
                    <a:outerShdw blurRad="38100" dist="19050" dir="2700000" algn="tl" rotWithShape="0">
                      <a:schemeClr val="dk1">
                        <a:alpha val="40000"/>
                      </a:schemeClr>
                    </a:outerShdw>
                  </a:effectLst>
                </a:rPr>
                <a:t>import</a:t>
              </a:r>
              <a:endParaRPr lang="vi-VN" sz="2400" b="0" i="1" cap="none" spc="0">
                <a:ln w="0"/>
                <a:solidFill>
                  <a:srgbClr val="0070C0"/>
                </a:solidFill>
                <a:effectLst>
                  <a:outerShdw blurRad="38100" dist="19050" dir="2700000" algn="tl" rotWithShape="0">
                    <a:schemeClr val="dk1">
                      <a:alpha val="40000"/>
                    </a:schemeClr>
                  </a:outerShdw>
                </a:effectLst>
              </a:endParaRPr>
            </a:p>
          </p:txBody>
        </p:sp>
        <p:pic>
          <p:nvPicPr>
            <p:cNvPr id="10258" name="Picture 18" descr="Image result for certificate of origin png">
              <a:extLst>
                <a:ext uri="{FF2B5EF4-FFF2-40B4-BE49-F238E27FC236}">
                  <a16:creationId xmlns:a16="http://schemas.microsoft.com/office/drawing/2014/main" id="{EAF61255-3212-4F61-A7E3-A1A725DC2AD0}"/>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3199" t="3422" r="49328" b="48783"/>
            <a:stretch/>
          </p:blipFill>
          <p:spPr bwMode="auto">
            <a:xfrm>
              <a:off x="766994" y="1051322"/>
              <a:ext cx="966222" cy="857243"/>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73" name="îŝḷîḓé-矩形: 圆角 15">
              <a:extLst>
                <a:ext uri="{FF2B5EF4-FFF2-40B4-BE49-F238E27FC236}">
                  <a16:creationId xmlns:a16="http://schemas.microsoft.com/office/drawing/2014/main" id="{52539CAE-2B52-4129-814D-CED5E438BA1A}"/>
                </a:ext>
              </a:extLst>
            </p:cNvPr>
            <p:cNvSpPr/>
            <p:nvPr/>
          </p:nvSpPr>
          <p:spPr>
            <a:xfrm>
              <a:off x="1104108" y="4296597"/>
              <a:ext cx="708260" cy="708260"/>
            </a:xfrm>
            <a:prstGeom prst="roundRect">
              <a:avLst>
                <a:gd name="adj" fmla="val 50000"/>
              </a:avLst>
            </a:prstGeom>
            <a:solidFill>
              <a:schemeClr val="accent4">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Calibri" panose="020F0502020204030204" pitchFamily="34" charset="0"/>
              </a:endParaRPr>
            </a:p>
          </p:txBody>
        </p:sp>
        <p:pic>
          <p:nvPicPr>
            <p:cNvPr id="74" name="Hình ảnh 73">
              <a:extLst>
                <a:ext uri="{FF2B5EF4-FFF2-40B4-BE49-F238E27FC236}">
                  <a16:creationId xmlns:a16="http://schemas.microsoft.com/office/drawing/2014/main" id="{55507A7A-26FF-440E-9B24-C1747CC43A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253631" y="4433201"/>
              <a:ext cx="434896" cy="434896"/>
            </a:xfrm>
            <a:prstGeom prst="rect">
              <a:avLst/>
            </a:prstGeom>
          </p:spPr>
        </p:pic>
        <p:grpSp>
          <p:nvGrpSpPr>
            <p:cNvPr id="64" name="Nhóm 63">
              <a:extLst>
                <a:ext uri="{FF2B5EF4-FFF2-40B4-BE49-F238E27FC236}">
                  <a16:creationId xmlns:a16="http://schemas.microsoft.com/office/drawing/2014/main" id="{661E6BB2-61D1-4435-93A6-9D32A50285FB}"/>
                </a:ext>
              </a:extLst>
            </p:cNvPr>
            <p:cNvGrpSpPr/>
            <p:nvPr/>
          </p:nvGrpSpPr>
          <p:grpSpPr>
            <a:xfrm>
              <a:off x="319536" y="3547508"/>
              <a:ext cx="651842" cy="651842"/>
              <a:chOff x="6098279" y="2395802"/>
              <a:chExt cx="718054" cy="718054"/>
            </a:xfrm>
          </p:grpSpPr>
          <p:sp>
            <p:nvSpPr>
              <p:cNvPr id="75" name="Oval 13">
                <a:extLst>
                  <a:ext uri="{FF2B5EF4-FFF2-40B4-BE49-F238E27FC236}">
                    <a16:creationId xmlns:a16="http://schemas.microsoft.com/office/drawing/2014/main" id="{EBB06F06-66FE-4554-AD24-40D1D02E6758}"/>
                  </a:ext>
                </a:extLst>
              </p:cNvPr>
              <p:cNvSpPr/>
              <p:nvPr/>
            </p:nvSpPr>
            <p:spPr>
              <a:xfrm>
                <a:off x="6098279" y="2395802"/>
                <a:ext cx="718054" cy="718054"/>
              </a:xfrm>
              <a:prstGeom prst="ellipse">
                <a:avLst/>
              </a:prstGeom>
              <a:solidFill>
                <a:schemeClr val="accent1"/>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latin typeface="Calibri" panose="020F0502020204030204" pitchFamily="34" charset="0"/>
                </a:endParaRPr>
              </a:p>
            </p:txBody>
          </p:sp>
          <p:sp>
            <p:nvSpPr>
              <p:cNvPr id="76" name="Oval 13">
                <a:extLst>
                  <a:ext uri="{FF2B5EF4-FFF2-40B4-BE49-F238E27FC236}">
                    <a16:creationId xmlns:a16="http://schemas.microsoft.com/office/drawing/2014/main" id="{48A162B3-B844-4CD4-8336-9D2AC4D4612B}"/>
                  </a:ext>
                </a:extLst>
              </p:cNvPr>
              <p:cNvSpPr/>
              <p:nvPr/>
            </p:nvSpPr>
            <p:spPr>
              <a:xfrm>
                <a:off x="6236440" y="2538460"/>
                <a:ext cx="386151" cy="370973"/>
              </a:xfrm>
              <a:custGeom>
                <a:avLst/>
                <a:gdLst>
                  <a:gd name="T0" fmla="*/ 114 w 276"/>
                  <a:gd name="T1" fmla="*/ 257 h 265"/>
                  <a:gd name="T2" fmla="*/ 143 w 276"/>
                  <a:gd name="T3" fmla="*/ 249 h 265"/>
                  <a:gd name="T4" fmla="*/ 263 w 276"/>
                  <a:gd name="T5" fmla="*/ 35 h 265"/>
                  <a:gd name="T6" fmla="*/ 234 w 276"/>
                  <a:gd name="T7" fmla="*/ 17 h 265"/>
                  <a:gd name="T8" fmla="*/ 117 w 276"/>
                  <a:gd name="T9" fmla="*/ 210 h 265"/>
                  <a:gd name="T10" fmla="*/ 42 w 276"/>
                  <a:gd name="T11" fmla="*/ 140 h 265"/>
                  <a:gd name="T12" fmla="*/ 18 w 276"/>
                  <a:gd name="T13" fmla="*/ 164 h 265"/>
                  <a:gd name="T14" fmla="*/ 114 w 276"/>
                  <a:gd name="T15" fmla="*/ 257 h 2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6" h="265">
                    <a:moveTo>
                      <a:pt x="114" y="257"/>
                    </a:moveTo>
                    <a:cubicBezTo>
                      <a:pt x="123" y="265"/>
                      <a:pt x="141" y="262"/>
                      <a:pt x="143" y="249"/>
                    </a:cubicBezTo>
                    <a:cubicBezTo>
                      <a:pt x="155" y="168"/>
                      <a:pt x="217" y="99"/>
                      <a:pt x="263" y="35"/>
                    </a:cubicBezTo>
                    <a:cubicBezTo>
                      <a:pt x="276" y="17"/>
                      <a:pt x="246" y="0"/>
                      <a:pt x="234" y="17"/>
                    </a:cubicBezTo>
                    <a:cubicBezTo>
                      <a:pt x="191" y="77"/>
                      <a:pt x="138" y="139"/>
                      <a:pt x="117" y="210"/>
                    </a:cubicBezTo>
                    <a:cubicBezTo>
                      <a:pt x="93" y="186"/>
                      <a:pt x="69" y="162"/>
                      <a:pt x="42" y="140"/>
                    </a:cubicBezTo>
                    <a:cubicBezTo>
                      <a:pt x="25" y="126"/>
                      <a:pt x="0" y="150"/>
                      <a:pt x="18" y="164"/>
                    </a:cubicBezTo>
                    <a:cubicBezTo>
                      <a:pt x="53" y="192"/>
                      <a:pt x="83" y="225"/>
                      <a:pt x="114" y="257"/>
                    </a:cubicBezTo>
                    <a:close/>
                  </a:path>
                </a:pathLst>
              </a:custGeom>
              <a:solidFill>
                <a:schemeClr val="bg1"/>
              </a:solidFill>
              <a:ln>
                <a:noFill/>
              </a:ln>
              <a:effectLst>
                <a:outerShdw blurRad="825500" dist="5588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Calibri" panose="020F0502020204030204" pitchFamily="34" charset="0"/>
                </a:endParaRPr>
              </a:p>
            </p:txBody>
          </p:sp>
        </p:grpSp>
        <p:pic>
          <p:nvPicPr>
            <p:cNvPr id="54" name="Picture 2" descr="Image result for barcode scanner png">
              <a:extLst>
                <a:ext uri="{FF2B5EF4-FFF2-40B4-BE49-F238E27FC236}">
                  <a16:creationId xmlns:a16="http://schemas.microsoft.com/office/drawing/2014/main" id="{285AAFD3-FA0C-4B23-BF05-B813DDFF77A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299522" y="4959481"/>
              <a:ext cx="1209747" cy="1209747"/>
            </a:xfrm>
            <a:prstGeom prst="rect">
              <a:avLst/>
            </a:prstGeom>
            <a:noFill/>
            <a:extLst>
              <a:ext uri="{909E8E84-426E-40DD-AFC4-6F175D3DCCD1}">
                <a14:hiddenFill xmlns:a14="http://schemas.microsoft.com/office/drawing/2010/main">
                  <a:solidFill>
                    <a:srgbClr val="FFFFFF"/>
                  </a:solidFill>
                </a14:hiddenFill>
              </a:ext>
            </a:extLst>
          </p:spPr>
        </p:pic>
        <p:cxnSp>
          <p:nvCxnSpPr>
            <p:cNvPr id="66" name="Đường kết nối Mũi tên Thẳng 65">
              <a:extLst>
                <a:ext uri="{FF2B5EF4-FFF2-40B4-BE49-F238E27FC236}">
                  <a16:creationId xmlns:a16="http://schemas.microsoft.com/office/drawing/2014/main" id="{43687035-5911-4507-89F1-322A00622A4D}"/>
                </a:ext>
              </a:extLst>
            </p:cNvPr>
            <p:cNvCxnSpPr>
              <a:cxnSpLocks/>
            </p:cNvCxnSpPr>
            <p:nvPr/>
          </p:nvCxnSpPr>
          <p:spPr>
            <a:xfrm flipV="1">
              <a:off x="3897019" y="2901968"/>
              <a:ext cx="4429175" cy="1283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67" name="Nhóm 66">
              <a:extLst>
                <a:ext uri="{FF2B5EF4-FFF2-40B4-BE49-F238E27FC236}">
                  <a16:creationId xmlns:a16="http://schemas.microsoft.com/office/drawing/2014/main" id="{9FF70EF2-E153-487C-A7E9-89490B649591}"/>
                </a:ext>
              </a:extLst>
            </p:cNvPr>
            <p:cNvGrpSpPr/>
            <p:nvPr/>
          </p:nvGrpSpPr>
          <p:grpSpPr>
            <a:xfrm>
              <a:off x="4210314" y="4478754"/>
              <a:ext cx="778685" cy="778685"/>
              <a:chOff x="4744146" y="3771769"/>
              <a:chExt cx="1534929" cy="1534929"/>
            </a:xfrm>
          </p:grpSpPr>
          <p:sp>
            <p:nvSpPr>
              <p:cNvPr id="81" name="îŝḷîḓé-矩形: 圆角 9">
                <a:extLst>
                  <a:ext uri="{FF2B5EF4-FFF2-40B4-BE49-F238E27FC236}">
                    <a16:creationId xmlns:a16="http://schemas.microsoft.com/office/drawing/2014/main" id="{76D2C4D4-634D-4E23-8C9B-28530709DF1F}"/>
                  </a:ext>
                </a:extLst>
              </p:cNvPr>
              <p:cNvSpPr/>
              <p:nvPr/>
            </p:nvSpPr>
            <p:spPr>
              <a:xfrm>
                <a:off x="4744146" y="3771769"/>
                <a:ext cx="1534929" cy="1534929"/>
              </a:xfrm>
              <a:prstGeom prst="roundRect">
                <a:avLst>
                  <a:gd name="adj" fmla="val 500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Calibri" panose="020F0502020204030204" pitchFamily="34" charset="0"/>
                </a:endParaRPr>
              </a:p>
            </p:txBody>
          </p:sp>
          <p:pic>
            <p:nvPicPr>
              <p:cNvPr id="82" name="Hình ảnh 81">
                <a:extLst>
                  <a:ext uri="{FF2B5EF4-FFF2-40B4-BE49-F238E27FC236}">
                    <a16:creationId xmlns:a16="http://schemas.microsoft.com/office/drawing/2014/main" id="{1969C9C3-6B4E-44C6-96C1-31B25B4425C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025632" y="4013449"/>
                <a:ext cx="1027376" cy="1027376"/>
              </a:xfrm>
              <a:prstGeom prst="rect">
                <a:avLst/>
              </a:prstGeom>
            </p:spPr>
          </p:pic>
        </p:grpSp>
        <p:grpSp>
          <p:nvGrpSpPr>
            <p:cNvPr id="68" name="Nhóm 67">
              <a:extLst>
                <a:ext uri="{FF2B5EF4-FFF2-40B4-BE49-F238E27FC236}">
                  <a16:creationId xmlns:a16="http://schemas.microsoft.com/office/drawing/2014/main" id="{B2C161E7-3925-458B-B2F2-2264241FABF0}"/>
                </a:ext>
              </a:extLst>
            </p:cNvPr>
            <p:cNvGrpSpPr/>
            <p:nvPr/>
          </p:nvGrpSpPr>
          <p:grpSpPr>
            <a:xfrm>
              <a:off x="8058565" y="1501087"/>
              <a:ext cx="2827418" cy="2827419"/>
              <a:chOff x="8844575" y="1577618"/>
              <a:chExt cx="2827418" cy="2827419"/>
            </a:xfrm>
          </p:grpSpPr>
          <p:grpSp>
            <p:nvGrpSpPr>
              <p:cNvPr id="84" name="Group 87">
                <a:extLst>
                  <a:ext uri="{FF2B5EF4-FFF2-40B4-BE49-F238E27FC236}">
                    <a16:creationId xmlns:a16="http://schemas.microsoft.com/office/drawing/2014/main" id="{DEF6D4AD-FBC5-4ABD-8407-109956F0222F}"/>
                  </a:ext>
                </a:extLst>
              </p:cNvPr>
              <p:cNvGrpSpPr/>
              <p:nvPr/>
            </p:nvGrpSpPr>
            <p:grpSpPr>
              <a:xfrm rot="5400000">
                <a:off x="8844574" y="1577619"/>
                <a:ext cx="2827419" cy="2827418"/>
                <a:chOff x="2965298" y="2181091"/>
                <a:chExt cx="3213404" cy="3213402"/>
              </a:xfrm>
              <a:solidFill>
                <a:srgbClr val="008EC8"/>
              </a:solidFill>
            </p:grpSpPr>
            <p:sp>
              <p:nvSpPr>
                <p:cNvPr id="85" name="Block Arc 61">
                  <a:extLst>
                    <a:ext uri="{FF2B5EF4-FFF2-40B4-BE49-F238E27FC236}">
                      <a16:creationId xmlns:a16="http://schemas.microsoft.com/office/drawing/2014/main" id="{AF9B304D-0E78-4262-880A-F118E4217FF0}"/>
                    </a:ext>
                  </a:extLst>
                </p:cNvPr>
                <p:cNvSpPr/>
                <p:nvPr/>
              </p:nvSpPr>
              <p:spPr>
                <a:xfrm>
                  <a:off x="2965298" y="2181091"/>
                  <a:ext cx="3213404" cy="3213402"/>
                </a:xfrm>
                <a:prstGeom prst="blockArc">
                  <a:avLst>
                    <a:gd name="adj1" fmla="val 10800000"/>
                    <a:gd name="adj2" fmla="val 16200004"/>
                    <a:gd name="adj3" fmla="val 2113"/>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86" name="Block Arc 65">
                  <a:extLst>
                    <a:ext uri="{FF2B5EF4-FFF2-40B4-BE49-F238E27FC236}">
                      <a16:creationId xmlns:a16="http://schemas.microsoft.com/office/drawing/2014/main" id="{8D11D179-CAAB-4E8C-8C3C-199517DBF9EE}"/>
                    </a:ext>
                  </a:extLst>
                </p:cNvPr>
                <p:cNvSpPr/>
                <p:nvPr/>
              </p:nvSpPr>
              <p:spPr>
                <a:xfrm>
                  <a:off x="2965298" y="2181091"/>
                  <a:ext cx="3213404" cy="3213402"/>
                </a:xfrm>
                <a:prstGeom prst="blockArc">
                  <a:avLst>
                    <a:gd name="adj1" fmla="val 16200000"/>
                    <a:gd name="adj2" fmla="val 21589317"/>
                    <a:gd name="adj3" fmla="val 2281"/>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sp>
            <p:nvSpPr>
              <p:cNvPr id="88" name="Chord 88">
                <a:extLst>
                  <a:ext uri="{FF2B5EF4-FFF2-40B4-BE49-F238E27FC236}">
                    <a16:creationId xmlns:a16="http://schemas.microsoft.com/office/drawing/2014/main" id="{10F2C19E-3E5B-4D68-9B65-EBA9EE8849D3}"/>
                  </a:ext>
                </a:extLst>
              </p:cNvPr>
              <p:cNvSpPr/>
              <p:nvPr/>
            </p:nvSpPr>
            <p:spPr>
              <a:xfrm rot="10800000">
                <a:off x="9220874" y="1861458"/>
                <a:ext cx="2081026" cy="2081022"/>
              </a:xfrm>
              <a:prstGeom prst="chord">
                <a:avLst>
                  <a:gd name="adj1" fmla="val 10841139"/>
                  <a:gd name="adj2" fmla="val 21551980"/>
                </a:avLst>
              </a:prstGeom>
              <a:solidFill>
                <a:schemeClr val="tx2">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01693" tIns="301693" rIns="301693" bIns="301693" numCol="1" spcCol="1270" anchor="b" anchorCtr="0">
                <a:noAutofit/>
              </a:bodyPr>
              <a:lstStyle/>
              <a:p>
                <a:pPr algn="ctr" defTabSz="1718690">
                  <a:lnSpc>
                    <a:spcPct val="90000"/>
                  </a:lnSpc>
                  <a:spcBef>
                    <a:spcPct val="0"/>
                  </a:spcBef>
                  <a:spcAft>
                    <a:spcPct val="35000"/>
                  </a:spcAft>
                </a:pPr>
                <a:endParaRPr lang="en-US" sz="7200" dirty="0"/>
              </a:p>
            </p:txBody>
          </p:sp>
          <p:pic>
            <p:nvPicPr>
              <p:cNvPr id="10264" name="Picture 24" descr="Related image">
                <a:extLst>
                  <a:ext uri="{FF2B5EF4-FFF2-40B4-BE49-F238E27FC236}">
                    <a16:creationId xmlns:a16="http://schemas.microsoft.com/office/drawing/2014/main" id="{FAA3B76F-FBB7-4BE4-A1BF-9BC100AF521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9245734" y="1950816"/>
                <a:ext cx="2081024" cy="2081024"/>
              </a:xfrm>
              <a:prstGeom prst="rect">
                <a:avLst/>
              </a:prstGeom>
              <a:extLst>
                <a:ext uri="{909E8E84-426E-40DD-AFC4-6F175D3DCCD1}">
                  <a14:hiddenFill xmlns:a14="http://schemas.microsoft.com/office/drawing/2010/main">
                    <a:solidFill>
                      <a:srgbClr val="FFFFFF"/>
                    </a:solidFill>
                  </a14:hiddenFill>
                </a:ext>
              </a:extLst>
            </p:spPr>
          </p:pic>
        </p:grpSp>
        <p:sp>
          <p:nvSpPr>
            <p:cNvPr id="99" name="Hình chữ nhật 98">
              <a:extLst>
                <a:ext uri="{FF2B5EF4-FFF2-40B4-BE49-F238E27FC236}">
                  <a16:creationId xmlns:a16="http://schemas.microsoft.com/office/drawing/2014/main" id="{879C1B59-388F-4DCA-A2C3-D765816B66B7}"/>
                </a:ext>
              </a:extLst>
            </p:cNvPr>
            <p:cNvSpPr/>
            <p:nvPr/>
          </p:nvSpPr>
          <p:spPr>
            <a:xfrm>
              <a:off x="6401130" y="2451254"/>
              <a:ext cx="1399742" cy="461665"/>
            </a:xfrm>
            <a:prstGeom prst="rect">
              <a:avLst/>
            </a:prstGeom>
            <a:noFill/>
          </p:spPr>
          <p:txBody>
            <a:bodyPr wrap="none" lIns="91440" tIns="45720" rIns="91440" bIns="45720">
              <a:spAutoFit/>
            </a:bodyPr>
            <a:lstStyle/>
            <a:p>
              <a:pPr algn="ctr"/>
              <a:r>
                <a:rPr lang="en-US" sz="2400" b="0" i="1" cap="none" spc="0">
                  <a:ln w="0"/>
                  <a:solidFill>
                    <a:srgbClr val="00B050"/>
                  </a:solidFill>
                  <a:effectLst>
                    <a:outerShdw blurRad="38100" dist="19050" dir="2700000" algn="tl" rotWithShape="0">
                      <a:schemeClr val="dk1">
                        <a:alpha val="40000"/>
                      </a:schemeClr>
                    </a:outerShdw>
                  </a:effectLst>
                </a:rPr>
                <a:t>transport</a:t>
              </a:r>
              <a:endParaRPr lang="vi-VN" sz="2400" b="0" i="1" cap="none" spc="0">
                <a:ln w="0"/>
                <a:solidFill>
                  <a:srgbClr val="00B050"/>
                </a:solidFill>
                <a:effectLst>
                  <a:outerShdw blurRad="38100" dist="19050" dir="2700000" algn="tl" rotWithShape="0">
                    <a:schemeClr val="dk1">
                      <a:alpha val="40000"/>
                    </a:schemeClr>
                  </a:outerShdw>
                </a:effectLst>
              </a:endParaRPr>
            </a:p>
          </p:txBody>
        </p:sp>
        <p:grpSp>
          <p:nvGrpSpPr>
            <p:cNvPr id="102" name="Nhóm 101">
              <a:extLst>
                <a:ext uri="{FF2B5EF4-FFF2-40B4-BE49-F238E27FC236}">
                  <a16:creationId xmlns:a16="http://schemas.microsoft.com/office/drawing/2014/main" id="{8578DDEA-29BC-4095-A318-8AE26E34D6EB}"/>
                </a:ext>
              </a:extLst>
            </p:cNvPr>
            <p:cNvGrpSpPr/>
            <p:nvPr/>
          </p:nvGrpSpPr>
          <p:grpSpPr>
            <a:xfrm>
              <a:off x="7842851" y="5392849"/>
              <a:ext cx="791586" cy="791586"/>
              <a:chOff x="4744146" y="3771769"/>
              <a:chExt cx="1534929" cy="1534929"/>
            </a:xfrm>
          </p:grpSpPr>
          <p:sp>
            <p:nvSpPr>
              <p:cNvPr id="103" name="îŝḷîḓé-矩形: 圆角 9">
                <a:extLst>
                  <a:ext uri="{FF2B5EF4-FFF2-40B4-BE49-F238E27FC236}">
                    <a16:creationId xmlns:a16="http://schemas.microsoft.com/office/drawing/2014/main" id="{0C1AEC5D-B848-4AB6-9C6F-22D4FB95D65A}"/>
                  </a:ext>
                </a:extLst>
              </p:cNvPr>
              <p:cNvSpPr/>
              <p:nvPr/>
            </p:nvSpPr>
            <p:spPr>
              <a:xfrm>
                <a:off x="4744146" y="3771769"/>
                <a:ext cx="1534929" cy="1534929"/>
              </a:xfrm>
              <a:prstGeom prst="roundRect">
                <a:avLst>
                  <a:gd name="adj" fmla="val 50000"/>
                </a:avLst>
              </a:pr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Calibri" panose="020F0502020204030204" pitchFamily="34" charset="0"/>
                </a:endParaRPr>
              </a:p>
            </p:txBody>
          </p:sp>
          <p:pic>
            <p:nvPicPr>
              <p:cNvPr id="104" name="Hình ảnh 103">
                <a:extLst>
                  <a:ext uri="{FF2B5EF4-FFF2-40B4-BE49-F238E27FC236}">
                    <a16:creationId xmlns:a16="http://schemas.microsoft.com/office/drawing/2014/main" id="{E76D7A00-8709-4CFD-85AE-5CB83E92383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025632" y="4013449"/>
                <a:ext cx="1027376" cy="1027376"/>
              </a:xfrm>
              <a:prstGeom prst="rect">
                <a:avLst/>
              </a:prstGeom>
            </p:spPr>
          </p:pic>
        </p:grpSp>
        <p:grpSp>
          <p:nvGrpSpPr>
            <p:cNvPr id="72" name="Nhóm 71">
              <a:extLst>
                <a:ext uri="{FF2B5EF4-FFF2-40B4-BE49-F238E27FC236}">
                  <a16:creationId xmlns:a16="http://schemas.microsoft.com/office/drawing/2014/main" id="{65E7E539-58B1-4B5A-9BD5-B75A16B6E500}"/>
                </a:ext>
              </a:extLst>
            </p:cNvPr>
            <p:cNvGrpSpPr/>
            <p:nvPr/>
          </p:nvGrpSpPr>
          <p:grpSpPr>
            <a:xfrm>
              <a:off x="3179585" y="1892962"/>
              <a:ext cx="2932021" cy="2535036"/>
              <a:chOff x="3412074" y="2022281"/>
              <a:chExt cx="2932021" cy="2535036"/>
            </a:xfrm>
          </p:grpSpPr>
          <p:pic>
            <p:nvPicPr>
              <p:cNvPr id="10260" name="Picture 20" descr="Image result for certificate of origin png">
                <a:extLst>
                  <a:ext uri="{FF2B5EF4-FFF2-40B4-BE49-F238E27FC236}">
                    <a16:creationId xmlns:a16="http://schemas.microsoft.com/office/drawing/2014/main" id="{41C2EF79-F517-4995-9FC0-672533A2810B}"/>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250379" y="2022281"/>
                <a:ext cx="1175800" cy="1175800"/>
              </a:xfrm>
              <a:prstGeom prst="rect">
                <a:avLst/>
              </a:prstGeom>
              <a:noFill/>
              <a:extLst>
                <a:ext uri="{909E8E84-426E-40DD-AFC4-6F175D3DCCD1}">
                  <a14:hiddenFill xmlns:a14="http://schemas.microsoft.com/office/drawing/2010/main">
                    <a:solidFill>
                      <a:srgbClr val="FFFFFF"/>
                    </a:solidFill>
                  </a14:hiddenFill>
                </a:ext>
              </a:extLst>
            </p:spPr>
          </p:pic>
          <p:sp>
            <p:nvSpPr>
              <p:cNvPr id="70" name="Hình chữ nhật 69">
                <a:extLst>
                  <a:ext uri="{FF2B5EF4-FFF2-40B4-BE49-F238E27FC236}">
                    <a16:creationId xmlns:a16="http://schemas.microsoft.com/office/drawing/2014/main" id="{F5259633-32E6-4D72-95C1-33B1637F57EA}"/>
                  </a:ext>
                </a:extLst>
              </p:cNvPr>
              <p:cNvSpPr/>
              <p:nvPr/>
            </p:nvSpPr>
            <p:spPr>
              <a:xfrm>
                <a:off x="3412074" y="3203100"/>
                <a:ext cx="2932021" cy="1354217"/>
              </a:xfrm>
              <a:prstGeom prst="rect">
                <a:avLst/>
              </a:prstGeom>
              <a:noFill/>
            </p:spPr>
            <p:txBody>
              <a:bodyPr wrap="square" lIns="91440" tIns="45720" rIns="91440" bIns="45720">
                <a:spAutoFit/>
              </a:bodyPr>
              <a:lstStyle/>
              <a:p>
                <a:pPr marL="685800" indent="-220663">
                  <a:buFont typeface="Arial" panose="020B0604020202020204" pitchFamily="34" charset="0"/>
                  <a:buChar char="•"/>
                </a:pPr>
                <a:r>
                  <a:rPr lang="en-US" sz="1600" b="0" cap="none" spc="0">
                    <a:ln w="0"/>
                    <a:solidFill>
                      <a:schemeClr val="tx1"/>
                    </a:solidFill>
                    <a:effectLst>
                      <a:outerShdw blurRad="38100" dist="19050" dir="2700000" algn="tl" rotWithShape="0">
                        <a:schemeClr val="dk1">
                          <a:alpha val="40000"/>
                        </a:schemeClr>
                      </a:outerShdw>
                    </a:effectLst>
                  </a:rPr>
                  <a:t>Certificate of Origin</a:t>
                </a:r>
              </a:p>
              <a:p>
                <a:pPr marL="685800" indent="-220663">
                  <a:buFont typeface="Arial" panose="020B0604020202020204" pitchFamily="34" charset="0"/>
                  <a:buChar char="•"/>
                </a:pPr>
                <a:r>
                  <a:rPr lang="en-US" sz="1600">
                    <a:ln w="0"/>
                    <a:effectLst>
                      <a:outerShdw blurRad="38100" dist="19050" dir="2700000" algn="tl" rotWithShape="0">
                        <a:schemeClr val="dk1">
                          <a:alpha val="40000"/>
                        </a:schemeClr>
                      </a:outerShdw>
                    </a:effectLst>
                  </a:rPr>
                  <a:t>Certificate of Quality</a:t>
                </a:r>
              </a:p>
              <a:p>
                <a:pPr marL="685800" indent="-220663">
                  <a:buFont typeface="Arial" panose="020B0604020202020204" pitchFamily="34" charset="0"/>
                  <a:buChar char="•"/>
                </a:pPr>
                <a:r>
                  <a:rPr lang="en-US" sz="1600" b="0" cap="none" spc="0">
                    <a:ln w="0"/>
                    <a:solidFill>
                      <a:schemeClr val="tx1"/>
                    </a:solidFill>
                    <a:effectLst>
                      <a:outerShdw blurRad="38100" dist="19050" dir="2700000" algn="tl" rotWithShape="0">
                        <a:schemeClr val="dk1">
                          <a:alpha val="40000"/>
                        </a:schemeClr>
                      </a:outerShdw>
                    </a:effectLst>
                  </a:rPr>
                  <a:t>Bat</a:t>
                </a:r>
                <a:r>
                  <a:rPr lang="en-US" sz="1600">
                    <a:ln w="0"/>
                    <a:effectLst>
                      <a:outerShdw blurRad="38100" dist="19050" dir="2700000" algn="tl" rotWithShape="0">
                        <a:schemeClr val="dk1">
                          <a:alpha val="40000"/>
                        </a:schemeClr>
                      </a:outerShdw>
                    </a:effectLst>
                  </a:rPr>
                  <a:t>ch Numbers</a:t>
                </a:r>
              </a:p>
              <a:p>
                <a:pPr marL="685800" indent="-220663">
                  <a:buFont typeface="Arial" panose="020B0604020202020204" pitchFamily="34" charset="0"/>
                  <a:buChar char="•"/>
                </a:pPr>
                <a:r>
                  <a:rPr lang="en-US" sz="1600" b="0" cap="none" spc="0">
                    <a:ln w="0"/>
                    <a:solidFill>
                      <a:schemeClr val="tx1"/>
                    </a:solidFill>
                    <a:effectLst>
                      <a:outerShdw blurRad="38100" dist="19050" dir="2700000" algn="tl" rotWithShape="0">
                        <a:schemeClr val="dk1">
                          <a:alpha val="40000"/>
                        </a:schemeClr>
                      </a:outerShdw>
                    </a:effectLst>
                  </a:rPr>
                  <a:t>Barcodes</a:t>
                </a:r>
              </a:p>
              <a:p>
                <a:pPr marL="685800" indent="-220663">
                  <a:buFont typeface="Arial" panose="020B0604020202020204" pitchFamily="34" charset="0"/>
                  <a:buChar char="•"/>
                </a:pPr>
                <a:r>
                  <a:rPr lang="en-US" sz="1600" b="0" cap="none" spc="0">
                    <a:ln w="0"/>
                    <a:solidFill>
                      <a:schemeClr val="tx1"/>
                    </a:solidFill>
                    <a:effectLst>
                      <a:outerShdw blurRad="38100" dist="19050" dir="2700000" algn="tl" rotWithShape="0">
                        <a:schemeClr val="dk1">
                          <a:alpha val="40000"/>
                        </a:schemeClr>
                      </a:outerShdw>
                    </a:effectLst>
                  </a:rPr>
                  <a:t>Processing Data</a:t>
                </a:r>
                <a:endParaRPr lang="vi-VN" sz="1600" b="0" cap="none" spc="0">
                  <a:ln w="0"/>
                  <a:solidFill>
                    <a:schemeClr val="tx1"/>
                  </a:solidFill>
                  <a:effectLst>
                    <a:outerShdw blurRad="38100" dist="19050" dir="2700000" algn="tl" rotWithShape="0">
                      <a:schemeClr val="dk1">
                        <a:alpha val="40000"/>
                      </a:schemeClr>
                    </a:outerShdw>
                  </a:effectLst>
                </a:endParaRPr>
              </a:p>
            </p:txBody>
          </p:sp>
        </p:grpSp>
        <p:grpSp>
          <p:nvGrpSpPr>
            <p:cNvPr id="77" name="Nhóm 76">
              <a:extLst>
                <a:ext uri="{FF2B5EF4-FFF2-40B4-BE49-F238E27FC236}">
                  <a16:creationId xmlns:a16="http://schemas.microsoft.com/office/drawing/2014/main" id="{BFDB6C0D-6817-47B7-B6AB-A63D7A86F2D1}"/>
                </a:ext>
              </a:extLst>
            </p:cNvPr>
            <p:cNvGrpSpPr/>
            <p:nvPr/>
          </p:nvGrpSpPr>
          <p:grpSpPr>
            <a:xfrm>
              <a:off x="8326194" y="3944764"/>
              <a:ext cx="3748142" cy="2259378"/>
              <a:chOff x="8326194" y="3944764"/>
              <a:chExt cx="3748142" cy="2259378"/>
            </a:xfrm>
          </p:grpSpPr>
          <p:pic>
            <p:nvPicPr>
              <p:cNvPr id="10268" name="Picture 28" descr="Related image">
                <a:extLst>
                  <a:ext uri="{FF2B5EF4-FFF2-40B4-BE49-F238E27FC236}">
                    <a16:creationId xmlns:a16="http://schemas.microsoft.com/office/drawing/2014/main" id="{7CC31996-1539-4617-9E24-BDD97162E5C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661782" y="3944764"/>
                <a:ext cx="1687993" cy="1687993"/>
              </a:xfrm>
              <a:prstGeom prst="rect">
                <a:avLst/>
              </a:prstGeom>
              <a:noFill/>
              <a:extLst>
                <a:ext uri="{909E8E84-426E-40DD-AFC4-6F175D3DCCD1}">
                  <a14:hiddenFill xmlns:a14="http://schemas.microsoft.com/office/drawing/2010/main">
                    <a:solidFill>
                      <a:srgbClr val="FFFFFF"/>
                    </a:solidFill>
                  </a14:hiddenFill>
                </a:ext>
              </a:extLst>
            </p:spPr>
          </p:pic>
          <p:sp>
            <p:nvSpPr>
              <p:cNvPr id="107" name="Hình chữ nhật 106">
                <a:extLst>
                  <a:ext uri="{FF2B5EF4-FFF2-40B4-BE49-F238E27FC236}">
                    <a16:creationId xmlns:a16="http://schemas.microsoft.com/office/drawing/2014/main" id="{80205493-1AAD-4DB5-9349-7216C8DB2337}"/>
                  </a:ext>
                </a:extLst>
              </p:cNvPr>
              <p:cNvSpPr/>
              <p:nvPr/>
            </p:nvSpPr>
            <p:spPr>
              <a:xfrm>
                <a:off x="8326194" y="5373145"/>
                <a:ext cx="3748142" cy="830997"/>
              </a:xfrm>
              <a:prstGeom prst="rect">
                <a:avLst/>
              </a:prstGeom>
              <a:noFill/>
            </p:spPr>
            <p:txBody>
              <a:bodyPr wrap="none" lIns="91440" tIns="45720" rIns="91440" bIns="45720">
                <a:spAutoFit/>
              </a:bodyPr>
              <a:lstStyle/>
              <a:p>
                <a:pPr marL="685800" indent="-220663">
                  <a:buFont typeface="Arial" panose="020B0604020202020204" pitchFamily="34" charset="0"/>
                  <a:buChar char="•"/>
                </a:pPr>
                <a:r>
                  <a:rPr lang="en-US" sz="1600" b="0" cap="none" spc="0">
                    <a:ln w="0"/>
                    <a:solidFill>
                      <a:schemeClr val="tx1"/>
                    </a:solidFill>
                    <a:effectLst>
                      <a:outerShdw blurRad="38100" dist="19050" dir="2700000" algn="tl" rotWithShape="0">
                        <a:schemeClr val="dk1">
                          <a:alpha val="40000"/>
                        </a:schemeClr>
                      </a:outerShdw>
                    </a:effectLst>
                  </a:rPr>
                  <a:t>Shipment Dates</a:t>
                </a:r>
              </a:p>
              <a:p>
                <a:pPr marL="685800" indent="-220663">
                  <a:buFont typeface="Arial" panose="020B0604020202020204" pitchFamily="34" charset="0"/>
                  <a:buChar char="•"/>
                </a:pPr>
                <a:r>
                  <a:rPr lang="en-US" sz="1600">
                    <a:ln w="0"/>
                    <a:effectLst>
                      <a:outerShdw blurRad="38100" dist="19050" dir="2700000" algn="tl" rotWithShape="0">
                        <a:schemeClr val="dk1">
                          <a:alpha val="40000"/>
                        </a:schemeClr>
                      </a:outerShdw>
                    </a:effectLst>
                  </a:rPr>
                  <a:t>Location</a:t>
                </a:r>
              </a:p>
              <a:p>
                <a:pPr marL="685800" indent="-220663">
                  <a:buFont typeface="Arial" panose="020B0604020202020204" pitchFamily="34" charset="0"/>
                  <a:buChar char="•"/>
                </a:pPr>
                <a:r>
                  <a:rPr lang="en-US" sz="1600" b="0" cap="none" spc="0">
                    <a:ln w="0"/>
                    <a:solidFill>
                      <a:schemeClr val="tx1"/>
                    </a:solidFill>
                    <a:effectLst>
                      <a:outerShdw blurRad="38100" dist="19050" dir="2700000" algn="tl" rotWithShape="0">
                        <a:schemeClr val="dk1">
                          <a:alpha val="40000"/>
                        </a:schemeClr>
                      </a:outerShdw>
                    </a:effectLst>
                  </a:rPr>
                  <a:t>Status: Temperature – Humidity</a:t>
                </a:r>
                <a:endParaRPr lang="vi-VN" sz="1600" b="0" cap="none" spc="0">
                  <a:ln w="0"/>
                  <a:solidFill>
                    <a:schemeClr val="tx1"/>
                  </a:solidFill>
                  <a:effectLst>
                    <a:outerShdw blurRad="38100" dist="19050" dir="2700000" algn="tl" rotWithShape="0">
                      <a:schemeClr val="dk1">
                        <a:alpha val="40000"/>
                      </a:schemeClr>
                    </a:outerShdw>
                  </a:effectLst>
                </a:endParaRPr>
              </a:p>
            </p:txBody>
          </p:sp>
        </p:grpSp>
        <p:pic>
          <p:nvPicPr>
            <p:cNvPr id="108" name="Picture 2" descr="Káº¿t quáº£ hÃ¬nh áº£nh cho top 10 icon">
              <a:extLst>
                <a:ext uri="{FF2B5EF4-FFF2-40B4-BE49-F238E27FC236}">
                  <a16:creationId xmlns:a16="http://schemas.microsoft.com/office/drawing/2014/main" id="{44C31DD0-A298-47B9-B0C0-0C604EB91854}"/>
                </a:ext>
              </a:extLst>
            </p:cNvPr>
            <p:cNvPicPr>
              <a:picLocks noChangeAspect="1" noChangeArrowheads="1"/>
            </p:cNvPicPr>
            <p:nvPr/>
          </p:nvPicPr>
          <p:blipFill>
            <a:blip r:embed="rId19"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28971" y="138023"/>
              <a:ext cx="1094534" cy="1094534"/>
            </a:xfrm>
            <a:prstGeom prst="rect">
              <a:avLst/>
            </a:prstGeom>
            <a:noFill/>
            <a:extLst>
              <a:ext uri="{909E8E84-426E-40DD-AFC4-6F175D3DCCD1}">
                <a14:hiddenFill xmlns:a14="http://schemas.microsoft.com/office/drawing/2010/main">
                  <a:solidFill>
                    <a:srgbClr val="FFFFFF"/>
                  </a:solidFill>
                </a14:hiddenFill>
              </a:ext>
            </a:extLst>
          </p:spPr>
        </p:pic>
        <p:grpSp>
          <p:nvGrpSpPr>
            <p:cNvPr id="110" name="Group 42">
              <a:extLst>
                <a:ext uri="{FF2B5EF4-FFF2-40B4-BE49-F238E27FC236}">
                  <a16:creationId xmlns:a16="http://schemas.microsoft.com/office/drawing/2014/main" id="{1B9C851C-CC33-44E6-9E24-88BF7EC9BDD6}"/>
                </a:ext>
              </a:extLst>
            </p:cNvPr>
            <p:cNvGrpSpPr/>
            <p:nvPr/>
          </p:nvGrpSpPr>
          <p:grpSpPr>
            <a:xfrm>
              <a:off x="11138688" y="2316857"/>
              <a:ext cx="778685" cy="778684"/>
              <a:chOff x="6096000" y="3581159"/>
              <a:chExt cx="788112" cy="788112"/>
            </a:xfrm>
          </p:grpSpPr>
          <p:sp>
            <p:nvSpPr>
              <p:cNvPr id="111" name="Oval 84">
                <a:extLst>
                  <a:ext uri="{FF2B5EF4-FFF2-40B4-BE49-F238E27FC236}">
                    <a16:creationId xmlns:a16="http://schemas.microsoft.com/office/drawing/2014/main" id="{26DF3102-0CD6-4C87-9E4E-BC69309351F0}"/>
                  </a:ext>
                </a:extLst>
              </p:cNvPr>
              <p:cNvSpPr>
                <a:spLocks noChangeAspect="1"/>
              </p:cNvSpPr>
              <p:nvPr/>
            </p:nvSpPr>
            <p:spPr>
              <a:xfrm>
                <a:off x="6096000" y="3581159"/>
                <a:ext cx="788112" cy="788112"/>
              </a:xfrm>
              <a:prstGeom prst="ellipse">
                <a:avLst/>
              </a:prstGeom>
              <a:solidFill>
                <a:srgbClr val="00B0F0"/>
              </a:solidFill>
              <a:ln w="28575">
                <a:solidFill>
                  <a:srgbClr val="0070C0"/>
                </a:solid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185304">
                  <a:lnSpc>
                    <a:spcPct val="90000"/>
                  </a:lnSpc>
                  <a:spcBef>
                    <a:spcPct val="0"/>
                  </a:spcBef>
                  <a:spcAft>
                    <a:spcPct val="35000"/>
                  </a:spcAft>
                </a:pPr>
                <a:endParaRPr lang="en-US" sz="1867" b="1" dirty="0"/>
              </a:p>
            </p:txBody>
          </p:sp>
          <p:sp>
            <p:nvSpPr>
              <p:cNvPr id="112" name="Freeform 83">
                <a:extLst>
                  <a:ext uri="{FF2B5EF4-FFF2-40B4-BE49-F238E27FC236}">
                    <a16:creationId xmlns:a16="http://schemas.microsoft.com/office/drawing/2014/main" id="{AC156A75-3C06-4B4D-9BB7-8270BED031E7}"/>
                  </a:ext>
                </a:extLst>
              </p:cNvPr>
              <p:cNvSpPr>
                <a:spLocks noEditPoints="1"/>
              </p:cNvSpPr>
              <p:nvPr/>
            </p:nvSpPr>
            <p:spPr bwMode="auto">
              <a:xfrm>
                <a:off x="6371225" y="3796968"/>
                <a:ext cx="237662" cy="356494"/>
              </a:xfrm>
              <a:custGeom>
                <a:avLst/>
                <a:gdLst/>
                <a:ahLst/>
                <a:cxnLst>
                  <a:cxn ang="0">
                    <a:pos x="38" y="26"/>
                  </a:cxn>
                  <a:cxn ang="0">
                    <a:pos x="24" y="55"/>
                  </a:cxn>
                  <a:cxn ang="0">
                    <a:pos x="20" y="58"/>
                  </a:cxn>
                  <a:cxn ang="0">
                    <a:pos x="16" y="55"/>
                  </a:cxn>
                  <a:cxn ang="0">
                    <a:pos x="2" y="26"/>
                  </a:cxn>
                  <a:cxn ang="0">
                    <a:pos x="0" y="19"/>
                  </a:cxn>
                  <a:cxn ang="0">
                    <a:pos x="20" y="0"/>
                  </a:cxn>
                  <a:cxn ang="0">
                    <a:pos x="39" y="19"/>
                  </a:cxn>
                  <a:cxn ang="0">
                    <a:pos x="38" y="26"/>
                  </a:cxn>
                  <a:cxn ang="0">
                    <a:pos x="20" y="9"/>
                  </a:cxn>
                  <a:cxn ang="0">
                    <a:pos x="10" y="19"/>
                  </a:cxn>
                  <a:cxn ang="0">
                    <a:pos x="20" y="29"/>
                  </a:cxn>
                  <a:cxn ang="0">
                    <a:pos x="30" y="19"/>
                  </a:cxn>
                  <a:cxn ang="0">
                    <a:pos x="20" y="9"/>
                  </a:cxn>
                </a:cxnLst>
                <a:rect l="0" t="0" r="r" b="b"/>
                <a:pathLst>
                  <a:path w="39" h="58">
                    <a:moveTo>
                      <a:pt x="38" y="26"/>
                    </a:moveTo>
                    <a:cubicBezTo>
                      <a:pt x="24" y="55"/>
                      <a:pt x="24" y="55"/>
                      <a:pt x="24" y="55"/>
                    </a:cubicBezTo>
                    <a:cubicBezTo>
                      <a:pt x="23" y="57"/>
                      <a:pt x="22" y="58"/>
                      <a:pt x="20" y="58"/>
                    </a:cubicBezTo>
                    <a:cubicBezTo>
                      <a:pt x="18" y="58"/>
                      <a:pt x="16" y="57"/>
                      <a:pt x="16" y="55"/>
                    </a:cubicBezTo>
                    <a:cubicBezTo>
                      <a:pt x="2" y="26"/>
                      <a:pt x="2" y="26"/>
                      <a:pt x="2" y="26"/>
                    </a:cubicBezTo>
                    <a:cubicBezTo>
                      <a:pt x="1" y="24"/>
                      <a:pt x="0" y="21"/>
                      <a:pt x="0" y="19"/>
                    </a:cubicBezTo>
                    <a:cubicBezTo>
                      <a:pt x="0" y="8"/>
                      <a:pt x="9" y="0"/>
                      <a:pt x="20" y="0"/>
                    </a:cubicBezTo>
                    <a:cubicBezTo>
                      <a:pt x="31" y="0"/>
                      <a:pt x="39" y="8"/>
                      <a:pt x="39" y="19"/>
                    </a:cubicBezTo>
                    <a:cubicBezTo>
                      <a:pt x="39" y="21"/>
                      <a:pt x="39" y="24"/>
                      <a:pt x="38" y="26"/>
                    </a:cubicBezTo>
                    <a:close/>
                    <a:moveTo>
                      <a:pt x="20" y="9"/>
                    </a:moveTo>
                    <a:cubicBezTo>
                      <a:pt x="15" y="9"/>
                      <a:pt x="10" y="14"/>
                      <a:pt x="10" y="19"/>
                    </a:cubicBezTo>
                    <a:cubicBezTo>
                      <a:pt x="10" y="24"/>
                      <a:pt x="15" y="29"/>
                      <a:pt x="20" y="29"/>
                    </a:cubicBezTo>
                    <a:cubicBezTo>
                      <a:pt x="25" y="29"/>
                      <a:pt x="30" y="24"/>
                      <a:pt x="30" y="19"/>
                    </a:cubicBezTo>
                    <a:cubicBezTo>
                      <a:pt x="30" y="14"/>
                      <a:pt x="25" y="9"/>
                      <a:pt x="20" y="9"/>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grpSp>
        <p:grpSp>
          <p:nvGrpSpPr>
            <p:cNvPr id="114" name="Group 40">
              <a:extLst>
                <a:ext uri="{FF2B5EF4-FFF2-40B4-BE49-F238E27FC236}">
                  <a16:creationId xmlns:a16="http://schemas.microsoft.com/office/drawing/2014/main" id="{34B68E3C-AECF-44EB-9FA3-C23D3AE8A8E0}"/>
                </a:ext>
              </a:extLst>
            </p:cNvPr>
            <p:cNvGrpSpPr/>
            <p:nvPr/>
          </p:nvGrpSpPr>
          <p:grpSpPr>
            <a:xfrm>
              <a:off x="10280561" y="791048"/>
              <a:ext cx="807280" cy="807280"/>
              <a:chOff x="4164510" y="1766213"/>
              <a:chExt cx="788112" cy="788112"/>
            </a:xfrm>
          </p:grpSpPr>
          <p:sp>
            <p:nvSpPr>
              <p:cNvPr id="115" name="Oval 82">
                <a:extLst>
                  <a:ext uri="{FF2B5EF4-FFF2-40B4-BE49-F238E27FC236}">
                    <a16:creationId xmlns:a16="http://schemas.microsoft.com/office/drawing/2014/main" id="{29FDA24B-BAC5-4F8D-AE80-7CFD70BBB0F2}"/>
                  </a:ext>
                </a:extLst>
              </p:cNvPr>
              <p:cNvSpPr>
                <a:spLocks noChangeAspect="1"/>
              </p:cNvSpPr>
              <p:nvPr/>
            </p:nvSpPr>
            <p:spPr>
              <a:xfrm>
                <a:off x="4164510" y="1766213"/>
                <a:ext cx="788112" cy="788112"/>
              </a:xfrm>
              <a:prstGeom prst="ellipse">
                <a:avLst/>
              </a:prstGeom>
              <a:solidFill>
                <a:schemeClr val="tx1">
                  <a:lumMod val="75000"/>
                  <a:lumOff val="25000"/>
                </a:schemeClr>
              </a:solidFill>
              <a:ln w="28575">
                <a:solidFill>
                  <a:schemeClr val="tx1"/>
                </a:solid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185304">
                  <a:lnSpc>
                    <a:spcPct val="90000"/>
                  </a:lnSpc>
                  <a:spcBef>
                    <a:spcPct val="0"/>
                  </a:spcBef>
                  <a:spcAft>
                    <a:spcPct val="35000"/>
                  </a:spcAft>
                </a:pPr>
                <a:endParaRPr lang="en-US" sz="1867" b="1" dirty="0"/>
              </a:p>
            </p:txBody>
          </p:sp>
          <p:sp>
            <p:nvSpPr>
              <p:cNvPr id="116" name="Freeform 52">
                <a:extLst>
                  <a:ext uri="{FF2B5EF4-FFF2-40B4-BE49-F238E27FC236}">
                    <a16:creationId xmlns:a16="http://schemas.microsoft.com/office/drawing/2014/main" id="{C3C24A32-BDFB-4296-85DC-5BA55529DD68}"/>
                  </a:ext>
                </a:extLst>
              </p:cNvPr>
              <p:cNvSpPr>
                <a:spLocks noEditPoints="1"/>
              </p:cNvSpPr>
              <p:nvPr/>
            </p:nvSpPr>
            <p:spPr bwMode="auto">
              <a:xfrm>
                <a:off x="4401833" y="1991647"/>
                <a:ext cx="313466" cy="337244"/>
              </a:xfrm>
              <a:custGeom>
                <a:avLst/>
                <a:gdLst/>
                <a:ahLst/>
                <a:cxnLst>
                  <a:cxn ang="0">
                    <a:pos x="67" y="67"/>
                  </a:cxn>
                  <a:cxn ang="0">
                    <a:pos x="61" y="72"/>
                  </a:cxn>
                  <a:cxn ang="0">
                    <a:pos x="5" y="72"/>
                  </a:cxn>
                  <a:cxn ang="0">
                    <a:pos x="0" y="67"/>
                  </a:cxn>
                  <a:cxn ang="0">
                    <a:pos x="0" y="16"/>
                  </a:cxn>
                  <a:cxn ang="0">
                    <a:pos x="5" y="11"/>
                  </a:cxn>
                  <a:cxn ang="0">
                    <a:pos x="10" y="11"/>
                  </a:cxn>
                  <a:cxn ang="0">
                    <a:pos x="10" y="7"/>
                  </a:cxn>
                  <a:cxn ang="0">
                    <a:pos x="16" y="0"/>
                  </a:cxn>
                  <a:cxn ang="0">
                    <a:pos x="19" y="0"/>
                  </a:cxn>
                  <a:cxn ang="0">
                    <a:pos x="25" y="7"/>
                  </a:cxn>
                  <a:cxn ang="0">
                    <a:pos x="25" y="11"/>
                  </a:cxn>
                  <a:cxn ang="0">
                    <a:pos x="41" y="11"/>
                  </a:cxn>
                  <a:cxn ang="0">
                    <a:pos x="41" y="7"/>
                  </a:cxn>
                  <a:cxn ang="0">
                    <a:pos x="47" y="0"/>
                  </a:cxn>
                  <a:cxn ang="0">
                    <a:pos x="50" y="0"/>
                  </a:cxn>
                  <a:cxn ang="0">
                    <a:pos x="56" y="7"/>
                  </a:cxn>
                  <a:cxn ang="0">
                    <a:pos x="56" y="11"/>
                  </a:cxn>
                  <a:cxn ang="0">
                    <a:pos x="61" y="11"/>
                  </a:cxn>
                  <a:cxn ang="0">
                    <a:pos x="67" y="16"/>
                  </a:cxn>
                  <a:cxn ang="0">
                    <a:pos x="67" y="67"/>
                  </a:cxn>
                  <a:cxn ang="0">
                    <a:pos x="61" y="67"/>
                  </a:cxn>
                  <a:cxn ang="0">
                    <a:pos x="61" y="26"/>
                  </a:cxn>
                  <a:cxn ang="0">
                    <a:pos x="5" y="26"/>
                  </a:cxn>
                  <a:cxn ang="0">
                    <a:pos x="5" y="67"/>
                  </a:cxn>
                  <a:cxn ang="0">
                    <a:pos x="61" y="67"/>
                  </a:cxn>
                  <a:cxn ang="0">
                    <a:pos x="20" y="7"/>
                  </a:cxn>
                  <a:cxn ang="0">
                    <a:pos x="19" y="5"/>
                  </a:cxn>
                  <a:cxn ang="0">
                    <a:pos x="16" y="5"/>
                  </a:cxn>
                  <a:cxn ang="0">
                    <a:pos x="15" y="7"/>
                  </a:cxn>
                  <a:cxn ang="0">
                    <a:pos x="15" y="18"/>
                  </a:cxn>
                  <a:cxn ang="0">
                    <a:pos x="16" y="20"/>
                  </a:cxn>
                  <a:cxn ang="0">
                    <a:pos x="19" y="20"/>
                  </a:cxn>
                  <a:cxn ang="0">
                    <a:pos x="20" y="18"/>
                  </a:cxn>
                  <a:cxn ang="0">
                    <a:pos x="20" y="7"/>
                  </a:cxn>
                  <a:cxn ang="0">
                    <a:pos x="51" y="7"/>
                  </a:cxn>
                  <a:cxn ang="0">
                    <a:pos x="50" y="5"/>
                  </a:cxn>
                  <a:cxn ang="0">
                    <a:pos x="47" y="5"/>
                  </a:cxn>
                  <a:cxn ang="0">
                    <a:pos x="46" y="7"/>
                  </a:cxn>
                  <a:cxn ang="0">
                    <a:pos x="46" y="18"/>
                  </a:cxn>
                  <a:cxn ang="0">
                    <a:pos x="47" y="20"/>
                  </a:cxn>
                  <a:cxn ang="0">
                    <a:pos x="50" y="20"/>
                  </a:cxn>
                  <a:cxn ang="0">
                    <a:pos x="51" y="18"/>
                  </a:cxn>
                  <a:cxn ang="0">
                    <a:pos x="51" y="7"/>
                  </a:cxn>
                </a:cxnLst>
                <a:rect l="0" t="0" r="r" b="b"/>
                <a:pathLst>
                  <a:path w="67" h="72">
                    <a:moveTo>
                      <a:pt x="67" y="67"/>
                    </a:moveTo>
                    <a:cubicBezTo>
                      <a:pt x="67" y="70"/>
                      <a:pt x="64" y="72"/>
                      <a:pt x="61" y="72"/>
                    </a:cubicBezTo>
                    <a:cubicBezTo>
                      <a:pt x="5" y="72"/>
                      <a:pt x="5" y="72"/>
                      <a:pt x="5" y="72"/>
                    </a:cubicBezTo>
                    <a:cubicBezTo>
                      <a:pt x="2" y="72"/>
                      <a:pt x="0" y="70"/>
                      <a:pt x="0" y="67"/>
                    </a:cubicBezTo>
                    <a:cubicBezTo>
                      <a:pt x="0" y="16"/>
                      <a:pt x="0" y="16"/>
                      <a:pt x="0" y="16"/>
                    </a:cubicBezTo>
                    <a:cubicBezTo>
                      <a:pt x="0" y="13"/>
                      <a:pt x="2" y="11"/>
                      <a:pt x="5" y="11"/>
                    </a:cubicBezTo>
                    <a:cubicBezTo>
                      <a:pt x="10" y="11"/>
                      <a:pt x="10" y="11"/>
                      <a:pt x="10" y="11"/>
                    </a:cubicBezTo>
                    <a:cubicBezTo>
                      <a:pt x="10" y="7"/>
                      <a:pt x="10" y="7"/>
                      <a:pt x="10" y="7"/>
                    </a:cubicBezTo>
                    <a:cubicBezTo>
                      <a:pt x="10" y="3"/>
                      <a:pt x="13" y="0"/>
                      <a:pt x="16" y="0"/>
                    </a:cubicBezTo>
                    <a:cubicBezTo>
                      <a:pt x="19" y="0"/>
                      <a:pt x="19" y="0"/>
                      <a:pt x="19" y="0"/>
                    </a:cubicBezTo>
                    <a:cubicBezTo>
                      <a:pt x="23" y="0"/>
                      <a:pt x="25" y="3"/>
                      <a:pt x="25" y="7"/>
                    </a:cubicBezTo>
                    <a:cubicBezTo>
                      <a:pt x="25" y="11"/>
                      <a:pt x="25" y="11"/>
                      <a:pt x="25" y="11"/>
                    </a:cubicBezTo>
                    <a:cubicBezTo>
                      <a:pt x="41" y="11"/>
                      <a:pt x="41" y="11"/>
                      <a:pt x="41" y="11"/>
                    </a:cubicBezTo>
                    <a:cubicBezTo>
                      <a:pt x="41" y="7"/>
                      <a:pt x="41" y="7"/>
                      <a:pt x="41" y="7"/>
                    </a:cubicBezTo>
                    <a:cubicBezTo>
                      <a:pt x="41" y="3"/>
                      <a:pt x="44" y="0"/>
                      <a:pt x="47" y="0"/>
                    </a:cubicBezTo>
                    <a:cubicBezTo>
                      <a:pt x="50" y="0"/>
                      <a:pt x="50" y="0"/>
                      <a:pt x="50" y="0"/>
                    </a:cubicBezTo>
                    <a:cubicBezTo>
                      <a:pt x="53" y="0"/>
                      <a:pt x="56" y="3"/>
                      <a:pt x="56" y="7"/>
                    </a:cubicBezTo>
                    <a:cubicBezTo>
                      <a:pt x="56" y="11"/>
                      <a:pt x="56" y="11"/>
                      <a:pt x="56" y="11"/>
                    </a:cubicBezTo>
                    <a:cubicBezTo>
                      <a:pt x="61" y="11"/>
                      <a:pt x="61" y="11"/>
                      <a:pt x="61" y="11"/>
                    </a:cubicBezTo>
                    <a:cubicBezTo>
                      <a:pt x="64" y="11"/>
                      <a:pt x="67" y="13"/>
                      <a:pt x="67" y="16"/>
                    </a:cubicBezTo>
                    <a:lnTo>
                      <a:pt x="67" y="67"/>
                    </a:lnTo>
                    <a:close/>
                    <a:moveTo>
                      <a:pt x="61" y="67"/>
                    </a:moveTo>
                    <a:cubicBezTo>
                      <a:pt x="61" y="26"/>
                      <a:pt x="61" y="26"/>
                      <a:pt x="61" y="26"/>
                    </a:cubicBezTo>
                    <a:cubicBezTo>
                      <a:pt x="5" y="26"/>
                      <a:pt x="5" y="26"/>
                      <a:pt x="5" y="26"/>
                    </a:cubicBezTo>
                    <a:cubicBezTo>
                      <a:pt x="5" y="67"/>
                      <a:pt x="5" y="67"/>
                      <a:pt x="5" y="67"/>
                    </a:cubicBezTo>
                    <a:lnTo>
                      <a:pt x="61" y="67"/>
                    </a:lnTo>
                    <a:close/>
                    <a:moveTo>
                      <a:pt x="20" y="7"/>
                    </a:moveTo>
                    <a:cubicBezTo>
                      <a:pt x="20" y="6"/>
                      <a:pt x="20" y="5"/>
                      <a:pt x="19" y="5"/>
                    </a:cubicBezTo>
                    <a:cubicBezTo>
                      <a:pt x="16" y="5"/>
                      <a:pt x="16" y="5"/>
                      <a:pt x="16" y="5"/>
                    </a:cubicBezTo>
                    <a:cubicBezTo>
                      <a:pt x="16" y="5"/>
                      <a:pt x="15" y="6"/>
                      <a:pt x="15" y="7"/>
                    </a:cubicBezTo>
                    <a:cubicBezTo>
                      <a:pt x="15" y="18"/>
                      <a:pt x="15" y="18"/>
                      <a:pt x="15" y="18"/>
                    </a:cubicBezTo>
                    <a:cubicBezTo>
                      <a:pt x="15" y="19"/>
                      <a:pt x="16" y="20"/>
                      <a:pt x="16" y="20"/>
                    </a:cubicBezTo>
                    <a:cubicBezTo>
                      <a:pt x="19" y="20"/>
                      <a:pt x="19" y="20"/>
                      <a:pt x="19" y="20"/>
                    </a:cubicBezTo>
                    <a:cubicBezTo>
                      <a:pt x="20" y="20"/>
                      <a:pt x="20" y="19"/>
                      <a:pt x="20" y="18"/>
                    </a:cubicBezTo>
                    <a:lnTo>
                      <a:pt x="20" y="7"/>
                    </a:lnTo>
                    <a:close/>
                    <a:moveTo>
                      <a:pt x="51" y="7"/>
                    </a:moveTo>
                    <a:cubicBezTo>
                      <a:pt x="51" y="6"/>
                      <a:pt x="51" y="5"/>
                      <a:pt x="50" y="5"/>
                    </a:cubicBezTo>
                    <a:cubicBezTo>
                      <a:pt x="47" y="5"/>
                      <a:pt x="47" y="5"/>
                      <a:pt x="47" y="5"/>
                    </a:cubicBezTo>
                    <a:cubicBezTo>
                      <a:pt x="47" y="5"/>
                      <a:pt x="46" y="6"/>
                      <a:pt x="46" y="7"/>
                    </a:cubicBezTo>
                    <a:cubicBezTo>
                      <a:pt x="46" y="18"/>
                      <a:pt x="46" y="18"/>
                      <a:pt x="46" y="18"/>
                    </a:cubicBezTo>
                    <a:cubicBezTo>
                      <a:pt x="46" y="19"/>
                      <a:pt x="47" y="20"/>
                      <a:pt x="47" y="20"/>
                    </a:cubicBezTo>
                    <a:cubicBezTo>
                      <a:pt x="50" y="20"/>
                      <a:pt x="50" y="20"/>
                      <a:pt x="50" y="20"/>
                    </a:cubicBezTo>
                    <a:cubicBezTo>
                      <a:pt x="51" y="20"/>
                      <a:pt x="51" y="19"/>
                      <a:pt x="51" y="18"/>
                    </a:cubicBezTo>
                    <a:lnTo>
                      <a:pt x="51" y="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grpSp>
        <p:pic>
          <p:nvPicPr>
            <p:cNvPr id="117" name="Hình ảnh 116">
              <a:extLst>
                <a:ext uri="{FF2B5EF4-FFF2-40B4-BE49-F238E27FC236}">
                  <a16:creationId xmlns:a16="http://schemas.microsoft.com/office/drawing/2014/main" id="{9C093335-EF9D-49E0-9D7A-5DA1D3149C00}"/>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942166" y="3762460"/>
              <a:ext cx="778684" cy="778684"/>
            </a:xfrm>
            <a:prstGeom prst="rect">
              <a:avLst/>
            </a:prstGeom>
          </p:spPr>
        </p:pic>
        <p:pic>
          <p:nvPicPr>
            <p:cNvPr id="10270" name="Picture 30" descr="Image result for blockchain">
              <a:extLst>
                <a:ext uri="{FF2B5EF4-FFF2-40B4-BE49-F238E27FC236}">
                  <a16:creationId xmlns:a16="http://schemas.microsoft.com/office/drawing/2014/main" id="{A978D8F6-432C-4B8C-A3F4-1135D8F48A50}"/>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l="32277" t="919" r="31219" b="26435"/>
            <a:stretch/>
          </p:blipFill>
          <p:spPr bwMode="auto">
            <a:xfrm>
              <a:off x="5719070" y="5159087"/>
              <a:ext cx="1265375" cy="1259111"/>
            </a:xfrm>
            <a:prstGeom prst="flowChartConnector">
              <a:avLst/>
            </a:prstGeom>
            <a:noFill/>
            <a:extLst>
              <a:ext uri="{909E8E84-426E-40DD-AFC4-6F175D3DCCD1}">
                <a14:hiddenFill xmlns:a14="http://schemas.microsoft.com/office/drawing/2010/main">
                  <a:solidFill>
                    <a:srgbClr val="FFFFFF"/>
                  </a:solidFill>
                </a14:hiddenFill>
              </a:ext>
            </a:extLst>
          </p:spPr>
        </p:pic>
        <p:grpSp>
          <p:nvGrpSpPr>
            <p:cNvPr id="121" name="Nhóm 120">
              <a:extLst>
                <a:ext uri="{FF2B5EF4-FFF2-40B4-BE49-F238E27FC236}">
                  <a16:creationId xmlns:a16="http://schemas.microsoft.com/office/drawing/2014/main" id="{15C62022-D9F7-4855-B69C-0638A0947752}"/>
                </a:ext>
              </a:extLst>
            </p:cNvPr>
            <p:cNvGrpSpPr/>
            <p:nvPr/>
          </p:nvGrpSpPr>
          <p:grpSpPr>
            <a:xfrm>
              <a:off x="10515890" y="4589998"/>
              <a:ext cx="1483755" cy="1483755"/>
              <a:chOff x="5206746" y="1933337"/>
              <a:chExt cx="1763576" cy="1763576"/>
            </a:xfrm>
          </p:grpSpPr>
          <p:pic>
            <p:nvPicPr>
              <p:cNvPr id="122" name="Picture 6" descr="Image result for raspberry pi 3 b+ png">
                <a:extLst>
                  <a:ext uri="{FF2B5EF4-FFF2-40B4-BE49-F238E27FC236}">
                    <a16:creationId xmlns:a16="http://schemas.microsoft.com/office/drawing/2014/main" id="{5284DA2C-37CA-47FB-ADEE-59735A41B66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06746" y="1933337"/>
                <a:ext cx="1763576" cy="1763576"/>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8" descr="Image result for raspberry pi 3 logo png">
                <a:extLst>
                  <a:ext uri="{FF2B5EF4-FFF2-40B4-BE49-F238E27FC236}">
                    <a16:creationId xmlns:a16="http://schemas.microsoft.com/office/drawing/2014/main" id="{30DEA041-9B64-4AF6-A053-00B0BB4E725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69654" y="2578386"/>
                <a:ext cx="376491" cy="473477"/>
              </a:xfrm>
              <a:prstGeom prst="rect">
                <a:avLst/>
              </a:prstGeom>
              <a:noFill/>
              <a:extLst>
                <a:ext uri="{909E8E84-426E-40DD-AFC4-6F175D3DCCD1}">
                  <a14:hiddenFill xmlns:a14="http://schemas.microsoft.com/office/drawing/2010/main">
                    <a:solidFill>
                      <a:srgbClr val="FFFFFF"/>
                    </a:solidFill>
                  </a14:hiddenFill>
                </a:ext>
              </a:extLst>
            </p:spPr>
          </p:pic>
        </p:grpSp>
        <p:pic>
          <p:nvPicPr>
            <p:cNvPr id="124" name="Hình ảnh 123">
              <a:extLst>
                <a:ext uri="{FF2B5EF4-FFF2-40B4-BE49-F238E27FC236}">
                  <a16:creationId xmlns:a16="http://schemas.microsoft.com/office/drawing/2014/main" id="{A8278D11-F956-4B86-9DCA-DC492B6F27C9}"/>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rot="20862318">
              <a:off x="10516851" y="829247"/>
              <a:ext cx="1800445" cy="1348297"/>
            </a:xfrm>
            <a:prstGeom prst="rect">
              <a:avLst/>
            </a:prstGeom>
          </p:spPr>
        </p:pic>
        <p:grpSp>
          <p:nvGrpSpPr>
            <p:cNvPr id="125" name="Nhóm 124">
              <a:extLst>
                <a:ext uri="{FF2B5EF4-FFF2-40B4-BE49-F238E27FC236}">
                  <a16:creationId xmlns:a16="http://schemas.microsoft.com/office/drawing/2014/main" id="{00B5DF1E-73EB-4DEF-9538-61D6F8EC4AB1}"/>
                </a:ext>
              </a:extLst>
            </p:cNvPr>
            <p:cNvGrpSpPr/>
            <p:nvPr/>
          </p:nvGrpSpPr>
          <p:grpSpPr>
            <a:xfrm>
              <a:off x="8292029" y="307634"/>
              <a:ext cx="1678063" cy="1634943"/>
              <a:chOff x="6095998" y="755200"/>
              <a:chExt cx="3522990" cy="3432463"/>
            </a:xfrm>
          </p:grpSpPr>
          <p:pic>
            <p:nvPicPr>
              <p:cNvPr id="126" name="Picture 12" descr="How GPS Works - Trilateration Process">
                <a:extLst>
                  <a:ext uri="{FF2B5EF4-FFF2-40B4-BE49-F238E27FC236}">
                    <a16:creationId xmlns:a16="http://schemas.microsoft.com/office/drawing/2014/main" id="{CB1BE724-9B3E-4EAE-9D41-4F572FDB8C03}"/>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6095998" y="755200"/>
                <a:ext cx="3522990" cy="34324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7" name="Hình ảnh 126" descr="Ảnh có chứa thiết bị điện tử, mạch&#10;&#10;Mô tả được tạo tự động">
                <a:extLst>
                  <a:ext uri="{FF2B5EF4-FFF2-40B4-BE49-F238E27FC236}">
                    <a16:creationId xmlns:a16="http://schemas.microsoft.com/office/drawing/2014/main" id="{505BEEB1-899A-41B9-B787-E884C14A95C5}"/>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rot="5400000">
                <a:off x="6238542" y="2251218"/>
                <a:ext cx="1851452" cy="2021438"/>
              </a:xfrm>
              <a:prstGeom prst="rect">
                <a:avLst/>
              </a:prstGeom>
              <a:ln>
                <a:noFill/>
              </a:ln>
              <a:effectLst>
                <a:softEdge rad="112500"/>
              </a:effectLst>
            </p:spPr>
          </p:pic>
          <p:pic>
            <p:nvPicPr>
              <p:cNvPr id="128" name="Hình ảnh 127">
                <a:extLst>
                  <a:ext uri="{FF2B5EF4-FFF2-40B4-BE49-F238E27FC236}">
                    <a16:creationId xmlns:a16="http://schemas.microsoft.com/office/drawing/2014/main" id="{D386EC1E-8252-483C-BE3D-ED57EF4296F3}"/>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7389074" y="792922"/>
                <a:ext cx="2212736" cy="1678509"/>
              </a:xfrm>
              <a:prstGeom prst="rect">
                <a:avLst/>
              </a:prstGeom>
            </p:spPr>
          </p:pic>
        </p:grpSp>
        <p:cxnSp>
          <p:nvCxnSpPr>
            <p:cNvPr id="79" name="Đường kết nối: Mũi tên Gấp khúc 78">
              <a:extLst>
                <a:ext uri="{FF2B5EF4-FFF2-40B4-BE49-F238E27FC236}">
                  <a16:creationId xmlns:a16="http://schemas.microsoft.com/office/drawing/2014/main" id="{B49A52FC-A866-4002-8E2C-D0CB7AA7277E}"/>
                </a:ext>
              </a:extLst>
            </p:cNvPr>
            <p:cNvCxnSpPr>
              <a:stCxn id="81" idx="2"/>
              <a:endCxn id="10270" idx="2"/>
            </p:cNvCxnSpPr>
            <p:nvPr/>
          </p:nvCxnSpPr>
          <p:spPr>
            <a:xfrm rot="16200000" flipH="1">
              <a:off x="4893761" y="4963334"/>
              <a:ext cx="531204" cy="1119413"/>
            </a:xfrm>
            <a:prstGeom prst="bentConnector2">
              <a:avLst/>
            </a:prstGeom>
            <a:ln w="38100">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3" name="Đường kết nối Mũi tên Thẳng 82">
              <a:extLst>
                <a:ext uri="{FF2B5EF4-FFF2-40B4-BE49-F238E27FC236}">
                  <a16:creationId xmlns:a16="http://schemas.microsoft.com/office/drawing/2014/main" id="{1D710143-DFDA-412C-8A7E-672F566698D4}"/>
                </a:ext>
              </a:extLst>
            </p:cNvPr>
            <p:cNvCxnSpPr>
              <a:stCxn id="103" idx="1"/>
              <a:endCxn id="10270" idx="6"/>
            </p:cNvCxnSpPr>
            <p:nvPr/>
          </p:nvCxnSpPr>
          <p:spPr>
            <a:xfrm flipH="1">
              <a:off x="6984445" y="5788642"/>
              <a:ext cx="858406" cy="1"/>
            </a:xfrm>
            <a:prstGeom prst="straightConnector1">
              <a:avLst/>
            </a:prstGeom>
            <a:ln w="38100">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33" name="Group 141">
              <a:extLst>
                <a:ext uri="{FF2B5EF4-FFF2-40B4-BE49-F238E27FC236}">
                  <a16:creationId xmlns:a16="http://schemas.microsoft.com/office/drawing/2014/main" id="{4D0F62D7-1BF2-4BA9-B5CB-37B07EF3157B}"/>
                </a:ext>
              </a:extLst>
            </p:cNvPr>
            <p:cNvGrpSpPr/>
            <p:nvPr/>
          </p:nvGrpSpPr>
          <p:grpSpPr>
            <a:xfrm rot="3666720">
              <a:off x="7514262" y="900983"/>
              <a:ext cx="289068" cy="2283264"/>
              <a:chOff x="4282933" y="3281022"/>
              <a:chExt cx="289068" cy="2283264"/>
            </a:xfrm>
          </p:grpSpPr>
          <p:sp>
            <p:nvSpPr>
              <p:cNvPr id="134" name="Oval 43">
                <a:extLst>
                  <a:ext uri="{FF2B5EF4-FFF2-40B4-BE49-F238E27FC236}">
                    <a16:creationId xmlns:a16="http://schemas.microsoft.com/office/drawing/2014/main" id="{9EC4AAFD-E051-4B90-B597-956A1AE034B0}"/>
                  </a:ext>
                </a:extLst>
              </p:cNvPr>
              <p:cNvSpPr>
                <a:spLocks noChangeAspect="1"/>
              </p:cNvSpPr>
              <p:nvPr/>
            </p:nvSpPr>
            <p:spPr>
              <a:xfrm>
                <a:off x="4371818" y="3281022"/>
                <a:ext cx="200183" cy="194452"/>
              </a:xfrm>
              <a:prstGeom prst="ellipse">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lumMod val="50000"/>
                      <a:lumOff val="50000"/>
                    </a:schemeClr>
                  </a:solidFill>
                </a:endParaRPr>
              </a:p>
            </p:txBody>
          </p:sp>
          <p:grpSp>
            <p:nvGrpSpPr>
              <p:cNvPr id="135" name="Group 111">
                <a:extLst>
                  <a:ext uri="{FF2B5EF4-FFF2-40B4-BE49-F238E27FC236}">
                    <a16:creationId xmlns:a16="http://schemas.microsoft.com/office/drawing/2014/main" id="{8E6EA1FB-292E-44D9-A8CF-88F09B2EC218}"/>
                  </a:ext>
                </a:extLst>
              </p:cNvPr>
              <p:cNvGrpSpPr/>
              <p:nvPr/>
            </p:nvGrpSpPr>
            <p:grpSpPr>
              <a:xfrm>
                <a:off x="4282933" y="3432291"/>
                <a:ext cx="188976" cy="2131995"/>
                <a:chOff x="1702365" y="3662719"/>
                <a:chExt cx="188976" cy="2131995"/>
              </a:xfrm>
            </p:grpSpPr>
            <p:cxnSp>
              <p:nvCxnSpPr>
                <p:cNvPr id="136" name="Straight Connector 46">
                  <a:extLst>
                    <a:ext uri="{FF2B5EF4-FFF2-40B4-BE49-F238E27FC236}">
                      <a16:creationId xmlns:a16="http://schemas.microsoft.com/office/drawing/2014/main" id="{A5BABD84-4E3C-4B25-A4DE-6E5C92C0E62C}"/>
                    </a:ext>
                  </a:extLst>
                </p:cNvPr>
                <p:cNvCxnSpPr/>
                <p:nvPr/>
              </p:nvCxnSpPr>
              <p:spPr>
                <a:xfrm>
                  <a:off x="1891341" y="3705902"/>
                  <a:ext cx="0" cy="651665"/>
                </a:xfrm>
                <a:prstGeom prst="line">
                  <a:avLst/>
                </a:prstGeom>
                <a:ln w="19050">
                  <a:solidFill>
                    <a:srgbClr val="008EC8"/>
                  </a:solidFill>
                  <a:prstDash val="sysDash"/>
                </a:ln>
              </p:spPr>
              <p:style>
                <a:lnRef idx="1">
                  <a:schemeClr val="accent1"/>
                </a:lnRef>
                <a:fillRef idx="0">
                  <a:schemeClr val="accent1"/>
                </a:fillRef>
                <a:effectRef idx="0">
                  <a:schemeClr val="accent1"/>
                </a:effectRef>
                <a:fontRef idx="minor">
                  <a:schemeClr val="tx1"/>
                </a:fontRef>
              </p:style>
            </p:cxnSp>
            <p:sp>
              <p:nvSpPr>
                <p:cNvPr id="137" name="TextBox 47">
                  <a:extLst>
                    <a:ext uri="{FF2B5EF4-FFF2-40B4-BE49-F238E27FC236}">
                      <a16:creationId xmlns:a16="http://schemas.microsoft.com/office/drawing/2014/main" id="{B0A1B294-DDC4-4F9E-B3FA-0498054AF186}"/>
                    </a:ext>
                  </a:extLst>
                </p:cNvPr>
                <p:cNvSpPr txBox="1"/>
                <p:nvPr/>
              </p:nvSpPr>
              <p:spPr>
                <a:xfrm rot="17933280">
                  <a:off x="728700" y="4636384"/>
                  <a:ext cx="2131995" cy="184666"/>
                </a:xfrm>
                <a:prstGeom prst="rect">
                  <a:avLst/>
                </a:prstGeom>
                <a:noFill/>
              </p:spPr>
              <p:txBody>
                <a:bodyPr wrap="none" lIns="0" tIns="0" rIns="0" bIns="0" rtlCol="0" anchor="t">
                  <a:spAutoFit/>
                </a:bodyPr>
                <a:lstStyle/>
                <a:p>
                  <a:pPr algn="ctr"/>
                  <a:r>
                    <a:rPr lang="en-US" sz="1200" b="1">
                      <a:solidFill>
                        <a:srgbClr val="008EC8"/>
                      </a:solidFill>
                    </a:rPr>
                    <a:t>Module GPS U-Blox NEO 6-M</a:t>
                  </a:r>
                  <a:endParaRPr lang="en-US" sz="1200" b="1" dirty="0">
                    <a:solidFill>
                      <a:srgbClr val="008EC8"/>
                    </a:solidFill>
                  </a:endParaRPr>
                </a:p>
              </p:txBody>
            </p:sp>
          </p:grpSp>
        </p:grpSp>
        <p:grpSp>
          <p:nvGrpSpPr>
            <p:cNvPr id="138" name="Group 141">
              <a:extLst>
                <a:ext uri="{FF2B5EF4-FFF2-40B4-BE49-F238E27FC236}">
                  <a16:creationId xmlns:a16="http://schemas.microsoft.com/office/drawing/2014/main" id="{03F6B281-7E04-402F-BCB9-D21C29A0CF35}"/>
                </a:ext>
              </a:extLst>
            </p:cNvPr>
            <p:cNvGrpSpPr/>
            <p:nvPr/>
          </p:nvGrpSpPr>
          <p:grpSpPr>
            <a:xfrm rot="14069309">
              <a:off x="10348476" y="-850752"/>
              <a:ext cx="762307" cy="2228376"/>
              <a:chOff x="3876086" y="3164787"/>
              <a:chExt cx="762307" cy="2228376"/>
            </a:xfrm>
          </p:grpSpPr>
          <p:sp>
            <p:nvSpPr>
              <p:cNvPr id="139" name="Oval 43">
                <a:extLst>
                  <a:ext uri="{FF2B5EF4-FFF2-40B4-BE49-F238E27FC236}">
                    <a16:creationId xmlns:a16="http://schemas.microsoft.com/office/drawing/2014/main" id="{BDCC5B00-4F8F-42F3-A3A8-A544410A1255}"/>
                  </a:ext>
                </a:extLst>
              </p:cNvPr>
              <p:cNvSpPr>
                <a:spLocks noChangeAspect="1"/>
              </p:cNvSpPr>
              <p:nvPr/>
            </p:nvSpPr>
            <p:spPr>
              <a:xfrm>
                <a:off x="4397874" y="3164787"/>
                <a:ext cx="200183" cy="194452"/>
              </a:xfrm>
              <a:prstGeom prst="ellipse">
                <a:avLst/>
              </a:prstGeom>
              <a:solidFill>
                <a:srgbClr val="00B05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lumMod val="50000"/>
                      <a:lumOff val="50000"/>
                    </a:schemeClr>
                  </a:solidFill>
                </a:endParaRPr>
              </a:p>
            </p:txBody>
          </p:sp>
          <p:grpSp>
            <p:nvGrpSpPr>
              <p:cNvPr id="140" name="Group 111">
                <a:extLst>
                  <a:ext uri="{FF2B5EF4-FFF2-40B4-BE49-F238E27FC236}">
                    <a16:creationId xmlns:a16="http://schemas.microsoft.com/office/drawing/2014/main" id="{11D747E2-CAE3-408D-AE33-C8DCD0CEFB68}"/>
                  </a:ext>
                </a:extLst>
              </p:cNvPr>
              <p:cNvGrpSpPr/>
              <p:nvPr/>
            </p:nvGrpSpPr>
            <p:grpSpPr>
              <a:xfrm>
                <a:off x="3876086" y="3314258"/>
                <a:ext cx="762307" cy="2078905"/>
                <a:chOff x="1295518" y="3544686"/>
                <a:chExt cx="762307" cy="2078905"/>
              </a:xfrm>
            </p:grpSpPr>
            <p:cxnSp>
              <p:nvCxnSpPr>
                <p:cNvPr id="141" name="Straight Connector 46">
                  <a:extLst>
                    <a:ext uri="{FF2B5EF4-FFF2-40B4-BE49-F238E27FC236}">
                      <a16:creationId xmlns:a16="http://schemas.microsoft.com/office/drawing/2014/main" id="{F92CB89F-B69F-47CF-B769-72DAA15D667C}"/>
                    </a:ext>
                  </a:extLst>
                </p:cNvPr>
                <p:cNvCxnSpPr>
                  <a:cxnSpLocks/>
                </p:cNvCxnSpPr>
                <p:nvPr/>
              </p:nvCxnSpPr>
              <p:spPr>
                <a:xfrm rot="7530691" flipV="1">
                  <a:off x="1636966" y="3648164"/>
                  <a:ext cx="524338" cy="317381"/>
                </a:xfrm>
                <a:prstGeom prst="line">
                  <a:avLst/>
                </a:prstGeom>
                <a:ln w="19050">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142" name="TextBox 47">
                  <a:extLst>
                    <a:ext uri="{FF2B5EF4-FFF2-40B4-BE49-F238E27FC236}">
                      <a16:creationId xmlns:a16="http://schemas.microsoft.com/office/drawing/2014/main" id="{F48CEC4B-8C07-4100-8099-6B9F64D54514}"/>
                    </a:ext>
                  </a:extLst>
                </p:cNvPr>
                <p:cNvSpPr txBox="1"/>
                <p:nvPr/>
              </p:nvSpPr>
              <p:spPr>
                <a:xfrm rot="7530691">
                  <a:off x="507802" y="4651209"/>
                  <a:ext cx="1760098" cy="184666"/>
                </a:xfrm>
                <a:prstGeom prst="rect">
                  <a:avLst/>
                </a:prstGeom>
                <a:noFill/>
              </p:spPr>
              <p:txBody>
                <a:bodyPr wrap="none" lIns="0" tIns="0" rIns="0" bIns="0" rtlCol="0" anchor="t">
                  <a:spAutoFit/>
                </a:bodyPr>
                <a:lstStyle/>
                <a:p>
                  <a:pPr algn="ctr"/>
                  <a:r>
                    <a:rPr lang="en-US" sz="1200" b="1">
                      <a:solidFill>
                        <a:srgbClr val="00B050"/>
                      </a:solidFill>
                    </a:rPr>
                    <a:t>Anten GPS 1575.42 MHz</a:t>
                  </a:r>
                  <a:endParaRPr lang="en-US" sz="1200" b="1" dirty="0">
                    <a:solidFill>
                      <a:srgbClr val="00B050"/>
                    </a:solidFill>
                  </a:endParaRPr>
                </a:p>
              </p:txBody>
            </p:sp>
          </p:grpSp>
        </p:grpSp>
        <p:grpSp>
          <p:nvGrpSpPr>
            <p:cNvPr id="145" name="Group 139">
              <a:extLst>
                <a:ext uri="{FF2B5EF4-FFF2-40B4-BE49-F238E27FC236}">
                  <a16:creationId xmlns:a16="http://schemas.microsoft.com/office/drawing/2014/main" id="{CCB0BCB3-C684-4489-A385-73BA1FDBEBFA}"/>
                </a:ext>
              </a:extLst>
            </p:cNvPr>
            <p:cNvGrpSpPr/>
            <p:nvPr/>
          </p:nvGrpSpPr>
          <p:grpSpPr>
            <a:xfrm>
              <a:off x="9109519" y="1517131"/>
              <a:ext cx="2264940" cy="850558"/>
              <a:chOff x="883085" y="3239272"/>
              <a:chExt cx="2264940" cy="850558"/>
            </a:xfrm>
          </p:grpSpPr>
          <p:sp>
            <p:nvSpPr>
              <p:cNvPr id="146" name="Oval 89">
                <a:extLst>
                  <a:ext uri="{FF2B5EF4-FFF2-40B4-BE49-F238E27FC236}">
                    <a16:creationId xmlns:a16="http://schemas.microsoft.com/office/drawing/2014/main" id="{C8F0341F-6E83-4E29-9EEB-5F8E027C4CE0}"/>
                  </a:ext>
                </a:extLst>
              </p:cNvPr>
              <p:cNvSpPr>
                <a:spLocks noChangeAspect="1"/>
              </p:cNvSpPr>
              <p:nvPr/>
            </p:nvSpPr>
            <p:spPr>
              <a:xfrm>
                <a:off x="2947842" y="3239272"/>
                <a:ext cx="200183" cy="194452"/>
              </a:xfrm>
              <a:prstGeom prst="ellipse">
                <a:avLst/>
              </a:prstGeom>
              <a:solidFill>
                <a:srgbClr val="ED374D">
                  <a:alpha val="80000"/>
                </a:srgbClr>
              </a:solidFill>
              <a:ln w="19050">
                <a:solidFill>
                  <a:srgbClr val="FF93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lumMod val="50000"/>
                      <a:lumOff val="50000"/>
                    </a:schemeClr>
                  </a:solidFill>
                </a:endParaRPr>
              </a:p>
            </p:txBody>
          </p:sp>
          <p:grpSp>
            <p:nvGrpSpPr>
              <p:cNvPr id="147" name="Group 108">
                <a:extLst>
                  <a:ext uri="{FF2B5EF4-FFF2-40B4-BE49-F238E27FC236}">
                    <a16:creationId xmlns:a16="http://schemas.microsoft.com/office/drawing/2014/main" id="{C05226E8-8506-458F-8870-0149DDB25213}"/>
                  </a:ext>
                </a:extLst>
              </p:cNvPr>
              <p:cNvGrpSpPr/>
              <p:nvPr/>
            </p:nvGrpSpPr>
            <p:grpSpPr>
              <a:xfrm>
                <a:off x="883085" y="3405247"/>
                <a:ext cx="2094073" cy="684583"/>
                <a:chOff x="-382801" y="3635675"/>
                <a:chExt cx="2094073" cy="684583"/>
              </a:xfrm>
            </p:grpSpPr>
            <p:cxnSp>
              <p:nvCxnSpPr>
                <p:cNvPr id="148" name="Straight Connector 91">
                  <a:extLst>
                    <a:ext uri="{FF2B5EF4-FFF2-40B4-BE49-F238E27FC236}">
                      <a16:creationId xmlns:a16="http://schemas.microsoft.com/office/drawing/2014/main" id="{1CCA9FE3-47D3-4AA1-A004-5EB77475E61A}"/>
                    </a:ext>
                  </a:extLst>
                </p:cNvPr>
                <p:cNvCxnSpPr>
                  <a:cxnSpLocks/>
                  <a:stCxn id="146" idx="3"/>
                  <a:endCxn id="149" idx="0"/>
                </p:cNvCxnSpPr>
                <p:nvPr/>
              </p:nvCxnSpPr>
              <p:spPr>
                <a:xfrm flipH="1">
                  <a:off x="137951" y="3635675"/>
                  <a:ext cx="1573321" cy="499917"/>
                </a:xfrm>
                <a:prstGeom prst="line">
                  <a:avLst/>
                </a:prstGeom>
                <a:solidFill>
                  <a:srgbClr val="ED374D">
                    <a:alpha val="80000"/>
                  </a:srgbClr>
                </a:solidFill>
                <a:ln w="19050">
                  <a:solidFill>
                    <a:srgbClr val="FF9393"/>
                  </a:solidFill>
                  <a:prstDash val="sysDash"/>
                </a:ln>
              </p:spPr>
              <p:style>
                <a:lnRef idx="1">
                  <a:schemeClr val="accent1"/>
                </a:lnRef>
                <a:fillRef idx="0">
                  <a:schemeClr val="accent1"/>
                </a:fillRef>
                <a:effectRef idx="0">
                  <a:schemeClr val="accent1"/>
                </a:effectRef>
                <a:fontRef idx="minor">
                  <a:schemeClr val="tx1"/>
                </a:fontRef>
              </p:style>
            </p:cxnSp>
            <p:sp>
              <p:nvSpPr>
                <p:cNvPr id="149" name="TextBox 92">
                  <a:extLst>
                    <a:ext uri="{FF2B5EF4-FFF2-40B4-BE49-F238E27FC236}">
                      <a16:creationId xmlns:a16="http://schemas.microsoft.com/office/drawing/2014/main" id="{B9D67D81-EFE2-4571-838D-37AE62116A5E}"/>
                    </a:ext>
                  </a:extLst>
                </p:cNvPr>
                <p:cNvSpPr txBox="1"/>
                <p:nvPr/>
              </p:nvSpPr>
              <p:spPr>
                <a:xfrm>
                  <a:off x="-382801" y="4135592"/>
                  <a:ext cx="1041504" cy="184666"/>
                </a:xfrm>
                <a:prstGeom prst="rect">
                  <a:avLst/>
                </a:prstGeom>
                <a:noFill/>
              </p:spPr>
              <p:txBody>
                <a:bodyPr wrap="none" lIns="0" tIns="0" rIns="0" bIns="0" rtlCol="0" anchor="t">
                  <a:spAutoFit/>
                </a:bodyPr>
                <a:lstStyle/>
                <a:p>
                  <a:pPr algn="ctr"/>
                  <a:r>
                    <a:rPr lang="en-US" sz="1200" b="1">
                      <a:solidFill>
                        <a:srgbClr val="ED374D"/>
                      </a:solidFill>
                    </a:rPr>
                    <a:t>DHT11 Sensor</a:t>
                  </a:r>
                  <a:endParaRPr lang="en-US" sz="1200" b="1" dirty="0">
                    <a:solidFill>
                      <a:srgbClr val="ED374D"/>
                    </a:solidFill>
                  </a:endParaRPr>
                </a:p>
              </p:txBody>
            </p:sp>
          </p:grpSp>
        </p:grpSp>
        <p:sp>
          <p:nvSpPr>
            <p:cNvPr id="153" name="文本框 100">
              <a:extLst>
                <a:ext uri="{FF2B5EF4-FFF2-40B4-BE49-F238E27FC236}">
                  <a16:creationId xmlns:a16="http://schemas.microsoft.com/office/drawing/2014/main" id="{B4189BB8-0CF9-43A4-ACDE-0C641A83BBFE}"/>
                </a:ext>
              </a:extLst>
            </p:cNvPr>
            <p:cNvSpPr txBox="1"/>
            <p:nvPr/>
          </p:nvSpPr>
          <p:spPr>
            <a:xfrm>
              <a:off x="8238644" y="4278493"/>
              <a:ext cx="2487934" cy="307777"/>
            </a:xfrm>
            <a:prstGeom prst="rect">
              <a:avLst/>
            </a:prstGeom>
            <a:noFill/>
          </p:spPr>
          <p:txBody>
            <a:bodyPr wrap="square" rtlCol="0">
              <a:spAutoFit/>
            </a:bodyPr>
            <a:lstStyle/>
            <a:p>
              <a:pPr algn="ctr"/>
              <a:r>
                <a:rPr lang="en-US" altLang="zh-CN" sz="1400" b="1">
                  <a:effectLst>
                    <a:outerShdw blurRad="38100" dist="38100" dir="2700000" algn="tl">
                      <a:srgbClr val="000000">
                        <a:alpha val="43137"/>
                      </a:srgbClr>
                    </a:outerShdw>
                  </a:effectLst>
                  <a:cs typeface="+mn-ea"/>
                  <a:sym typeface="+mn-lt"/>
                </a:rPr>
                <a:t>Auto Detect</a:t>
              </a:r>
              <a:endParaRPr lang="zh-CN" altLang="en-US" sz="1400" b="1" dirty="0">
                <a:effectLst>
                  <a:outerShdw blurRad="38100" dist="38100" dir="2700000" algn="tl">
                    <a:srgbClr val="000000">
                      <a:alpha val="43137"/>
                    </a:srgbClr>
                  </a:outerShdw>
                </a:effectLst>
                <a:cs typeface="+mn-ea"/>
                <a:sym typeface="+mn-lt"/>
              </a:endParaRPr>
            </a:p>
          </p:txBody>
        </p:sp>
        <p:sp>
          <p:nvSpPr>
            <p:cNvPr id="155" name="文本框 100">
              <a:extLst>
                <a:ext uri="{FF2B5EF4-FFF2-40B4-BE49-F238E27FC236}">
                  <a16:creationId xmlns:a16="http://schemas.microsoft.com/office/drawing/2014/main" id="{77966AFA-612C-49F8-81A7-0548A49F7038}"/>
                </a:ext>
              </a:extLst>
            </p:cNvPr>
            <p:cNvSpPr txBox="1"/>
            <p:nvPr/>
          </p:nvSpPr>
          <p:spPr>
            <a:xfrm>
              <a:off x="3396173" y="1603141"/>
              <a:ext cx="2487934" cy="307777"/>
            </a:xfrm>
            <a:prstGeom prst="rect">
              <a:avLst/>
            </a:prstGeom>
            <a:noFill/>
          </p:spPr>
          <p:txBody>
            <a:bodyPr wrap="square" rtlCol="0">
              <a:spAutoFit/>
            </a:bodyPr>
            <a:lstStyle/>
            <a:p>
              <a:pPr algn="ctr"/>
              <a:r>
                <a:rPr lang="en-US" altLang="zh-CN" sz="1400" b="1">
                  <a:effectLst>
                    <a:outerShdw blurRad="38100" dist="38100" dir="2700000" algn="tl">
                      <a:srgbClr val="000000">
                        <a:alpha val="43137"/>
                      </a:srgbClr>
                    </a:outerShdw>
                  </a:effectLst>
                  <a:cs typeface="+mn-ea"/>
                  <a:sym typeface="+mn-lt"/>
                </a:rPr>
                <a:t>Input from GUI</a:t>
              </a:r>
              <a:endParaRPr lang="zh-CN" altLang="en-US" sz="1400" b="1" dirty="0">
                <a:effectLst>
                  <a:outerShdw blurRad="38100" dist="38100" dir="2700000" algn="tl">
                    <a:srgbClr val="000000">
                      <a:alpha val="43137"/>
                    </a:srgbClr>
                  </a:outerShdw>
                </a:effectLst>
                <a:cs typeface="+mn-ea"/>
                <a:sym typeface="+mn-lt"/>
              </a:endParaRPr>
            </a:p>
          </p:txBody>
        </p:sp>
        <p:grpSp>
          <p:nvGrpSpPr>
            <p:cNvPr id="156" name="Group 137">
              <a:extLst>
                <a:ext uri="{FF2B5EF4-FFF2-40B4-BE49-F238E27FC236}">
                  <a16:creationId xmlns:a16="http://schemas.microsoft.com/office/drawing/2014/main" id="{B42D599A-AA3D-4509-88CE-EAE8533400A4}"/>
                </a:ext>
              </a:extLst>
            </p:cNvPr>
            <p:cNvGrpSpPr/>
            <p:nvPr/>
          </p:nvGrpSpPr>
          <p:grpSpPr>
            <a:xfrm>
              <a:off x="3157815" y="5323035"/>
              <a:ext cx="1612626" cy="1074461"/>
              <a:chOff x="1182183" y="3037528"/>
              <a:chExt cx="1612626" cy="1074461"/>
            </a:xfrm>
          </p:grpSpPr>
          <p:sp>
            <p:nvSpPr>
              <p:cNvPr id="157" name="Oval 31">
                <a:extLst>
                  <a:ext uri="{FF2B5EF4-FFF2-40B4-BE49-F238E27FC236}">
                    <a16:creationId xmlns:a16="http://schemas.microsoft.com/office/drawing/2014/main" id="{EED7B5BC-501F-4B4F-B633-EC04EF2CB234}"/>
                  </a:ext>
                </a:extLst>
              </p:cNvPr>
              <p:cNvSpPr>
                <a:spLocks noChangeAspect="1"/>
              </p:cNvSpPr>
              <p:nvPr/>
            </p:nvSpPr>
            <p:spPr>
              <a:xfrm>
                <a:off x="1182183" y="3037528"/>
                <a:ext cx="200183" cy="194452"/>
              </a:xfrm>
              <a:prstGeom prst="ellipse">
                <a:avLst/>
              </a:prstGeom>
              <a:solidFill>
                <a:srgbClr val="7030A0">
                  <a:alpha val="80000"/>
                </a:srgb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lumMod val="50000"/>
                      <a:lumOff val="50000"/>
                    </a:schemeClr>
                  </a:solidFill>
                </a:endParaRPr>
              </a:p>
            </p:txBody>
          </p:sp>
          <p:grpSp>
            <p:nvGrpSpPr>
              <p:cNvPr id="158" name="Group 107">
                <a:extLst>
                  <a:ext uri="{FF2B5EF4-FFF2-40B4-BE49-F238E27FC236}">
                    <a16:creationId xmlns:a16="http://schemas.microsoft.com/office/drawing/2014/main" id="{6A3CB852-EF05-45AB-9D50-E926F94C9686}"/>
                  </a:ext>
                </a:extLst>
              </p:cNvPr>
              <p:cNvGrpSpPr/>
              <p:nvPr/>
            </p:nvGrpSpPr>
            <p:grpSpPr>
              <a:xfrm>
                <a:off x="1353050" y="3203503"/>
                <a:ext cx="1441759" cy="908486"/>
                <a:chOff x="1401846" y="3433931"/>
                <a:chExt cx="1441759" cy="908486"/>
              </a:xfrm>
            </p:grpSpPr>
            <p:cxnSp>
              <p:nvCxnSpPr>
                <p:cNvPr id="159" name="Straight Connector 33">
                  <a:extLst>
                    <a:ext uri="{FF2B5EF4-FFF2-40B4-BE49-F238E27FC236}">
                      <a16:creationId xmlns:a16="http://schemas.microsoft.com/office/drawing/2014/main" id="{1DF0138C-C73D-4171-BE38-8EC5AC3C722D}"/>
                    </a:ext>
                  </a:extLst>
                </p:cNvPr>
                <p:cNvCxnSpPr>
                  <a:cxnSpLocks/>
                  <a:stCxn id="157" idx="5"/>
                </p:cNvCxnSpPr>
                <p:nvPr/>
              </p:nvCxnSpPr>
              <p:spPr>
                <a:xfrm>
                  <a:off x="1401846" y="3433931"/>
                  <a:ext cx="758829" cy="714347"/>
                </a:xfrm>
                <a:prstGeom prst="line">
                  <a:avLst/>
                </a:prstGeom>
                <a:solidFill>
                  <a:srgbClr val="7030A0">
                    <a:alpha val="80000"/>
                  </a:srgbClr>
                </a:solidFill>
                <a:ln w="19050">
                  <a:solidFill>
                    <a:srgbClr val="7030A0"/>
                  </a:solidFill>
                  <a:prstDash val="sysDash"/>
                </a:ln>
              </p:spPr>
              <p:style>
                <a:lnRef idx="1">
                  <a:schemeClr val="accent1"/>
                </a:lnRef>
                <a:fillRef idx="0">
                  <a:schemeClr val="accent1"/>
                </a:fillRef>
                <a:effectRef idx="0">
                  <a:schemeClr val="accent1"/>
                </a:effectRef>
                <a:fontRef idx="minor">
                  <a:schemeClr val="tx1"/>
                </a:fontRef>
              </p:style>
            </p:cxnSp>
            <p:sp>
              <p:nvSpPr>
                <p:cNvPr id="160" name="TextBox 34">
                  <a:extLst>
                    <a:ext uri="{FF2B5EF4-FFF2-40B4-BE49-F238E27FC236}">
                      <a16:creationId xmlns:a16="http://schemas.microsoft.com/office/drawing/2014/main" id="{E426AD89-C702-4FEA-9EE2-7DBBEEA783D0}"/>
                    </a:ext>
                  </a:extLst>
                </p:cNvPr>
                <p:cNvSpPr txBox="1"/>
                <p:nvPr/>
              </p:nvSpPr>
              <p:spPr>
                <a:xfrm>
                  <a:off x="1580439" y="4157751"/>
                  <a:ext cx="1263166" cy="184666"/>
                </a:xfrm>
                <a:prstGeom prst="rect">
                  <a:avLst/>
                </a:prstGeom>
                <a:noFill/>
              </p:spPr>
              <p:txBody>
                <a:bodyPr wrap="none" lIns="0" tIns="0" rIns="0" bIns="0" rtlCol="0" anchor="t">
                  <a:spAutoFit/>
                </a:bodyPr>
                <a:lstStyle/>
                <a:p>
                  <a:pPr algn="ctr"/>
                  <a:r>
                    <a:rPr lang="en-US" sz="1200" b="1">
                      <a:solidFill>
                        <a:srgbClr val="7030A0"/>
                      </a:solidFill>
                    </a:rPr>
                    <a:t>Barcode Scanner</a:t>
                  </a:r>
                  <a:endParaRPr lang="en-US" sz="1200" b="1" dirty="0">
                    <a:solidFill>
                      <a:srgbClr val="7030A0"/>
                    </a:solidFill>
                  </a:endParaRPr>
                </a:p>
              </p:txBody>
            </p:sp>
          </p:grpSp>
        </p:grpSp>
        <p:sp>
          <p:nvSpPr>
            <p:cNvPr id="161" name="Hình chữ nhật 160">
              <a:extLst>
                <a:ext uri="{FF2B5EF4-FFF2-40B4-BE49-F238E27FC236}">
                  <a16:creationId xmlns:a16="http://schemas.microsoft.com/office/drawing/2014/main" id="{2BCECBF4-A879-46FB-AEEA-962F62FF1E06}"/>
                </a:ext>
              </a:extLst>
            </p:cNvPr>
            <p:cNvSpPr/>
            <p:nvPr/>
          </p:nvSpPr>
          <p:spPr>
            <a:xfrm>
              <a:off x="866277" y="6166663"/>
              <a:ext cx="731290" cy="461665"/>
            </a:xfrm>
            <a:prstGeom prst="rect">
              <a:avLst/>
            </a:prstGeom>
            <a:noFill/>
          </p:spPr>
          <p:txBody>
            <a:bodyPr wrap="none" lIns="91440" tIns="45720" rIns="91440" bIns="45720">
              <a:spAutoFit/>
            </a:bodyPr>
            <a:lstStyle/>
            <a:p>
              <a:pPr algn="ctr"/>
              <a:r>
                <a:rPr lang="en-US" sz="2400" b="1" cap="none" spc="0">
                  <a:ln w="0"/>
                  <a:solidFill>
                    <a:srgbClr val="FFC000"/>
                  </a:solidFill>
                  <a:effectLst>
                    <a:outerShdw blurRad="38100" dist="19050" dir="2700000" algn="tl" rotWithShape="0">
                      <a:schemeClr val="dk1">
                        <a:alpha val="40000"/>
                      </a:schemeClr>
                    </a:outerShdw>
                  </a:effectLst>
                </a:rPr>
                <a:t>GUI</a:t>
              </a:r>
              <a:endParaRPr lang="vi-VN" sz="2400" b="1" cap="none" spc="0">
                <a:ln w="0"/>
                <a:solidFill>
                  <a:srgbClr val="FFC000"/>
                </a:solidFill>
                <a:effectLst>
                  <a:outerShdw blurRad="38100" dist="19050" dir="2700000" algn="tl" rotWithShape="0">
                    <a:schemeClr val="dk1">
                      <a:alpha val="40000"/>
                    </a:schemeClr>
                  </a:outerShdw>
                </a:effectLst>
              </a:endParaRPr>
            </a:p>
          </p:txBody>
        </p:sp>
        <p:grpSp>
          <p:nvGrpSpPr>
            <p:cNvPr id="164" name="Group 137">
              <a:extLst>
                <a:ext uri="{FF2B5EF4-FFF2-40B4-BE49-F238E27FC236}">
                  <a16:creationId xmlns:a16="http://schemas.microsoft.com/office/drawing/2014/main" id="{832DFEC2-C4A7-47DD-824E-D8231564B8CE}"/>
                </a:ext>
              </a:extLst>
            </p:cNvPr>
            <p:cNvGrpSpPr/>
            <p:nvPr/>
          </p:nvGrpSpPr>
          <p:grpSpPr>
            <a:xfrm>
              <a:off x="6322506" y="3808514"/>
              <a:ext cx="1467556" cy="1074461"/>
              <a:chOff x="1182183" y="3037528"/>
              <a:chExt cx="1467556" cy="1074461"/>
            </a:xfrm>
          </p:grpSpPr>
          <p:sp>
            <p:nvSpPr>
              <p:cNvPr id="165" name="Oval 31">
                <a:extLst>
                  <a:ext uri="{FF2B5EF4-FFF2-40B4-BE49-F238E27FC236}">
                    <a16:creationId xmlns:a16="http://schemas.microsoft.com/office/drawing/2014/main" id="{D0CD68AF-D5BA-4704-89CD-973E4D125723}"/>
                  </a:ext>
                </a:extLst>
              </p:cNvPr>
              <p:cNvSpPr>
                <a:spLocks noChangeAspect="1"/>
              </p:cNvSpPr>
              <p:nvPr/>
            </p:nvSpPr>
            <p:spPr>
              <a:xfrm>
                <a:off x="1182183" y="3037528"/>
                <a:ext cx="200183" cy="194452"/>
              </a:xfrm>
              <a:prstGeom prst="ellipse">
                <a:avLst/>
              </a:prstGeom>
              <a:solidFill>
                <a:srgbClr val="27D8D8">
                  <a:alpha val="80000"/>
                </a:srgbClr>
              </a:solidFill>
              <a:ln w="19050">
                <a:solidFill>
                  <a:srgbClr val="27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lumMod val="50000"/>
                      <a:lumOff val="50000"/>
                    </a:schemeClr>
                  </a:solidFill>
                </a:endParaRPr>
              </a:p>
            </p:txBody>
          </p:sp>
          <p:grpSp>
            <p:nvGrpSpPr>
              <p:cNvPr id="166" name="Group 107">
                <a:extLst>
                  <a:ext uri="{FF2B5EF4-FFF2-40B4-BE49-F238E27FC236}">
                    <a16:creationId xmlns:a16="http://schemas.microsoft.com/office/drawing/2014/main" id="{8345C885-1F7B-468D-9A01-D1D435D8EB17}"/>
                  </a:ext>
                </a:extLst>
              </p:cNvPr>
              <p:cNvGrpSpPr/>
              <p:nvPr/>
            </p:nvGrpSpPr>
            <p:grpSpPr>
              <a:xfrm>
                <a:off x="1353050" y="3203503"/>
                <a:ext cx="1296689" cy="908486"/>
                <a:chOff x="1401846" y="3433931"/>
                <a:chExt cx="1296689" cy="908486"/>
              </a:xfrm>
            </p:grpSpPr>
            <p:cxnSp>
              <p:nvCxnSpPr>
                <p:cNvPr id="167" name="Straight Connector 33">
                  <a:extLst>
                    <a:ext uri="{FF2B5EF4-FFF2-40B4-BE49-F238E27FC236}">
                      <a16:creationId xmlns:a16="http://schemas.microsoft.com/office/drawing/2014/main" id="{57EF7AB2-21BA-486C-89AC-7B29C933C780}"/>
                    </a:ext>
                  </a:extLst>
                </p:cNvPr>
                <p:cNvCxnSpPr>
                  <a:cxnSpLocks/>
                  <a:stCxn id="165" idx="5"/>
                </p:cNvCxnSpPr>
                <p:nvPr/>
              </p:nvCxnSpPr>
              <p:spPr>
                <a:xfrm>
                  <a:off x="1401846" y="3433931"/>
                  <a:ext cx="758829" cy="714347"/>
                </a:xfrm>
                <a:prstGeom prst="line">
                  <a:avLst/>
                </a:prstGeom>
                <a:solidFill>
                  <a:srgbClr val="27D8D8">
                    <a:alpha val="80000"/>
                  </a:srgbClr>
                </a:solidFill>
                <a:ln w="19050">
                  <a:solidFill>
                    <a:srgbClr val="27D8D8"/>
                  </a:solidFill>
                  <a:prstDash val="sysDash"/>
                </a:ln>
              </p:spPr>
              <p:style>
                <a:lnRef idx="1">
                  <a:schemeClr val="accent1"/>
                </a:lnRef>
                <a:fillRef idx="0">
                  <a:schemeClr val="accent1"/>
                </a:fillRef>
                <a:effectRef idx="0">
                  <a:schemeClr val="accent1"/>
                </a:effectRef>
                <a:fontRef idx="minor">
                  <a:schemeClr val="tx1"/>
                </a:fontRef>
              </p:style>
            </p:cxnSp>
            <p:sp>
              <p:nvSpPr>
                <p:cNvPr id="168" name="TextBox 34">
                  <a:extLst>
                    <a:ext uri="{FF2B5EF4-FFF2-40B4-BE49-F238E27FC236}">
                      <a16:creationId xmlns:a16="http://schemas.microsoft.com/office/drawing/2014/main" id="{ACC5A479-8563-4A1D-8EF9-1FEB98860E8E}"/>
                    </a:ext>
                  </a:extLst>
                </p:cNvPr>
                <p:cNvSpPr txBox="1"/>
                <p:nvPr/>
              </p:nvSpPr>
              <p:spPr>
                <a:xfrm>
                  <a:off x="1725512" y="4157751"/>
                  <a:ext cx="973023" cy="184666"/>
                </a:xfrm>
                <a:prstGeom prst="rect">
                  <a:avLst/>
                </a:prstGeom>
                <a:noFill/>
              </p:spPr>
              <p:txBody>
                <a:bodyPr wrap="none" lIns="0" tIns="0" rIns="0" bIns="0" rtlCol="0" anchor="t">
                  <a:spAutoFit/>
                </a:bodyPr>
                <a:lstStyle/>
                <a:p>
                  <a:pPr algn="ctr"/>
                  <a:r>
                    <a:rPr lang="en-US" sz="1200" b="1">
                      <a:solidFill>
                        <a:srgbClr val="0070C0"/>
                      </a:solidFill>
                    </a:rPr>
                    <a:t>RaspNode #1</a:t>
                  </a:r>
                  <a:endParaRPr lang="en-US" sz="1200" b="1" dirty="0">
                    <a:solidFill>
                      <a:srgbClr val="0070C0"/>
                    </a:solidFill>
                  </a:endParaRPr>
                </a:p>
              </p:txBody>
            </p:sp>
          </p:grpSp>
        </p:grpSp>
        <p:grpSp>
          <p:nvGrpSpPr>
            <p:cNvPr id="169" name="Group 137">
              <a:extLst>
                <a:ext uri="{FF2B5EF4-FFF2-40B4-BE49-F238E27FC236}">
                  <a16:creationId xmlns:a16="http://schemas.microsoft.com/office/drawing/2014/main" id="{4B850FDE-C3F6-4F7B-95D3-67533A69EB3D}"/>
                </a:ext>
              </a:extLst>
            </p:cNvPr>
            <p:cNvGrpSpPr/>
            <p:nvPr/>
          </p:nvGrpSpPr>
          <p:grpSpPr>
            <a:xfrm>
              <a:off x="9790272" y="5469938"/>
              <a:ext cx="1397660" cy="1089015"/>
              <a:chOff x="1555210" y="2905749"/>
              <a:chExt cx="1397660" cy="1089015"/>
            </a:xfrm>
          </p:grpSpPr>
          <p:sp>
            <p:nvSpPr>
              <p:cNvPr id="170" name="Oval 31">
                <a:extLst>
                  <a:ext uri="{FF2B5EF4-FFF2-40B4-BE49-F238E27FC236}">
                    <a16:creationId xmlns:a16="http://schemas.microsoft.com/office/drawing/2014/main" id="{D30277C8-EA35-48E8-B9FC-4ECCAB526D92}"/>
                  </a:ext>
                </a:extLst>
              </p:cNvPr>
              <p:cNvSpPr>
                <a:spLocks noChangeAspect="1"/>
              </p:cNvSpPr>
              <p:nvPr/>
            </p:nvSpPr>
            <p:spPr>
              <a:xfrm>
                <a:off x="2752687" y="2905749"/>
                <a:ext cx="200183" cy="194452"/>
              </a:xfrm>
              <a:prstGeom prst="ellipse">
                <a:avLst/>
              </a:prstGeom>
              <a:solidFill>
                <a:srgbClr val="27D8D8">
                  <a:alpha val="80000"/>
                </a:srgbClr>
              </a:solidFill>
              <a:ln w="19050">
                <a:solidFill>
                  <a:srgbClr val="27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lumMod val="50000"/>
                      <a:lumOff val="50000"/>
                    </a:schemeClr>
                  </a:solidFill>
                </a:endParaRPr>
              </a:p>
            </p:txBody>
          </p:sp>
          <p:grpSp>
            <p:nvGrpSpPr>
              <p:cNvPr id="171" name="Group 107">
                <a:extLst>
                  <a:ext uri="{FF2B5EF4-FFF2-40B4-BE49-F238E27FC236}">
                    <a16:creationId xmlns:a16="http://schemas.microsoft.com/office/drawing/2014/main" id="{4D8B7649-7449-4851-A965-F5E58A737902}"/>
                  </a:ext>
                </a:extLst>
              </p:cNvPr>
              <p:cNvGrpSpPr/>
              <p:nvPr/>
            </p:nvGrpSpPr>
            <p:grpSpPr>
              <a:xfrm>
                <a:off x="1555210" y="3071724"/>
                <a:ext cx="1226793" cy="923040"/>
                <a:chOff x="1604006" y="3302152"/>
                <a:chExt cx="1226793" cy="923040"/>
              </a:xfrm>
            </p:grpSpPr>
            <p:cxnSp>
              <p:nvCxnSpPr>
                <p:cNvPr id="172" name="Straight Connector 33">
                  <a:extLst>
                    <a:ext uri="{FF2B5EF4-FFF2-40B4-BE49-F238E27FC236}">
                      <a16:creationId xmlns:a16="http://schemas.microsoft.com/office/drawing/2014/main" id="{C966B15C-3E22-47EC-9662-7E105CA738DF}"/>
                    </a:ext>
                  </a:extLst>
                </p:cNvPr>
                <p:cNvCxnSpPr>
                  <a:cxnSpLocks/>
                  <a:stCxn id="170" idx="3"/>
                  <a:endCxn id="173" idx="0"/>
                </p:cNvCxnSpPr>
                <p:nvPr/>
              </p:nvCxnSpPr>
              <p:spPr>
                <a:xfrm flipH="1">
                  <a:off x="2095327" y="3302152"/>
                  <a:ext cx="735472" cy="738374"/>
                </a:xfrm>
                <a:prstGeom prst="line">
                  <a:avLst/>
                </a:prstGeom>
                <a:solidFill>
                  <a:srgbClr val="27D8D8">
                    <a:alpha val="80000"/>
                  </a:srgbClr>
                </a:solidFill>
                <a:ln w="19050">
                  <a:solidFill>
                    <a:srgbClr val="27D8D8"/>
                  </a:solidFill>
                  <a:prstDash val="sysDash"/>
                </a:ln>
              </p:spPr>
              <p:style>
                <a:lnRef idx="1">
                  <a:schemeClr val="accent1"/>
                </a:lnRef>
                <a:fillRef idx="0">
                  <a:schemeClr val="accent1"/>
                </a:fillRef>
                <a:effectRef idx="0">
                  <a:schemeClr val="accent1"/>
                </a:effectRef>
                <a:fontRef idx="minor">
                  <a:schemeClr val="tx1"/>
                </a:fontRef>
              </p:style>
            </p:cxnSp>
            <p:sp>
              <p:nvSpPr>
                <p:cNvPr id="173" name="TextBox 34">
                  <a:extLst>
                    <a:ext uri="{FF2B5EF4-FFF2-40B4-BE49-F238E27FC236}">
                      <a16:creationId xmlns:a16="http://schemas.microsoft.com/office/drawing/2014/main" id="{4040CE07-81B8-4E76-919D-322E73CB87F5}"/>
                    </a:ext>
                  </a:extLst>
                </p:cNvPr>
                <p:cNvSpPr txBox="1"/>
                <p:nvPr/>
              </p:nvSpPr>
              <p:spPr>
                <a:xfrm>
                  <a:off x="1604006" y="4040526"/>
                  <a:ext cx="982641" cy="184666"/>
                </a:xfrm>
                <a:prstGeom prst="rect">
                  <a:avLst/>
                </a:prstGeom>
                <a:noFill/>
              </p:spPr>
              <p:txBody>
                <a:bodyPr wrap="none" lIns="0" tIns="0" rIns="0" bIns="0" rtlCol="0" anchor="t">
                  <a:spAutoFit/>
                </a:bodyPr>
                <a:lstStyle/>
                <a:p>
                  <a:pPr algn="ctr"/>
                  <a:r>
                    <a:rPr lang="en-US" sz="1200" b="1">
                      <a:solidFill>
                        <a:srgbClr val="0070C0"/>
                      </a:solidFill>
                    </a:rPr>
                    <a:t>RaspNode #n</a:t>
                  </a:r>
                  <a:endParaRPr lang="en-US" sz="1200" b="1" dirty="0">
                    <a:solidFill>
                      <a:srgbClr val="0070C0"/>
                    </a:solidFill>
                  </a:endParaRPr>
                </a:p>
              </p:txBody>
            </p:sp>
          </p:grpSp>
        </p:grpSp>
      </p:grpSp>
    </p:spTree>
    <p:extLst>
      <p:ext uri="{BB962C8B-B14F-4D97-AF65-F5344CB8AC3E}">
        <p14:creationId xmlns:p14="http://schemas.microsoft.com/office/powerpoint/2010/main" val="150830771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A_图片 20">
            <a:extLst>
              <a:ext uri="{FF2B5EF4-FFF2-40B4-BE49-F238E27FC236}">
                <a16:creationId xmlns:a16="http://schemas.microsoft.com/office/drawing/2014/main" id="{7EB592E7-8AB3-4D6C-8B9A-8418A09D3F85}"/>
              </a:ext>
            </a:extLst>
          </p:cNvPr>
          <p:cNvPicPr>
            <a:picLocks noChangeAspect="1"/>
          </p:cNvPicPr>
          <p:nvPr>
            <p:custDataLst>
              <p:tags r:id="rId1"/>
            </p:custDataLst>
          </p:nvPr>
        </p:nvPicPr>
        <p:blipFill rotWithShape="1">
          <a:blip r:embed="rId4" cstate="print">
            <a:extLst>
              <a:ext uri="{28A0092B-C50C-407E-A947-70E740481C1C}">
                <a14:useLocalDpi xmlns:a14="http://schemas.microsoft.com/office/drawing/2010/main" val="0"/>
              </a:ext>
            </a:extLst>
          </a:blip>
          <a:srcRect l="40629" t="20820" r="7958" b="11184"/>
          <a:stretch/>
        </p:blipFill>
        <p:spPr>
          <a:xfrm>
            <a:off x="-331672" y="945403"/>
            <a:ext cx="3490609" cy="3411334"/>
          </a:xfrm>
          <a:prstGeom prst="rect">
            <a:avLst/>
          </a:prstGeom>
        </p:spPr>
      </p:pic>
      <p:grpSp>
        <p:nvGrpSpPr>
          <p:cNvPr id="8" name="Group 41"/>
          <p:cNvGrpSpPr/>
          <p:nvPr/>
        </p:nvGrpSpPr>
        <p:grpSpPr>
          <a:xfrm>
            <a:off x="8645395" y="3709408"/>
            <a:ext cx="1211912" cy="1211912"/>
            <a:chOff x="5494150" y="2269320"/>
            <a:chExt cx="788112" cy="788112"/>
          </a:xfrm>
        </p:grpSpPr>
        <p:sp>
          <p:nvSpPr>
            <p:cNvPr id="84" name="Oval 83"/>
            <p:cNvSpPr>
              <a:spLocks noChangeAspect="1"/>
            </p:cNvSpPr>
            <p:nvPr/>
          </p:nvSpPr>
          <p:spPr>
            <a:xfrm>
              <a:off x="5494150" y="2269320"/>
              <a:ext cx="788112" cy="788112"/>
            </a:xfrm>
            <a:prstGeom prst="ellipse">
              <a:avLst/>
            </a:prstGeom>
            <a:solidFill>
              <a:schemeClr val="accent4"/>
            </a:solidFill>
            <a:ln w="28575">
              <a:solidFill>
                <a:schemeClr val="accent4">
                  <a:lumMod val="75000"/>
                </a:schemeClr>
              </a:solid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185304">
                <a:lnSpc>
                  <a:spcPct val="90000"/>
                </a:lnSpc>
                <a:spcBef>
                  <a:spcPct val="0"/>
                </a:spcBef>
                <a:spcAft>
                  <a:spcPct val="35000"/>
                </a:spcAft>
              </a:pPr>
              <a:endParaRPr lang="en-US" sz="1867" b="1" dirty="0"/>
            </a:p>
          </p:txBody>
        </p:sp>
        <p:sp>
          <p:nvSpPr>
            <p:cNvPr id="38" name="Freeform 86"/>
            <p:cNvSpPr>
              <a:spLocks noEditPoints="1"/>
            </p:cNvSpPr>
            <p:nvPr/>
          </p:nvSpPr>
          <p:spPr bwMode="auto">
            <a:xfrm>
              <a:off x="5771250" y="2466594"/>
              <a:ext cx="233912" cy="393564"/>
            </a:xfrm>
            <a:custGeom>
              <a:avLst/>
              <a:gdLst/>
              <a:ahLst/>
              <a:cxnLst>
                <a:cxn ang="0">
                  <a:pos x="29" y="44"/>
                </a:cxn>
                <a:cxn ang="0">
                  <a:pos x="24" y="49"/>
                </a:cxn>
                <a:cxn ang="0">
                  <a:pos x="5" y="49"/>
                </a:cxn>
                <a:cxn ang="0">
                  <a:pos x="0" y="44"/>
                </a:cxn>
                <a:cxn ang="0">
                  <a:pos x="0" y="5"/>
                </a:cxn>
                <a:cxn ang="0">
                  <a:pos x="5" y="0"/>
                </a:cxn>
                <a:cxn ang="0">
                  <a:pos x="24" y="0"/>
                </a:cxn>
                <a:cxn ang="0">
                  <a:pos x="29" y="5"/>
                </a:cxn>
                <a:cxn ang="0">
                  <a:pos x="29" y="44"/>
                </a:cxn>
                <a:cxn ang="0">
                  <a:pos x="25" y="11"/>
                </a:cxn>
                <a:cxn ang="0">
                  <a:pos x="24" y="10"/>
                </a:cxn>
                <a:cxn ang="0">
                  <a:pos x="5" y="10"/>
                </a:cxn>
                <a:cxn ang="0">
                  <a:pos x="3" y="11"/>
                </a:cxn>
                <a:cxn ang="0">
                  <a:pos x="3" y="38"/>
                </a:cxn>
                <a:cxn ang="0">
                  <a:pos x="5" y="39"/>
                </a:cxn>
                <a:cxn ang="0">
                  <a:pos x="24" y="39"/>
                </a:cxn>
                <a:cxn ang="0">
                  <a:pos x="25" y="38"/>
                </a:cxn>
                <a:cxn ang="0">
                  <a:pos x="25" y="11"/>
                </a:cxn>
                <a:cxn ang="0">
                  <a:pos x="17" y="5"/>
                </a:cxn>
                <a:cxn ang="0">
                  <a:pos x="11" y="5"/>
                </a:cxn>
                <a:cxn ang="0">
                  <a:pos x="11" y="6"/>
                </a:cxn>
                <a:cxn ang="0">
                  <a:pos x="11" y="6"/>
                </a:cxn>
                <a:cxn ang="0">
                  <a:pos x="17" y="6"/>
                </a:cxn>
                <a:cxn ang="0">
                  <a:pos x="18" y="6"/>
                </a:cxn>
                <a:cxn ang="0">
                  <a:pos x="17" y="5"/>
                </a:cxn>
                <a:cxn ang="0">
                  <a:pos x="14" y="41"/>
                </a:cxn>
                <a:cxn ang="0">
                  <a:pos x="11" y="44"/>
                </a:cxn>
                <a:cxn ang="0">
                  <a:pos x="14" y="47"/>
                </a:cxn>
                <a:cxn ang="0">
                  <a:pos x="17" y="44"/>
                </a:cxn>
                <a:cxn ang="0">
                  <a:pos x="14" y="41"/>
                </a:cxn>
              </a:cxnLst>
              <a:rect l="0" t="0" r="r" b="b"/>
              <a:pathLst>
                <a:path w="29" h="49">
                  <a:moveTo>
                    <a:pt x="29" y="44"/>
                  </a:moveTo>
                  <a:cubicBezTo>
                    <a:pt x="29" y="47"/>
                    <a:pt x="27" y="49"/>
                    <a:pt x="24" y="49"/>
                  </a:cubicBezTo>
                  <a:cubicBezTo>
                    <a:pt x="5" y="49"/>
                    <a:pt x="5" y="49"/>
                    <a:pt x="5" y="49"/>
                  </a:cubicBezTo>
                  <a:cubicBezTo>
                    <a:pt x="2" y="49"/>
                    <a:pt x="0" y="47"/>
                    <a:pt x="0" y="44"/>
                  </a:cubicBezTo>
                  <a:cubicBezTo>
                    <a:pt x="0" y="5"/>
                    <a:pt x="0" y="5"/>
                    <a:pt x="0" y="5"/>
                  </a:cubicBezTo>
                  <a:cubicBezTo>
                    <a:pt x="0" y="3"/>
                    <a:pt x="2" y="0"/>
                    <a:pt x="5" y="0"/>
                  </a:cubicBezTo>
                  <a:cubicBezTo>
                    <a:pt x="24" y="0"/>
                    <a:pt x="24" y="0"/>
                    <a:pt x="24" y="0"/>
                  </a:cubicBezTo>
                  <a:cubicBezTo>
                    <a:pt x="27" y="0"/>
                    <a:pt x="29" y="3"/>
                    <a:pt x="29" y="5"/>
                  </a:cubicBezTo>
                  <a:lnTo>
                    <a:pt x="29" y="44"/>
                  </a:lnTo>
                  <a:close/>
                  <a:moveTo>
                    <a:pt x="25" y="11"/>
                  </a:moveTo>
                  <a:cubicBezTo>
                    <a:pt x="25" y="11"/>
                    <a:pt x="25" y="10"/>
                    <a:pt x="24" y="10"/>
                  </a:cubicBezTo>
                  <a:cubicBezTo>
                    <a:pt x="5" y="10"/>
                    <a:pt x="5" y="10"/>
                    <a:pt x="5" y="10"/>
                  </a:cubicBezTo>
                  <a:cubicBezTo>
                    <a:pt x="4" y="10"/>
                    <a:pt x="3" y="11"/>
                    <a:pt x="3" y="11"/>
                  </a:cubicBezTo>
                  <a:cubicBezTo>
                    <a:pt x="3" y="38"/>
                    <a:pt x="3" y="38"/>
                    <a:pt x="3" y="38"/>
                  </a:cubicBezTo>
                  <a:cubicBezTo>
                    <a:pt x="3" y="39"/>
                    <a:pt x="4" y="39"/>
                    <a:pt x="5" y="39"/>
                  </a:cubicBezTo>
                  <a:cubicBezTo>
                    <a:pt x="24" y="39"/>
                    <a:pt x="24" y="39"/>
                    <a:pt x="24" y="39"/>
                  </a:cubicBezTo>
                  <a:cubicBezTo>
                    <a:pt x="25" y="39"/>
                    <a:pt x="25" y="39"/>
                    <a:pt x="25" y="38"/>
                  </a:cubicBezTo>
                  <a:lnTo>
                    <a:pt x="25" y="11"/>
                  </a:lnTo>
                  <a:close/>
                  <a:moveTo>
                    <a:pt x="17" y="5"/>
                  </a:moveTo>
                  <a:cubicBezTo>
                    <a:pt x="11" y="5"/>
                    <a:pt x="11" y="5"/>
                    <a:pt x="11" y="5"/>
                  </a:cubicBezTo>
                  <a:cubicBezTo>
                    <a:pt x="11" y="5"/>
                    <a:pt x="11" y="6"/>
                    <a:pt x="11" y="6"/>
                  </a:cubicBezTo>
                  <a:cubicBezTo>
                    <a:pt x="11" y="6"/>
                    <a:pt x="11" y="6"/>
                    <a:pt x="11" y="6"/>
                  </a:cubicBezTo>
                  <a:cubicBezTo>
                    <a:pt x="17" y="6"/>
                    <a:pt x="17" y="6"/>
                    <a:pt x="17" y="6"/>
                  </a:cubicBezTo>
                  <a:cubicBezTo>
                    <a:pt x="18" y="6"/>
                    <a:pt x="18" y="6"/>
                    <a:pt x="18" y="6"/>
                  </a:cubicBezTo>
                  <a:cubicBezTo>
                    <a:pt x="18" y="6"/>
                    <a:pt x="18" y="5"/>
                    <a:pt x="17" y="5"/>
                  </a:cubicBezTo>
                  <a:close/>
                  <a:moveTo>
                    <a:pt x="14" y="41"/>
                  </a:moveTo>
                  <a:cubicBezTo>
                    <a:pt x="13" y="41"/>
                    <a:pt x="11" y="42"/>
                    <a:pt x="11" y="44"/>
                  </a:cubicBezTo>
                  <a:cubicBezTo>
                    <a:pt x="11" y="46"/>
                    <a:pt x="13" y="47"/>
                    <a:pt x="14" y="47"/>
                  </a:cubicBezTo>
                  <a:cubicBezTo>
                    <a:pt x="16" y="47"/>
                    <a:pt x="17" y="46"/>
                    <a:pt x="17" y="44"/>
                  </a:cubicBezTo>
                  <a:cubicBezTo>
                    <a:pt x="17" y="42"/>
                    <a:pt x="16" y="41"/>
                    <a:pt x="14" y="41"/>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grpSp>
      <p:pic>
        <p:nvPicPr>
          <p:cNvPr id="60" name="图片 7">
            <a:extLst>
              <a:ext uri="{FF2B5EF4-FFF2-40B4-BE49-F238E27FC236}">
                <a16:creationId xmlns:a16="http://schemas.microsoft.com/office/drawing/2014/main" id="{B00E20E8-5378-44BB-B2F7-7CD5AA33DF0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6884" t="24252" r="5837" b="14889"/>
          <a:stretch/>
        </p:blipFill>
        <p:spPr>
          <a:xfrm>
            <a:off x="8824136" y="4128974"/>
            <a:ext cx="3367864" cy="2633174"/>
          </a:xfrm>
          <a:prstGeom prst="rect">
            <a:avLst/>
          </a:prstGeom>
        </p:spPr>
      </p:pic>
      <p:pic>
        <p:nvPicPr>
          <p:cNvPr id="61" name="图片 29">
            <a:extLst>
              <a:ext uri="{FF2B5EF4-FFF2-40B4-BE49-F238E27FC236}">
                <a16:creationId xmlns:a16="http://schemas.microsoft.com/office/drawing/2014/main" id="{55AAAC0E-EA58-4BFC-9FB8-4A2A1309F8D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5626" t="16760" r="5327" b="9670"/>
          <a:stretch/>
        </p:blipFill>
        <p:spPr>
          <a:xfrm>
            <a:off x="8965161" y="16537"/>
            <a:ext cx="2804305" cy="3087409"/>
          </a:xfrm>
          <a:prstGeom prst="rect">
            <a:avLst/>
          </a:prstGeom>
        </p:spPr>
      </p:pic>
      <p:pic>
        <p:nvPicPr>
          <p:cNvPr id="71" name="Picture 30">
            <a:extLst>
              <a:ext uri="{FF2B5EF4-FFF2-40B4-BE49-F238E27FC236}">
                <a16:creationId xmlns:a16="http://schemas.microsoft.com/office/drawing/2014/main" id="{3A26B6EA-1C10-48CB-8C1B-733AF8DCDFC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2277" t="919" r="31219" b="26435"/>
          <a:stretch/>
        </p:blipFill>
        <p:spPr bwMode="auto">
          <a:xfrm>
            <a:off x="4864247" y="1273776"/>
            <a:ext cx="1669332" cy="1661069"/>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72" name="文本框 61">
            <a:extLst>
              <a:ext uri="{FF2B5EF4-FFF2-40B4-BE49-F238E27FC236}">
                <a16:creationId xmlns:a16="http://schemas.microsoft.com/office/drawing/2014/main" id="{409AE1DD-D7AD-4B9A-AEFA-6C576803B898}"/>
              </a:ext>
            </a:extLst>
          </p:cNvPr>
          <p:cNvSpPr txBox="1"/>
          <p:nvPr/>
        </p:nvSpPr>
        <p:spPr>
          <a:xfrm>
            <a:off x="1921718" y="360628"/>
            <a:ext cx="5048604" cy="584775"/>
          </a:xfrm>
          <a:prstGeom prst="rect">
            <a:avLst/>
          </a:prstGeom>
          <a:noFill/>
        </p:spPr>
        <p:txBody>
          <a:bodyPr wrap="square" rtlCol="0">
            <a:spAutoFit/>
            <a:scene3d>
              <a:camera prst="orthographicFront"/>
              <a:lightRig rig="threePt" dir="t"/>
            </a:scene3d>
            <a:sp3d contourW="12700"/>
          </a:bodyPr>
          <a:lstStyle/>
          <a:p>
            <a:r>
              <a:rPr lang="en-US" altLang="zh-CN" sz="3200" b="1">
                <a:solidFill>
                  <a:schemeClr val="accent1"/>
                </a:solidFill>
                <a:latin typeface="Calibri" panose="020F0502020204030204" pitchFamily="34" charset="0"/>
              </a:rPr>
              <a:t>THE MODEL OF PROJECT</a:t>
            </a:r>
            <a:endParaRPr lang="zh-CN" altLang="en-US" sz="3200" b="1" dirty="0">
              <a:solidFill>
                <a:schemeClr val="accent1"/>
              </a:solidFill>
              <a:latin typeface="Calibri" panose="020F0502020204030204" pitchFamily="34" charset="0"/>
            </a:endParaRPr>
          </a:p>
        </p:txBody>
      </p:sp>
      <p:grpSp>
        <p:nvGrpSpPr>
          <p:cNvPr id="2" name="Nhóm 1">
            <a:extLst>
              <a:ext uri="{FF2B5EF4-FFF2-40B4-BE49-F238E27FC236}">
                <a16:creationId xmlns:a16="http://schemas.microsoft.com/office/drawing/2014/main" id="{2E866687-8F70-49F9-94D1-2B30975089BD}"/>
              </a:ext>
            </a:extLst>
          </p:cNvPr>
          <p:cNvGrpSpPr/>
          <p:nvPr/>
        </p:nvGrpSpPr>
        <p:grpSpPr>
          <a:xfrm>
            <a:off x="1882909" y="3135607"/>
            <a:ext cx="1154632" cy="1154632"/>
            <a:chOff x="5168705" y="2314282"/>
            <a:chExt cx="597809" cy="597809"/>
          </a:xfrm>
        </p:grpSpPr>
        <p:sp>
          <p:nvSpPr>
            <p:cNvPr id="73" name="Oval 13">
              <a:extLst>
                <a:ext uri="{FF2B5EF4-FFF2-40B4-BE49-F238E27FC236}">
                  <a16:creationId xmlns:a16="http://schemas.microsoft.com/office/drawing/2014/main" id="{33BC1F5B-26E8-4DE7-AE47-7E4F0EC8E5A5}"/>
                </a:ext>
              </a:extLst>
            </p:cNvPr>
            <p:cNvSpPr/>
            <p:nvPr/>
          </p:nvSpPr>
          <p:spPr>
            <a:xfrm>
              <a:off x="5168705" y="2314282"/>
              <a:ext cx="597809" cy="597809"/>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latin typeface="Calibri" panose="020F0502020204030204" pitchFamily="34" charset="0"/>
              </a:endParaRPr>
            </a:p>
          </p:txBody>
        </p:sp>
        <p:sp>
          <p:nvSpPr>
            <p:cNvPr id="74" name="Oval 13">
              <a:extLst>
                <a:ext uri="{FF2B5EF4-FFF2-40B4-BE49-F238E27FC236}">
                  <a16:creationId xmlns:a16="http://schemas.microsoft.com/office/drawing/2014/main" id="{C10CEC8E-0098-4E9F-9E93-A81D40625141}"/>
                </a:ext>
              </a:extLst>
            </p:cNvPr>
            <p:cNvSpPr/>
            <p:nvPr/>
          </p:nvSpPr>
          <p:spPr>
            <a:xfrm>
              <a:off x="5306867" y="2452162"/>
              <a:ext cx="321486" cy="318409"/>
            </a:xfrm>
            <a:custGeom>
              <a:avLst/>
              <a:gdLst>
                <a:gd name="connsiteX0" fmla="*/ 242094 w 331788"/>
                <a:gd name="connsiteY0" fmla="*/ 203585 h 328613"/>
                <a:gd name="connsiteX1" fmla="*/ 214264 w 331788"/>
                <a:gd name="connsiteY1" fmla="*/ 214264 h 328613"/>
                <a:gd name="connsiteX2" fmla="*/ 214264 w 331788"/>
                <a:gd name="connsiteY2" fmla="*/ 269924 h 328613"/>
                <a:gd name="connsiteX3" fmla="*/ 269924 w 331788"/>
                <a:gd name="connsiteY3" fmla="*/ 269924 h 328613"/>
                <a:gd name="connsiteX4" fmla="*/ 269924 w 331788"/>
                <a:gd name="connsiteY4" fmla="*/ 214264 h 328613"/>
                <a:gd name="connsiteX5" fmla="*/ 242094 w 331788"/>
                <a:gd name="connsiteY5" fmla="*/ 203585 h 328613"/>
                <a:gd name="connsiteX6" fmla="*/ 85725 w 331788"/>
                <a:gd name="connsiteY6" fmla="*/ 200752 h 328613"/>
                <a:gd name="connsiteX7" fmla="*/ 136525 w 331788"/>
                <a:gd name="connsiteY7" fmla="*/ 207698 h 328613"/>
                <a:gd name="connsiteX8" fmla="*/ 132667 w 331788"/>
                <a:gd name="connsiteY8" fmla="*/ 222250 h 328613"/>
                <a:gd name="connsiteX9" fmla="*/ 38783 w 331788"/>
                <a:gd name="connsiteY9" fmla="*/ 222250 h 328613"/>
                <a:gd name="connsiteX10" fmla="*/ 34925 w 331788"/>
                <a:gd name="connsiteY10" fmla="*/ 207698 h 328613"/>
                <a:gd name="connsiteX11" fmla="*/ 85725 w 331788"/>
                <a:gd name="connsiteY11" fmla="*/ 200752 h 328613"/>
                <a:gd name="connsiteX12" fmla="*/ 86038 w 331788"/>
                <a:gd name="connsiteY12" fmla="*/ 150283 h 328613"/>
                <a:gd name="connsiteX13" fmla="*/ 136525 w 331788"/>
                <a:gd name="connsiteY13" fmla="*/ 158221 h 328613"/>
                <a:gd name="connsiteX14" fmla="*/ 132678 w 331788"/>
                <a:gd name="connsiteY14" fmla="*/ 171450 h 328613"/>
                <a:gd name="connsiteX15" fmla="*/ 39076 w 331788"/>
                <a:gd name="connsiteY15" fmla="*/ 171450 h 328613"/>
                <a:gd name="connsiteX16" fmla="*/ 36512 w 331788"/>
                <a:gd name="connsiteY16" fmla="*/ 158221 h 328613"/>
                <a:gd name="connsiteX17" fmla="*/ 86038 w 331788"/>
                <a:gd name="connsiteY17" fmla="*/ 150283 h 328613"/>
                <a:gd name="connsiteX18" fmla="*/ 243681 w 331788"/>
                <a:gd name="connsiteY18" fmla="*/ 148724 h 328613"/>
                <a:gd name="connsiteX19" fmla="*/ 295275 w 331788"/>
                <a:gd name="connsiteY19" fmla="*/ 156745 h 328613"/>
                <a:gd name="connsiteX20" fmla="*/ 292663 w 331788"/>
                <a:gd name="connsiteY20" fmla="*/ 171450 h 328613"/>
                <a:gd name="connsiteX21" fmla="*/ 197312 w 331788"/>
                <a:gd name="connsiteY21" fmla="*/ 171450 h 328613"/>
                <a:gd name="connsiteX22" fmla="*/ 192087 w 331788"/>
                <a:gd name="connsiteY22" fmla="*/ 156745 h 328613"/>
                <a:gd name="connsiteX23" fmla="*/ 243681 w 331788"/>
                <a:gd name="connsiteY23" fmla="*/ 148724 h 328613"/>
                <a:gd name="connsiteX24" fmla="*/ 86038 w 331788"/>
                <a:gd name="connsiteY24" fmla="*/ 99483 h 328613"/>
                <a:gd name="connsiteX25" fmla="*/ 136525 w 331788"/>
                <a:gd name="connsiteY25" fmla="*/ 107421 h 328613"/>
                <a:gd name="connsiteX26" fmla="*/ 132678 w 331788"/>
                <a:gd name="connsiteY26" fmla="*/ 120650 h 328613"/>
                <a:gd name="connsiteX27" fmla="*/ 39076 w 331788"/>
                <a:gd name="connsiteY27" fmla="*/ 120650 h 328613"/>
                <a:gd name="connsiteX28" fmla="*/ 36512 w 331788"/>
                <a:gd name="connsiteY28" fmla="*/ 107421 h 328613"/>
                <a:gd name="connsiteX29" fmla="*/ 86038 w 331788"/>
                <a:gd name="connsiteY29" fmla="*/ 99483 h 328613"/>
                <a:gd name="connsiteX30" fmla="*/ 243681 w 331788"/>
                <a:gd name="connsiteY30" fmla="*/ 99152 h 328613"/>
                <a:gd name="connsiteX31" fmla="*/ 295275 w 331788"/>
                <a:gd name="connsiteY31" fmla="*/ 106098 h 328613"/>
                <a:gd name="connsiteX32" fmla="*/ 292663 w 331788"/>
                <a:gd name="connsiteY32" fmla="*/ 120650 h 328613"/>
                <a:gd name="connsiteX33" fmla="*/ 196006 w 331788"/>
                <a:gd name="connsiteY33" fmla="*/ 120650 h 328613"/>
                <a:gd name="connsiteX34" fmla="*/ 192087 w 331788"/>
                <a:gd name="connsiteY34" fmla="*/ 106098 h 328613"/>
                <a:gd name="connsiteX35" fmla="*/ 243681 w 331788"/>
                <a:gd name="connsiteY35" fmla="*/ 99152 h 328613"/>
                <a:gd name="connsiteX36" fmla="*/ 243681 w 331788"/>
                <a:gd name="connsiteY36" fmla="*/ 48711 h 328613"/>
                <a:gd name="connsiteX37" fmla="*/ 295275 w 331788"/>
                <a:gd name="connsiteY37" fmla="*/ 56732 h 328613"/>
                <a:gd name="connsiteX38" fmla="*/ 292663 w 331788"/>
                <a:gd name="connsiteY38" fmla="*/ 71437 h 328613"/>
                <a:gd name="connsiteX39" fmla="*/ 197312 w 331788"/>
                <a:gd name="connsiteY39" fmla="*/ 71437 h 328613"/>
                <a:gd name="connsiteX40" fmla="*/ 192087 w 331788"/>
                <a:gd name="connsiteY40" fmla="*/ 56732 h 328613"/>
                <a:gd name="connsiteX41" fmla="*/ 243681 w 331788"/>
                <a:gd name="connsiteY41" fmla="*/ 48711 h 328613"/>
                <a:gd name="connsiteX42" fmla="*/ 85725 w 331788"/>
                <a:gd name="connsiteY42" fmla="*/ 48683 h 328613"/>
                <a:gd name="connsiteX43" fmla="*/ 136525 w 331788"/>
                <a:gd name="connsiteY43" fmla="*/ 56621 h 328613"/>
                <a:gd name="connsiteX44" fmla="*/ 132667 w 331788"/>
                <a:gd name="connsiteY44" fmla="*/ 69850 h 328613"/>
                <a:gd name="connsiteX45" fmla="*/ 38783 w 331788"/>
                <a:gd name="connsiteY45" fmla="*/ 69850 h 328613"/>
                <a:gd name="connsiteX46" fmla="*/ 34925 w 331788"/>
                <a:gd name="connsiteY46" fmla="*/ 56621 h 328613"/>
                <a:gd name="connsiteX47" fmla="*/ 85725 w 331788"/>
                <a:gd name="connsiteY47" fmla="*/ 48683 h 328613"/>
                <a:gd name="connsiteX48" fmla="*/ 245779 w 331788"/>
                <a:gd name="connsiteY48" fmla="*/ 12700 h 328613"/>
                <a:gd name="connsiteX49" fmla="*/ 171450 w 331788"/>
                <a:gd name="connsiteY49" fmla="*/ 28215 h 328613"/>
                <a:gd name="connsiteX50" fmla="*/ 171450 w 331788"/>
                <a:gd name="connsiteY50" fmla="*/ 263525 h 328613"/>
                <a:gd name="connsiteX51" fmla="*/ 192314 w 331788"/>
                <a:gd name="connsiteY51" fmla="*/ 257061 h 328613"/>
                <a:gd name="connsiteX52" fmla="*/ 205355 w 331788"/>
                <a:gd name="connsiteY52" fmla="*/ 205344 h 328613"/>
                <a:gd name="connsiteX53" fmla="*/ 279684 w 331788"/>
                <a:gd name="connsiteY53" fmla="*/ 205344 h 328613"/>
                <a:gd name="connsiteX54" fmla="*/ 294028 w 331788"/>
                <a:gd name="connsiteY54" fmla="*/ 257061 h 328613"/>
                <a:gd name="connsiteX55" fmla="*/ 317500 w 331788"/>
                <a:gd name="connsiteY55" fmla="*/ 263525 h 328613"/>
                <a:gd name="connsiteX56" fmla="*/ 317500 w 331788"/>
                <a:gd name="connsiteY56" fmla="*/ 28215 h 328613"/>
                <a:gd name="connsiteX57" fmla="*/ 245779 w 331788"/>
                <a:gd name="connsiteY57" fmla="*/ 12700 h 328613"/>
                <a:gd name="connsiteX58" fmla="*/ 84931 w 331788"/>
                <a:gd name="connsiteY58" fmla="*/ 12700 h 328613"/>
                <a:gd name="connsiteX59" fmla="*/ 12700 w 331788"/>
                <a:gd name="connsiteY59" fmla="*/ 28215 h 328613"/>
                <a:gd name="connsiteX60" fmla="*/ 12700 w 331788"/>
                <a:gd name="connsiteY60" fmla="*/ 263525 h 328613"/>
                <a:gd name="connsiteX61" fmla="*/ 84931 w 331788"/>
                <a:gd name="connsiteY61" fmla="*/ 249303 h 328613"/>
                <a:gd name="connsiteX62" fmla="*/ 157163 w 331788"/>
                <a:gd name="connsiteY62" fmla="*/ 263525 h 328613"/>
                <a:gd name="connsiteX63" fmla="*/ 157163 w 331788"/>
                <a:gd name="connsiteY63" fmla="*/ 28215 h 328613"/>
                <a:gd name="connsiteX64" fmla="*/ 84931 w 331788"/>
                <a:gd name="connsiteY64" fmla="*/ 12700 h 328613"/>
                <a:gd name="connsiteX65" fmla="*/ 86835 w 331788"/>
                <a:gd name="connsiteY65" fmla="*/ 0 h 328613"/>
                <a:gd name="connsiteX66" fmla="*/ 165894 w 331788"/>
                <a:gd name="connsiteY66" fmla="*/ 15525 h 328613"/>
                <a:gd name="connsiteX67" fmla="*/ 244953 w 331788"/>
                <a:gd name="connsiteY67" fmla="*/ 0 h 328613"/>
                <a:gd name="connsiteX68" fmla="*/ 326604 w 331788"/>
                <a:gd name="connsiteY68" fmla="*/ 16819 h 328613"/>
                <a:gd name="connsiteX69" fmla="*/ 331788 w 331788"/>
                <a:gd name="connsiteY69" fmla="*/ 23288 h 328613"/>
                <a:gd name="connsiteX70" fmla="*/ 331788 w 331788"/>
                <a:gd name="connsiteY70" fmla="*/ 274276 h 328613"/>
                <a:gd name="connsiteX71" fmla="*/ 322716 w 331788"/>
                <a:gd name="connsiteY71" fmla="*/ 280744 h 328613"/>
                <a:gd name="connsiteX72" fmla="*/ 289019 w 331788"/>
                <a:gd name="connsiteY72" fmla="*/ 269101 h 328613"/>
                <a:gd name="connsiteX73" fmla="*/ 285130 w 331788"/>
                <a:gd name="connsiteY73" fmla="*/ 274276 h 328613"/>
                <a:gd name="connsiteX74" fmla="*/ 329196 w 331788"/>
                <a:gd name="connsiteY74" fmla="*/ 318263 h 328613"/>
                <a:gd name="connsiteX75" fmla="*/ 318828 w 331788"/>
                <a:gd name="connsiteY75" fmla="*/ 328613 h 328613"/>
                <a:gd name="connsiteX76" fmla="*/ 274762 w 331788"/>
                <a:gd name="connsiteY76" fmla="*/ 284626 h 328613"/>
                <a:gd name="connsiteX77" fmla="*/ 206072 w 331788"/>
                <a:gd name="connsiteY77" fmla="*/ 279451 h 328613"/>
                <a:gd name="connsiteX78" fmla="*/ 198295 w 331788"/>
                <a:gd name="connsiteY78" fmla="*/ 270394 h 328613"/>
                <a:gd name="connsiteX79" fmla="*/ 167190 w 331788"/>
                <a:gd name="connsiteY79" fmla="*/ 280744 h 328613"/>
                <a:gd name="connsiteX80" fmla="*/ 163302 w 331788"/>
                <a:gd name="connsiteY80" fmla="*/ 280744 h 328613"/>
                <a:gd name="connsiteX81" fmla="*/ 85539 w 331788"/>
                <a:gd name="connsiteY81" fmla="*/ 263926 h 328613"/>
                <a:gd name="connsiteX82" fmla="*/ 9072 w 331788"/>
                <a:gd name="connsiteY82" fmla="*/ 280744 h 328613"/>
                <a:gd name="connsiteX83" fmla="*/ 0 w 331788"/>
                <a:gd name="connsiteY83" fmla="*/ 274276 h 328613"/>
                <a:gd name="connsiteX84" fmla="*/ 0 w 331788"/>
                <a:gd name="connsiteY84" fmla="*/ 23288 h 328613"/>
                <a:gd name="connsiteX85" fmla="*/ 5184 w 331788"/>
                <a:gd name="connsiteY85" fmla="*/ 16819 h 328613"/>
                <a:gd name="connsiteX86" fmla="*/ 86835 w 331788"/>
                <a:gd name="connsiteY86"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31788" h="328613">
                  <a:moveTo>
                    <a:pt x="242094" y="203585"/>
                  </a:moveTo>
                  <a:cubicBezTo>
                    <a:pt x="232062" y="203585"/>
                    <a:pt x="222031" y="207145"/>
                    <a:pt x="214264" y="214264"/>
                  </a:cubicBezTo>
                  <a:cubicBezTo>
                    <a:pt x="200025" y="229797"/>
                    <a:pt x="200025" y="254391"/>
                    <a:pt x="214264" y="269924"/>
                  </a:cubicBezTo>
                  <a:cubicBezTo>
                    <a:pt x="229797" y="284163"/>
                    <a:pt x="254391" y="284163"/>
                    <a:pt x="269924" y="269924"/>
                  </a:cubicBezTo>
                  <a:cubicBezTo>
                    <a:pt x="284163" y="254391"/>
                    <a:pt x="284163" y="229797"/>
                    <a:pt x="269924" y="214264"/>
                  </a:cubicBezTo>
                  <a:cubicBezTo>
                    <a:pt x="262158" y="207145"/>
                    <a:pt x="252126" y="203585"/>
                    <a:pt x="242094" y="203585"/>
                  </a:cubicBezTo>
                  <a:close/>
                  <a:moveTo>
                    <a:pt x="85725" y="200752"/>
                  </a:moveTo>
                  <a:cubicBezTo>
                    <a:pt x="102122" y="200752"/>
                    <a:pt x="118520" y="203067"/>
                    <a:pt x="136525" y="207698"/>
                  </a:cubicBezTo>
                  <a:cubicBezTo>
                    <a:pt x="136525" y="207698"/>
                    <a:pt x="136525" y="207698"/>
                    <a:pt x="132667" y="222250"/>
                  </a:cubicBezTo>
                  <a:cubicBezTo>
                    <a:pt x="99229" y="211667"/>
                    <a:pt x="72221" y="211667"/>
                    <a:pt x="38783" y="222250"/>
                  </a:cubicBezTo>
                  <a:cubicBezTo>
                    <a:pt x="38783" y="222250"/>
                    <a:pt x="38783" y="222250"/>
                    <a:pt x="34925" y="207698"/>
                  </a:cubicBezTo>
                  <a:cubicBezTo>
                    <a:pt x="52930" y="203067"/>
                    <a:pt x="69327" y="200752"/>
                    <a:pt x="85725" y="200752"/>
                  </a:cubicBezTo>
                  <a:close/>
                  <a:moveTo>
                    <a:pt x="86038" y="150283"/>
                  </a:moveTo>
                  <a:cubicBezTo>
                    <a:pt x="102226" y="150283"/>
                    <a:pt x="118574" y="152929"/>
                    <a:pt x="136525" y="158221"/>
                  </a:cubicBezTo>
                  <a:cubicBezTo>
                    <a:pt x="136525" y="158221"/>
                    <a:pt x="136525" y="158221"/>
                    <a:pt x="132678" y="171450"/>
                  </a:cubicBezTo>
                  <a:cubicBezTo>
                    <a:pt x="99341" y="162190"/>
                    <a:pt x="72414" y="162190"/>
                    <a:pt x="39076" y="171450"/>
                  </a:cubicBezTo>
                  <a:cubicBezTo>
                    <a:pt x="39076" y="171450"/>
                    <a:pt x="39076" y="171450"/>
                    <a:pt x="36512" y="158221"/>
                  </a:cubicBezTo>
                  <a:cubicBezTo>
                    <a:pt x="53822" y="152929"/>
                    <a:pt x="69850" y="150283"/>
                    <a:pt x="86038" y="150283"/>
                  </a:cubicBezTo>
                  <a:close/>
                  <a:moveTo>
                    <a:pt x="243681" y="148724"/>
                  </a:moveTo>
                  <a:cubicBezTo>
                    <a:pt x="260335" y="148724"/>
                    <a:pt x="276989" y="151398"/>
                    <a:pt x="295275" y="156745"/>
                  </a:cubicBezTo>
                  <a:cubicBezTo>
                    <a:pt x="295275" y="156745"/>
                    <a:pt x="295275" y="156745"/>
                    <a:pt x="292663" y="171450"/>
                  </a:cubicBezTo>
                  <a:cubicBezTo>
                    <a:pt x="257396" y="162092"/>
                    <a:pt x="231272" y="162092"/>
                    <a:pt x="197312" y="171450"/>
                  </a:cubicBezTo>
                  <a:cubicBezTo>
                    <a:pt x="197312" y="171450"/>
                    <a:pt x="197312" y="171450"/>
                    <a:pt x="192087" y="156745"/>
                  </a:cubicBezTo>
                  <a:cubicBezTo>
                    <a:pt x="210374" y="151398"/>
                    <a:pt x="227027" y="148724"/>
                    <a:pt x="243681" y="148724"/>
                  </a:cubicBezTo>
                  <a:close/>
                  <a:moveTo>
                    <a:pt x="86038" y="99483"/>
                  </a:moveTo>
                  <a:cubicBezTo>
                    <a:pt x="102226" y="99483"/>
                    <a:pt x="118574" y="102129"/>
                    <a:pt x="136525" y="107421"/>
                  </a:cubicBezTo>
                  <a:cubicBezTo>
                    <a:pt x="136525" y="107421"/>
                    <a:pt x="136525" y="107421"/>
                    <a:pt x="132678" y="120650"/>
                  </a:cubicBezTo>
                  <a:cubicBezTo>
                    <a:pt x="99341" y="111390"/>
                    <a:pt x="72414" y="111390"/>
                    <a:pt x="39076" y="120650"/>
                  </a:cubicBezTo>
                  <a:cubicBezTo>
                    <a:pt x="39076" y="120650"/>
                    <a:pt x="39076" y="120650"/>
                    <a:pt x="36512" y="107421"/>
                  </a:cubicBezTo>
                  <a:cubicBezTo>
                    <a:pt x="53822" y="102129"/>
                    <a:pt x="69850" y="99483"/>
                    <a:pt x="86038" y="99483"/>
                  </a:cubicBezTo>
                  <a:close/>
                  <a:moveTo>
                    <a:pt x="243681" y="99152"/>
                  </a:moveTo>
                  <a:cubicBezTo>
                    <a:pt x="260335" y="99152"/>
                    <a:pt x="276989" y="101467"/>
                    <a:pt x="295275" y="106098"/>
                  </a:cubicBezTo>
                  <a:cubicBezTo>
                    <a:pt x="295275" y="106098"/>
                    <a:pt x="295275" y="106098"/>
                    <a:pt x="292663" y="120650"/>
                  </a:cubicBezTo>
                  <a:cubicBezTo>
                    <a:pt x="257396" y="111390"/>
                    <a:pt x="231272" y="111390"/>
                    <a:pt x="196006" y="120650"/>
                  </a:cubicBezTo>
                  <a:cubicBezTo>
                    <a:pt x="196006" y="120650"/>
                    <a:pt x="196006" y="120650"/>
                    <a:pt x="192087" y="106098"/>
                  </a:cubicBezTo>
                  <a:cubicBezTo>
                    <a:pt x="210374" y="101467"/>
                    <a:pt x="227027" y="99152"/>
                    <a:pt x="243681" y="99152"/>
                  </a:cubicBezTo>
                  <a:close/>
                  <a:moveTo>
                    <a:pt x="243681" y="48711"/>
                  </a:moveTo>
                  <a:cubicBezTo>
                    <a:pt x="260335" y="48711"/>
                    <a:pt x="276989" y="51385"/>
                    <a:pt x="295275" y="56732"/>
                  </a:cubicBezTo>
                  <a:cubicBezTo>
                    <a:pt x="295275" y="56732"/>
                    <a:pt x="295275" y="56732"/>
                    <a:pt x="292663" y="71437"/>
                  </a:cubicBezTo>
                  <a:cubicBezTo>
                    <a:pt x="257396" y="60742"/>
                    <a:pt x="231272" y="60742"/>
                    <a:pt x="197312" y="71437"/>
                  </a:cubicBezTo>
                  <a:cubicBezTo>
                    <a:pt x="197312" y="71437"/>
                    <a:pt x="197312" y="71437"/>
                    <a:pt x="192087" y="56732"/>
                  </a:cubicBezTo>
                  <a:cubicBezTo>
                    <a:pt x="210374" y="51385"/>
                    <a:pt x="227027" y="48711"/>
                    <a:pt x="243681" y="48711"/>
                  </a:cubicBezTo>
                  <a:close/>
                  <a:moveTo>
                    <a:pt x="85725" y="48683"/>
                  </a:moveTo>
                  <a:cubicBezTo>
                    <a:pt x="102122" y="48683"/>
                    <a:pt x="118520" y="51329"/>
                    <a:pt x="136525" y="56621"/>
                  </a:cubicBezTo>
                  <a:cubicBezTo>
                    <a:pt x="136525" y="56621"/>
                    <a:pt x="136525" y="56621"/>
                    <a:pt x="132667" y="69850"/>
                  </a:cubicBezTo>
                  <a:cubicBezTo>
                    <a:pt x="99229" y="60590"/>
                    <a:pt x="72221" y="60590"/>
                    <a:pt x="38783" y="69850"/>
                  </a:cubicBezTo>
                  <a:lnTo>
                    <a:pt x="34925" y="56621"/>
                  </a:lnTo>
                  <a:cubicBezTo>
                    <a:pt x="52930" y="51329"/>
                    <a:pt x="69327" y="48683"/>
                    <a:pt x="85725" y="48683"/>
                  </a:cubicBezTo>
                  <a:close/>
                  <a:moveTo>
                    <a:pt x="245779" y="12700"/>
                  </a:moveTo>
                  <a:cubicBezTo>
                    <a:pt x="224915" y="12700"/>
                    <a:pt x="201443" y="16579"/>
                    <a:pt x="171450" y="28215"/>
                  </a:cubicBezTo>
                  <a:cubicBezTo>
                    <a:pt x="171450" y="28215"/>
                    <a:pt x="171450" y="28215"/>
                    <a:pt x="171450" y="263525"/>
                  </a:cubicBezTo>
                  <a:cubicBezTo>
                    <a:pt x="176666" y="262232"/>
                    <a:pt x="185794" y="259646"/>
                    <a:pt x="192314" y="257061"/>
                  </a:cubicBezTo>
                  <a:cubicBezTo>
                    <a:pt x="185794" y="238960"/>
                    <a:pt x="191010" y="219566"/>
                    <a:pt x="205355" y="205344"/>
                  </a:cubicBezTo>
                  <a:cubicBezTo>
                    <a:pt x="226219" y="184657"/>
                    <a:pt x="258819" y="184657"/>
                    <a:pt x="279684" y="205344"/>
                  </a:cubicBezTo>
                  <a:cubicBezTo>
                    <a:pt x="294028" y="218273"/>
                    <a:pt x="299244" y="238960"/>
                    <a:pt x="294028" y="257061"/>
                  </a:cubicBezTo>
                  <a:cubicBezTo>
                    <a:pt x="301852" y="258353"/>
                    <a:pt x="312284" y="262232"/>
                    <a:pt x="317500" y="263525"/>
                  </a:cubicBezTo>
                  <a:lnTo>
                    <a:pt x="317500" y="28215"/>
                  </a:lnTo>
                  <a:cubicBezTo>
                    <a:pt x="288812" y="17872"/>
                    <a:pt x="266643" y="12700"/>
                    <a:pt x="245779" y="12700"/>
                  </a:cubicBezTo>
                  <a:close/>
                  <a:moveTo>
                    <a:pt x="84931" y="12700"/>
                  </a:moveTo>
                  <a:cubicBezTo>
                    <a:pt x="63004" y="12700"/>
                    <a:pt x="42366" y="17872"/>
                    <a:pt x="12700" y="28215"/>
                  </a:cubicBezTo>
                  <a:cubicBezTo>
                    <a:pt x="12700" y="28215"/>
                    <a:pt x="12700" y="28215"/>
                    <a:pt x="12700" y="263525"/>
                  </a:cubicBezTo>
                  <a:cubicBezTo>
                    <a:pt x="41077" y="254475"/>
                    <a:pt x="63004" y="249303"/>
                    <a:pt x="84931" y="249303"/>
                  </a:cubicBezTo>
                  <a:cubicBezTo>
                    <a:pt x="106859" y="249303"/>
                    <a:pt x="128786" y="254475"/>
                    <a:pt x="157163" y="263525"/>
                  </a:cubicBezTo>
                  <a:lnTo>
                    <a:pt x="157163" y="28215"/>
                  </a:lnTo>
                  <a:cubicBezTo>
                    <a:pt x="128786" y="17872"/>
                    <a:pt x="106859" y="12700"/>
                    <a:pt x="84931" y="12700"/>
                  </a:cubicBezTo>
                  <a:close/>
                  <a:moveTo>
                    <a:pt x="86835" y="0"/>
                  </a:moveTo>
                  <a:cubicBezTo>
                    <a:pt x="110164" y="0"/>
                    <a:pt x="133493" y="5175"/>
                    <a:pt x="165894" y="15525"/>
                  </a:cubicBezTo>
                  <a:cubicBezTo>
                    <a:pt x="198295" y="5175"/>
                    <a:pt x="221624" y="0"/>
                    <a:pt x="244953" y="0"/>
                  </a:cubicBezTo>
                  <a:cubicBezTo>
                    <a:pt x="269578" y="0"/>
                    <a:pt x="294203" y="5175"/>
                    <a:pt x="326604" y="16819"/>
                  </a:cubicBezTo>
                  <a:cubicBezTo>
                    <a:pt x="329196" y="18113"/>
                    <a:pt x="331788" y="20700"/>
                    <a:pt x="331788" y="23288"/>
                  </a:cubicBezTo>
                  <a:cubicBezTo>
                    <a:pt x="331788" y="23288"/>
                    <a:pt x="331788" y="23288"/>
                    <a:pt x="331788" y="274276"/>
                  </a:cubicBezTo>
                  <a:cubicBezTo>
                    <a:pt x="331788" y="280744"/>
                    <a:pt x="325308" y="280744"/>
                    <a:pt x="322716" y="280744"/>
                  </a:cubicBezTo>
                  <a:cubicBezTo>
                    <a:pt x="313643" y="276863"/>
                    <a:pt x="299387" y="272982"/>
                    <a:pt x="289019" y="269101"/>
                  </a:cubicBezTo>
                  <a:cubicBezTo>
                    <a:pt x="287723" y="271688"/>
                    <a:pt x="286427" y="272982"/>
                    <a:pt x="285130" y="274276"/>
                  </a:cubicBezTo>
                  <a:cubicBezTo>
                    <a:pt x="285130" y="274276"/>
                    <a:pt x="285130" y="274276"/>
                    <a:pt x="329196" y="318263"/>
                  </a:cubicBezTo>
                  <a:cubicBezTo>
                    <a:pt x="329196" y="318263"/>
                    <a:pt x="329196" y="318263"/>
                    <a:pt x="318828" y="328613"/>
                  </a:cubicBezTo>
                  <a:cubicBezTo>
                    <a:pt x="318828" y="328613"/>
                    <a:pt x="318828" y="328613"/>
                    <a:pt x="274762" y="284626"/>
                  </a:cubicBezTo>
                  <a:cubicBezTo>
                    <a:pt x="254025" y="300151"/>
                    <a:pt x="224216" y="298857"/>
                    <a:pt x="206072" y="279451"/>
                  </a:cubicBezTo>
                  <a:cubicBezTo>
                    <a:pt x="202183" y="276863"/>
                    <a:pt x="200887" y="274276"/>
                    <a:pt x="198295" y="270394"/>
                  </a:cubicBezTo>
                  <a:cubicBezTo>
                    <a:pt x="189223" y="272982"/>
                    <a:pt x="174966" y="278157"/>
                    <a:pt x="167190" y="280744"/>
                  </a:cubicBezTo>
                  <a:cubicBezTo>
                    <a:pt x="165894" y="280744"/>
                    <a:pt x="164598" y="280744"/>
                    <a:pt x="163302" y="280744"/>
                  </a:cubicBezTo>
                  <a:cubicBezTo>
                    <a:pt x="130901" y="269101"/>
                    <a:pt x="108868" y="263926"/>
                    <a:pt x="85539" y="263926"/>
                  </a:cubicBezTo>
                  <a:cubicBezTo>
                    <a:pt x="63506" y="263926"/>
                    <a:pt x="40177" y="269101"/>
                    <a:pt x="9072" y="280744"/>
                  </a:cubicBezTo>
                  <a:cubicBezTo>
                    <a:pt x="6480" y="280744"/>
                    <a:pt x="0" y="280744"/>
                    <a:pt x="0" y="274276"/>
                  </a:cubicBezTo>
                  <a:cubicBezTo>
                    <a:pt x="0" y="274276"/>
                    <a:pt x="0" y="274276"/>
                    <a:pt x="0" y="23288"/>
                  </a:cubicBezTo>
                  <a:cubicBezTo>
                    <a:pt x="0" y="20700"/>
                    <a:pt x="2592" y="18113"/>
                    <a:pt x="5184" y="16819"/>
                  </a:cubicBezTo>
                  <a:cubicBezTo>
                    <a:pt x="37585" y="5175"/>
                    <a:pt x="62210" y="0"/>
                    <a:pt x="86835" y="0"/>
                  </a:cubicBezTo>
                  <a:close/>
                </a:path>
              </a:pathLst>
            </a:custGeom>
            <a:solidFill>
              <a:schemeClr val="bg1"/>
            </a:solidFill>
            <a:ln>
              <a:noFill/>
            </a:ln>
            <a:effectLst>
              <a:outerShdw blurRad="825500" dist="5588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Calibri" panose="020F0502020204030204" pitchFamily="34" charset="0"/>
              </a:endParaRPr>
            </a:p>
          </p:txBody>
        </p:sp>
      </p:grpSp>
      <p:grpSp>
        <p:nvGrpSpPr>
          <p:cNvPr id="4" name="Nhóm 3">
            <a:extLst>
              <a:ext uri="{FF2B5EF4-FFF2-40B4-BE49-F238E27FC236}">
                <a16:creationId xmlns:a16="http://schemas.microsoft.com/office/drawing/2014/main" id="{4011A8F9-648B-454A-AD8F-91F63269EE4F}"/>
              </a:ext>
            </a:extLst>
          </p:cNvPr>
          <p:cNvGrpSpPr/>
          <p:nvPr/>
        </p:nvGrpSpPr>
        <p:grpSpPr>
          <a:xfrm>
            <a:off x="8558023" y="2104311"/>
            <a:ext cx="1154632" cy="1154632"/>
            <a:chOff x="3216766" y="1804493"/>
            <a:chExt cx="2030928" cy="2030928"/>
          </a:xfrm>
        </p:grpSpPr>
        <p:sp>
          <p:nvSpPr>
            <p:cNvPr id="75" name="椭圆 13">
              <a:extLst>
                <a:ext uri="{FF2B5EF4-FFF2-40B4-BE49-F238E27FC236}">
                  <a16:creationId xmlns:a16="http://schemas.microsoft.com/office/drawing/2014/main" id="{5B881506-F285-4AB6-A808-02AA69EB76C7}"/>
                </a:ext>
              </a:extLst>
            </p:cNvPr>
            <p:cNvSpPr/>
            <p:nvPr/>
          </p:nvSpPr>
          <p:spPr>
            <a:xfrm>
              <a:off x="3216766" y="1804493"/>
              <a:ext cx="2030928" cy="20309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76" name="Picture 4" descr="Image result for machine learning icon png">
              <a:extLst>
                <a:ext uri="{FF2B5EF4-FFF2-40B4-BE49-F238E27FC236}">
                  <a16:creationId xmlns:a16="http://schemas.microsoft.com/office/drawing/2014/main" id="{69C05F6A-DA1B-40C4-BE93-0FDC83FE2CB8}"/>
                </a:ext>
              </a:extLst>
            </p:cNvPr>
            <p:cNvPicPr>
              <a:picLocks noChangeAspect="1" noChangeArrowheads="1"/>
            </p:cNvPicPr>
            <p:nvPr/>
          </p:nvPicPr>
          <p:blipFill rotWithShape="1">
            <a:blip r:embed="rId8">
              <a:duotone>
                <a:schemeClr val="accent5">
                  <a:shade val="45000"/>
                  <a:satMod val="135000"/>
                </a:schemeClr>
                <a:prstClr val="white"/>
              </a:duotone>
              <a:extLst>
                <a:ext uri="{28A0092B-C50C-407E-A947-70E740481C1C}">
                  <a14:useLocalDpi xmlns:a14="http://schemas.microsoft.com/office/drawing/2010/main" val="0"/>
                </a:ext>
              </a:extLst>
            </a:blip>
            <a:srcRect l="70854" t="5224" r="4360" b="71775"/>
            <a:stretch/>
          </p:blipFill>
          <p:spPr bwMode="auto">
            <a:xfrm>
              <a:off x="3421810" y="2200533"/>
              <a:ext cx="1567800" cy="1367534"/>
            </a:xfrm>
            <a:prstGeom prst="rect">
              <a:avLst/>
            </a:prstGeom>
            <a:noFill/>
            <a:extLst>
              <a:ext uri="{909E8E84-426E-40DD-AFC4-6F175D3DCCD1}">
                <a14:hiddenFill xmlns:a14="http://schemas.microsoft.com/office/drawing/2010/main">
                  <a:solidFill>
                    <a:srgbClr val="FFFFFF"/>
                  </a:solidFill>
                </a14:hiddenFill>
              </a:ext>
            </a:extLst>
          </p:spPr>
        </p:pic>
      </p:grpSp>
      <p:sp>
        <p:nvSpPr>
          <p:cNvPr id="77" name="文本框 100">
            <a:extLst>
              <a:ext uri="{FF2B5EF4-FFF2-40B4-BE49-F238E27FC236}">
                <a16:creationId xmlns:a16="http://schemas.microsoft.com/office/drawing/2014/main" id="{9CAAC96D-0CED-404D-9339-483359A1D07D}"/>
              </a:ext>
            </a:extLst>
          </p:cNvPr>
          <p:cNvSpPr txBox="1"/>
          <p:nvPr/>
        </p:nvSpPr>
        <p:spPr>
          <a:xfrm>
            <a:off x="-305591" y="4098543"/>
            <a:ext cx="2487934" cy="369332"/>
          </a:xfrm>
          <a:prstGeom prst="rect">
            <a:avLst/>
          </a:prstGeom>
          <a:noFill/>
        </p:spPr>
        <p:txBody>
          <a:bodyPr wrap="square" rtlCol="0">
            <a:spAutoFit/>
          </a:bodyPr>
          <a:lstStyle/>
          <a:p>
            <a:pPr algn="ctr"/>
            <a:r>
              <a:rPr lang="en-US" altLang="zh-CN" b="1">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sym typeface="+mn-lt"/>
              </a:rPr>
              <a:t>COSTUMER</a:t>
            </a:r>
            <a:endParaRPr lang="zh-CN" altLang="en-US" b="1" dirty="0">
              <a:effectLst>
                <a:outerShdw blurRad="38100" dist="38100" dir="2700000" algn="tl">
                  <a:srgbClr val="000000">
                    <a:alpha val="43137"/>
                  </a:srgbClr>
                </a:outerShdw>
              </a:effectLst>
              <a:latin typeface="Tahoma" panose="020B0604030504040204" pitchFamily="34" charset="0"/>
              <a:cs typeface="Tahoma" panose="020B0604030504040204" pitchFamily="34" charset="0"/>
              <a:sym typeface="+mn-lt"/>
            </a:endParaRPr>
          </a:p>
        </p:txBody>
      </p:sp>
      <p:sp>
        <p:nvSpPr>
          <p:cNvPr id="78" name="文本框 100">
            <a:extLst>
              <a:ext uri="{FF2B5EF4-FFF2-40B4-BE49-F238E27FC236}">
                <a16:creationId xmlns:a16="http://schemas.microsoft.com/office/drawing/2014/main" id="{2F2D2707-A0E6-47D8-95AB-A97B71095604}"/>
              </a:ext>
            </a:extLst>
          </p:cNvPr>
          <p:cNvSpPr txBox="1"/>
          <p:nvPr/>
        </p:nvSpPr>
        <p:spPr>
          <a:xfrm>
            <a:off x="7209083" y="4947204"/>
            <a:ext cx="2487934" cy="369332"/>
          </a:xfrm>
          <a:prstGeom prst="rect">
            <a:avLst/>
          </a:prstGeom>
          <a:noFill/>
        </p:spPr>
        <p:txBody>
          <a:bodyPr wrap="square" rtlCol="0">
            <a:spAutoFit/>
          </a:bodyPr>
          <a:lstStyle/>
          <a:p>
            <a:pPr algn="ctr"/>
            <a:r>
              <a:rPr lang="en-US" altLang="zh-CN" b="1">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sym typeface="+mn-lt"/>
              </a:rPr>
              <a:t>MOBILE APP</a:t>
            </a:r>
            <a:endParaRPr lang="zh-CN" altLang="en-US" b="1" dirty="0">
              <a:effectLst>
                <a:outerShdw blurRad="38100" dist="38100" dir="2700000" algn="tl">
                  <a:srgbClr val="000000">
                    <a:alpha val="43137"/>
                  </a:srgbClr>
                </a:outerShdw>
              </a:effectLst>
              <a:latin typeface="Tahoma" panose="020B0604030504040204" pitchFamily="34" charset="0"/>
              <a:cs typeface="Tahoma" panose="020B0604030504040204" pitchFamily="34" charset="0"/>
              <a:sym typeface="+mn-lt"/>
            </a:endParaRPr>
          </a:p>
        </p:txBody>
      </p:sp>
      <p:sp>
        <p:nvSpPr>
          <p:cNvPr id="79" name="文本框 100">
            <a:extLst>
              <a:ext uri="{FF2B5EF4-FFF2-40B4-BE49-F238E27FC236}">
                <a16:creationId xmlns:a16="http://schemas.microsoft.com/office/drawing/2014/main" id="{2EFBD86F-0A3D-4169-A1EB-4FD971D67B05}"/>
              </a:ext>
            </a:extLst>
          </p:cNvPr>
          <p:cNvSpPr txBox="1"/>
          <p:nvPr/>
        </p:nvSpPr>
        <p:spPr>
          <a:xfrm>
            <a:off x="9432764" y="2836226"/>
            <a:ext cx="2487934" cy="369332"/>
          </a:xfrm>
          <a:prstGeom prst="rect">
            <a:avLst/>
          </a:prstGeom>
          <a:noFill/>
        </p:spPr>
        <p:txBody>
          <a:bodyPr wrap="square" rtlCol="0">
            <a:spAutoFit/>
          </a:bodyPr>
          <a:lstStyle/>
          <a:p>
            <a:pPr algn="ctr"/>
            <a:r>
              <a:rPr lang="en-US" altLang="zh-CN" b="1">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sym typeface="+mn-lt"/>
              </a:rPr>
              <a:t>PC – WEBSITE</a:t>
            </a:r>
            <a:endParaRPr lang="zh-CN" altLang="en-US" b="1" dirty="0">
              <a:effectLst>
                <a:outerShdw blurRad="38100" dist="38100" dir="2700000" algn="tl">
                  <a:srgbClr val="000000">
                    <a:alpha val="43137"/>
                  </a:srgbClr>
                </a:outerShdw>
              </a:effectLst>
              <a:latin typeface="Tahoma" panose="020B0604030504040204" pitchFamily="34" charset="0"/>
              <a:cs typeface="Tahoma" panose="020B0604030504040204" pitchFamily="34" charset="0"/>
              <a:sym typeface="+mn-lt"/>
            </a:endParaRPr>
          </a:p>
        </p:txBody>
      </p:sp>
      <p:cxnSp>
        <p:nvCxnSpPr>
          <p:cNvPr id="19" name="Đường nối Thẳng 18">
            <a:extLst>
              <a:ext uri="{FF2B5EF4-FFF2-40B4-BE49-F238E27FC236}">
                <a16:creationId xmlns:a16="http://schemas.microsoft.com/office/drawing/2014/main" id="{1D72317C-2EB5-436B-B758-186DACCC83F1}"/>
              </a:ext>
            </a:extLst>
          </p:cNvPr>
          <p:cNvCxnSpPr>
            <a:stCxn id="71" idx="6"/>
            <a:endCxn id="75" idx="2"/>
          </p:cNvCxnSpPr>
          <p:nvPr/>
        </p:nvCxnSpPr>
        <p:spPr>
          <a:xfrm>
            <a:off x="6533579" y="2104311"/>
            <a:ext cx="2024444" cy="577316"/>
          </a:xfrm>
          <a:prstGeom prst="line">
            <a:avLst/>
          </a:prstGeom>
          <a:ln w="28575">
            <a:solidFill>
              <a:srgbClr val="00132C"/>
            </a:solidFill>
          </a:ln>
        </p:spPr>
        <p:style>
          <a:lnRef idx="1">
            <a:schemeClr val="accent1"/>
          </a:lnRef>
          <a:fillRef idx="0">
            <a:schemeClr val="accent1"/>
          </a:fillRef>
          <a:effectRef idx="0">
            <a:schemeClr val="accent1"/>
          </a:effectRef>
          <a:fontRef idx="minor">
            <a:schemeClr val="tx1"/>
          </a:fontRef>
        </p:style>
      </p:cxnSp>
      <p:cxnSp>
        <p:nvCxnSpPr>
          <p:cNvPr id="21" name="Đường nối Thẳng 20">
            <a:extLst>
              <a:ext uri="{FF2B5EF4-FFF2-40B4-BE49-F238E27FC236}">
                <a16:creationId xmlns:a16="http://schemas.microsoft.com/office/drawing/2014/main" id="{B8944E6F-5A7B-46DC-9B0A-20754D25C53C}"/>
              </a:ext>
            </a:extLst>
          </p:cNvPr>
          <p:cNvCxnSpPr>
            <a:cxnSpLocks/>
            <a:stCxn id="71" idx="5"/>
            <a:endCxn id="84" idx="1"/>
          </p:cNvCxnSpPr>
          <p:nvPr/>
        </p:nvCxnSpPr>
        <p:spPr>
          <a:xfrm>
            <a:off x="6289111" y="2691587"/>
            <a:ext cx="2533764" cy="1195301"/>
          </a:xfrm>
          <a:prstGeom prst="line">
            <a:avLst/>
          </a:prstGeom>
          <a:ln w="28575">
            <a:solidFill>
              <a:srgbClr val="00132C"/>
            </a:solidFill>
          </a:ln>
        </p:spPr>
        <p:style>
          <a:lnRef idx="1">
            <a:schemeClr val="accent1"/>
          </a:lnRef>
          <a:fillRef idx="0">
            <a:schemeClr val="accent1"/>
          </a:fillRef>
          <a:effectRef idx="0">
            <a:schemeClr val="accent1"/>
          </a:effectRef>
          <a:fontRef idx="minor">
            <a:schemeClr val="tx1"/>
          </a:fontRef>
        </p:style>
      </p:cxnSp>
      <p:cxnSp>
        <p:nvCxnSpPr>
          <p:cNvPr id="25" name="Đường nối Thẳng 24">
            <a:extLst>
              <a:ext uri="{FF2B5EF4-FFF2-40B4-BE49-F238E27FC236}">
                <a16:creationId xmlns:a16="http://schemas.microsoft.com/office/drawing/2014/main" id="{E3A16B16-0A79-476D-A4D5-E71B552BB6C4}"/>
              </a:ext>
            </a:extLst>
          </p:cNvPr>
          <p:cNvCxnSpPr>
            <a:cxnSpLocks/>
            <a:stCxn id="84" idx="0"/>
            <a:endCxn id="75" idx="4"/>
          </p:cNvCxnSpPr>
          <p:nvPr/>
        </p:nvCxnSpPr>
        <p:spPr>
          <a:xfrm flipH="1" flipV="1">
            <a:off x="9135339" y="3258943"/>
            <a:ext cx="116012" cy="450465"/>
          </a:xfrm>
          <a:prstGeom prst="line">
            <a:avLst/>
          </a:prstGeom>
          <a:ln w="28575">
            <a:solidFill>
              <a:srgbClr val="00132C"/>
            </a:solidFill>
          </a:ln>
        </p:spPr>
        <p:style>
          <a:lnRef idx="1">
            <a:schemeClr val="accent1"/>
          </a:lnRef>
          <a:fillRef idx="0">
            <a:schemeClr val="accent1"/>
          </a:fillRef>
          <a:effectRef idx="0">
            <a:schemeClr val="accent1"/>
          </a:effectRef>
          <a:fontRef idx="minor">
            <a:schemeClr val="tx1"/>
          </a:fontRef>
        </p:style>
      </p:cxnSp>
      <p:graphicFrame>
        <p:nvGraphicFramePr>
          <p:cNvPr id="17" name="Bảng 16">
            <a:extLst>
              <a:ext uri="{FF2B5EF4-FFF2-40B4-BE49-F238E27FC236}">
                <a16:creationId xmlns:a16="http://schemas.microsoft.com/office/drawing/2014/main" id="{64D1FA58-572B-45A2-B26B-2DD8EB37AA09}"/>
              </a:ext>
            </a:extLst>
          </p:cNvPr>
          <p:cNvGraphicFramePr>
            <a:graphicFrameLocks noGrp="1"/>
          </p:cNvGraphicFramePr>
          <p:nvPr>
            <p:extLst>
              <p:ext uri="{D42A27DB-BD31-4B8C-83A1-F6EECF244321}">
                <p14:modId xmlns:p14="http://schemas.microsoft.com/office/powerpoint/2010/main" val="2923251937"/>
              </p:ext>
            </p:extLst>
          </p:nvPr>
        </p:nvGraphicFramePr>
        <p:xfrm>
          <a:off x="1862032" y="3072281"/>
          <a:ext cx="5829000" cy="3748103"/>
        </p:xfrm>
        <a:graphic>
          <a:graphicData uri="http://schemas.openxmlformats.org/drawingml/2006/table">
            <a:tbl>
              <a:tblPr firstRow="1" bandRow="1">
                <a:tableStyleId>{5C22544A-7EE6-4342-B048-85BDC9FD1C3A}</a:tableStyleId>
              </a:tblPr>
              <a:tblGrid>
                <a:gridCol w="1500612">
                  <a:extLst>
                    <a:ext uri="{9D8B030D-6E8A-4147-A177-3AD203B41FA5}">
                      <a16:colId xmlns:a16="http://schemas.microsoft.com/office/drawing/2014/main" val="1299167379"/>
                    </a:ext>
                  </a:extLst>
                </a:gridCol>
                <a:gridCol w="2164194">
                  <a:extLst>
                    <a:ext uri="{9D8B030D-6E8A-4147-A177-3AD203B41FA5}">
                      <a16:colId xmlns:a16="http://schemas.microsoft.com/office/drawing/2014/main" val="1378369994"/>
                    </a:ext>
                  </a:extLst>
                </a:gridCol>
                <a:gridCol w="2164194">
                  <a:extLst>
                    <a:ext uri="{9D8B030D-6E8A-4147-A177-3AD203B41FA5}">
                      <a16:colId xmlns:a16="http://schemas.microsoft.com/office/drawing/2014/main" val="3842197243"/>
                    </a:ext>
                  </a:extLst>
                </a:gridCol>
              </a:tblGrid>
              <a:tr h="332500">
                <a:tc gridSpan="2">
                  <a:txBody>
                    <a:bodyPr/>
                    <a:lstStyle/>
                    <a:p>
                      <a:r>
                        <a:rPr lang="en-US" sz="1400"/>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4549176"/>
                  </a:ext>
                </a:extLst>
              </a:tr>
              <a:tr h="329597">
                <a:tc gridSpan="2">
                  <a:txBody>
                    <a:bodyPr/>
                    <a:lstStyle/>
                    <a:p>
                      <a:r>
                        <a:rPr lang="en-US" sz="1400"/>
                        <a:t>Origin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2782960"/>
                  </a:ext>
                </a:extLst>
              </a:tr>
              <a:tr h="370237">
                <a:tc rowSpan="2">
                  <a:txBody>
                    <a:bodyPr/>
                    <a:lstStyle/>
                    <a:p>
                      <a:r>
                        <a:rPr lang="en-US" sz="1400"/>
                        <a:t>Real–time 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Temperature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08196628"/>
                  </a:ext>
                </a:extLst>
              </a:tr>
              <a:tr h="304800">
                <a:tc vMerge="1">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Humidity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8180549"/>
                  </a:ext>
                </a:extLst>
              </a:tr>
              <a:tr h="330926">
                <a:tc gridSpan="2">
                  <a:txBody>
                    <a:bodyPr/>
                    <a:lstStyle/>
                    <a:p>
                      <a:r>
                        <a:rPr lang="en-US" sz="1400"/>
                        <a:t>Other information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7916298"/>
                  </a:ext>
                </a:extLst>
              </a:tr>
              <a:tr h="1518195">
                <a:tc>
                  <a:txBody>
                    <a:bodyPr/>
                    <a:lstStyle/>
                    <a:p>
                      <a:r>
                        <a:rPr lang="en-US" sz="1400"/>
                        <a:t>Real–time location:</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endParaRPr lang="en-US" sz="140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8482782"/>
                  </a:ext>
                </a:extLst>
              </a:tr>
              <a:tr h="561848">
                <a:tc>
                  <a:txBody>
                    <a:bodyPr/>
                    <a:lstStyle/>
                    <a:p>
                      <a:endParaRPr lang="en-US" sz="140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sz="140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9001146"/>
                  </a:ext>
                </a:extLst>
              </a:tr>
            </a:tbl>
          </a:graphicData>
        </a:graphic>
      </p:graphicFrame>
      <p:cxnSp>
        <p:nvCxnSpPr>
          <p:cNvPr id="29" name="Đường kết nối Mũi tên Thẳng 28">
            <a:extLst>
              <a:ext uri="{FF2B5EF4-FFF2-40B4-BE49-F238E27FC236}">
                <a16:creationId xmlns:a16="http://schemas.microsoft.com/office/drawing/2014/main" id="{6AE0ED06-C3B8-4EBA-87D2-CE8821A979CB}"/>
              </a:ext>
            </a:extLst>
          </p:cNvPr>
          <p:cNvCxnSpPr>
            <a:cxnSpLocks/>
            <a:stCxn id="71" idx="2"/>
            <a:endCxn id="73" idx="7"/>
          </p:cNvCxnSpPr>
          <p:nvPr/>
        </p:nvCxnSpPr>
        <p:spPr>
          <a:xfrm flipH="1">
            <a:off x="2868449" y="2104311"/>
            <a:ext cx="1995798" cy="12003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80" name="Picture 4" descr="Image result for map and location">
            <a:extLst>
              <a:ext uri="{FF2B5EF4-FFF2-40B4-BE49-F238E27FC236}">
                <a16:creationId xmlns:a16="http://schemas.microsoft.com/office/drawing/2014/main" id="{05C81076-F86D-4EE5-8091-FDA1579DBCA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364041" y="4745755"/>
            <a:ext cx="4311811" cy="2016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8763510"/>
      </p:ext>
    </p:extLst>
  </p:cSld>
  <p:clrMapOvr>
    <a:masterClrMapping/>
  </p:clrMapOvr>
  <p:transition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anim calcmode="lin" valueType="num">
                                      <p:cBhvr>
                                        <p:cTn id="8" dur="1000" fill="hold"/>
                                        <p:tgtEl>
                                          <p:spTgt spid="71"/>
                                        </p:tgtEl>
                                        <p:attrNameLst>
                                          <p:attrName>ppt_x</p:attrName>
                                        </p:attrNameLst>
                                      </p:cBhvr>
                                      <p:tavLst>
                                        <p:tav tm="0">
                                          <p:val>
                                            <p:strVal val="#ppt_x"/>
                                          </p:val>
                                        </p:tav>
                                        <p:tav tm="100000">
                                          <p:val>
                                            <p:strVal val="#ppt_x"/>
                                          </p:val>
                                        </p:tav>
                                      </p:tavLst>
                                    </p:anim>
                                    <p:anim calcmode="lin" valueType="num">
                                      <p:cBhvr>
                                        <p:cTn id="9"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77"/>
                                        </p:tgtEl>
                                        <p:attrNameLst>
                                          <p:attrName>style.visibility</p:attrName>
                                        </p:attrNameLst>
                                      </p:cBhvr>
                                      <p:to>
                                        <p:strVal val="visible"/>
                                      </p:to>
                                    </p:set>
                                    <p:animEffect transition="in" filter="barn(inVertical)">
                                      <p:cBhvr>
                                        <p:cTn id="14" dur="500"/>
                                        <p:tgtEl>
                                          <p:spTgt spid="77"/>
                                        </p:tgtEl>
                                      </p:cBhvr>
                                    </p:animEffect>
                                  </p:childTnLst>
                                </p:cTn>
                              </p:par>
                              <p:par>
                                <p:cTn id="15" presetID="16" presetClass="entr" presetSubtype="21" fill="hold" nodeType="with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barn(inVertical)">
                                      <p:cBhvr>
                                        <p:cTn id="17" dur="500"/>
                                        <p:tgtEl>
                                          <p:spTgt spid="57"/>
                                        </p:tgtEl>
                                      </p:cBhvr>
                                    </p:animEffect>
                                  </p:childTnLst>
                                </p:cTn>
                              </p:par>
                              <p:par>
                                <p:cTn id="18" presetID="16" presetClass="entr" presetSubtype="21" fill="hold"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barn(inVertical)">
                                      <p:cBhvr>
                                        <p:cTn id="20" dur="500"/>
                                        <p:tgtEl>
                                          <p:spTgt spid="29"/>
                                        </p:tgtEl>
                                      </p:cBhvr>
                                    </p:animEffect>
                                  </p:childTnLst>
                                </p:cTn>
                              </p:par>
                            </p:childTnLst>
                          </p:cTn>
                        </p:par>
                        <p:par>
                          <p:cTn id="21" fill="hold">
                            <p:stCondLst>
                              <p:cond delay="500"/>
                            </p:stCondLst>
                            <p:childTnLst>
                              <p:par>
                                <p:cTn id="22" presetID="42" presetClass="entr" presetSubtype="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barn(inVertical)">
                                      <p:cBhvr>
                                        <p:cTn id="31" dur="500"/>
                                        <p:tgtEl>
                                          <p:spTgt spid="61"/>
                                        </p:tgtEl>
                                      </p:cBhvr>
                                    </p:animEffect>
                                  </p:childTnLst>
                                </p:cTn>
                              </p:par>
                              <p:par>
                                <p:cTn id="32" presetID="16" presetClass="entr" presetSubtype="21" fill="hold" nodeType="withEffect">
                                  <p:stCondLst>
                                    <p:cond delay="0"/>
                                  </p:stCondLst>
                                  <p:childTnLst>
                                    <p:set>
                                      <p:cBhvr>
                                        <p:cTn id="33" dur="1" fill="hold">
                                          <p:stCondLst>
                                            <p:cond delay="0"/>
                                          </p:stCondLst>
                                        </p:cTn>
                                        <p:tgtEl>
                                          <p:spTgt spid="60"/>
                                        </p:tgtEl>
                                        <p:attrNameLst>
                                          <p:attrName>style.visibility</p:attrName>
                                        </p:attrNameLst>
                                      </p:cBhvr>
                                      <p:to>
                                        <p:strVal val="visible"/>
                                      </p:to>
                                    </p:set>
                                    <p:animEffect transition="in" filter="barn(inVertical)">
                                      <p:cBhvr>
                                        <p:cTn id="34" dur="500"/>
                                        <p:tgtEl>
                                          <p:spTgt spid="60"/>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79"/>
                                        </p:tgtEl>
                                        <p:attrNameLst>
                                          <p:attrName>style.visibility</p:attrName>
                                        </p:attrNameLst>
                                      </p:cBhvr>
                                      <p:to>
                                        <p:strVal val="visible"/>
                                      </p:to>
                                    </p:set>
                                    <p:animEffect transition="in" filter="barn(inVertical)">
                                      <p:cBhvr>
                                        <p:cTn id="37" dur="500"/>
                                        <p:tgtEl>
                                          <p:spTgt spid="79"/>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78"/>
                                        </p:tgtEl>
                                        <p:attrNameLst>
                                          <p:attrName>style.visibility</p:attrName>
                                        </p:attrNameLst>
                                      </p:cBhvr>
                                      <p:to>
                                        <p:strVal val="visible"/>
                                      </p:to>
                                    </p:set>
                                    <p:animEffect transition="in" filter="barn(inVertical)">
                                      <p:cBhvr>
                                        <p:cTn id="40" dur="500"/>
                                        <p:tgtEl>
                                          <p:spTgt spid="78"/>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barn(inVertical)">
                                      <p:cBhvr>
                                        <p:cTn id="45" dur="500"/>
                                        <p:tgtEl>
                                          <p:spTgt spid="19"/>
                                        </p:tgtEl>
                                      </p:cBhvr>
                                    </p:animEffect>
                                  </p:childTnLst>
                                </p:cTn>
                              </p:par>
                              <p:par>
                                <p:cTn id="46" presetID="16" presetClass="entr" presetSubtype="21"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barn(inVertical)">
                                      <p:cBhvr>
                                        <p:cTn id="48" dur="500"/>
                                        <p:tgtEl>
                                          <p:spTgt spid="21"/>
                                        </p:tgtEl>
                                      </p:cBhvr>
                                    </p:animEffect>
                                  </p:childTnLst>
                                </p:cTn>
                              </p:par>
                              <p:par>
                                <p:cTn id="49" presetID="16" presetClass="entr" presetSubtype="21"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barn(inVertical)">
                                      <p:cBhvr>
                                        <p:cTn id="51" dur="500"/>
                                        <p:tgtEl>
                                          <p:spTgt spid="8"/>
                                        </p:tgtEl>
                                      </p:cBhvr>
                                    </p:animEffect>
                                  </p:childTnLst>
                                </p:cTn>
                              </p:par>
                              <p:par>
                                <p:cTn id="52" presetID="16" presetClass="entr" presetSubtype="21" fill="hold"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barn(inVertical)">
                                      <p:cBhvr>
                                        <p:cTn id="54" dur="500"/>
                                        <p:tgtEl>
                                          <p:spTgt spid="25"/>
                                        </p:tgtEl>
                                      </p:cBhvr>
                                    </p:animEffect>
                                  </p:childTnLst>
                                </p:cTn>
                              </p:par>
                              <p:par>
                                <p:cTn id="55" presetID="14" presetClass="entr" presetSubtype="1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randombar(horizontal)">
                                      <p:cBhvr>
                                        <p:cTn id="57" dur="500"/>
                                        <p:tgtEl>
                                          <p:spTgt spid="4"/>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anim calcmode="lin" valueType="num">
                                      <p:cBhvr>
                                        <p:cTn id="63" dur="1000" fill="hold"/>
                                        <p:tgtEl>
                                          <p:spTgt spid="17"/>
                                        </p:tgtEl>
                                        <p:attrNameLst>
                                          <p:attrName>ppt_x</p:attrName>
                                        </p:attrNameLst>
                                      </p:cBhvr>
                                      <p:tavLst>
                                        <p:tav tm="0">
                                          <p:val>
                                            <p:strVal val="#ppt_x"/>
                                          </p:val>
                                        </p:tav>
                                        <p:tav tm="100000">
                                          <p:val>
                                            <p:strVal val="#ppt_x"/>
                                          </p:val>
                                        </p:tav>
                                      </p:tavLst>
                                    </p:anim>
                                    <p:anim calcmode="lin" valueType="num">
                                      <p:cBhvr>
                                        <p:cTn id="64" dur="1000" fill="hold"/>
                                        <p:tgtEl>
                                          <p:spTgt spid="17"/>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80"/>
                                        </p:tgtEl>
                                        <p:attrNameLst>
                                          <p:attrName>style.visibility</p:attrName>
                                        </p:attrNameLst>
                                      </p:cBhvr>
                                      <p:to>
                                        <p:strVal val="visible"/>
                                      </p:to>
                                    </p:set>
                                    <p:animEffect transition="in" filter="fade">
                                      <p:cBhvr>
                                        <p:cTn id="67" dur="1000"/>
                                        <p:tgtEl>
                                          <p:spTgt spid="80"/>
                                        </p:tgtEl>
                                      </p:cBhvr>
                                    </p:animEffect>
                                    <p:anim calcmode="lin" valueType="num">
                                      <p:cBhvr>
                                        <p:cTn id="68" dur="1000" fill="hold"/>
                                        <p:tgtEl>
                                          <p:spTgt spid="80"/>
                                        </p:tgtEl>
                                        <p:attrNameLst>
                                          <p:attrName>ppt_x</p:attrName>
                                        </p:attrNameLst>
                                      </p:cBhvr>
                                      <p:tavLst>
                                        <p:tav tm="0">
                                          <p:val>
                                            <p:strVal val="#ppt_x"/>
                                          </p:val>
                                        </p:tav>
                                        <p:tav tm="100000">
                                          <p:val>
                                            <p:strVal val="#ppt_x"/>
                                          </p:val>
                                        </p:tav>
                                      </p:tavLst>
                                    </p:anim>
                                    <p:anim calcmode="lin" valueType="num">
                                      <p:cBhvr>
                                        <p:cTn id="69"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P spid="7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îŝḷîḓé-矩形: 圆角 11">
            <a:extLst>
              <a:ext uri="{FF2B5EF4-FFF2-40B4-BE49-F238E27FC236}">
                <a16:creationId xmlns:a16="http://schemas.microsoft.com/office/drawing/2014/main" id="{F870B9D8-2358-42B6-9C09-FD30B96AE383}"/>
              </a:ext>
            </a:extLst>
          </p:cNvPr>
          <p:cNvSpPr/>
          <p:nvPr/>
        </p:nvSpPr>
        <p:spPr>
          <a:xfrm>
            <a:off x="4175674" y="2112842"/>
            <a:ext cx="5157563" cy="3994073"/>
          </a:xfrm>
          <a:prstGeom prst="roundRect">
            <a:avLst>
              <a:gd name="adj" fmla="val 2049"/>
            </a:avLst>
          </a:prstGeom>
          <a:solidFill>
            <a:schemeClr val="bg2">
              <a:lumMod val="90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Calibri" panose="020F0502020204030204" pitchFamily="34" charset="0"/>
            </a:endParaRPr>
          </a:p>
        </p:txBody>
      </p:sp>
      <p:grpSp>
        <p:nvGrpSpPr>
          <p:cNvPr id="20" name="组合 19"/>
          <p:cNvGrpSpPr/>
          <p:nvPr/>
        </p:nvGrpSpPr>
        <p:grpSpPr>
          <a:xfrm>
            <a:off x="0" y="493976"/>
            <a:ext cx="3686629" cy="1429658"/>
            <a:chOff x="0" y="2714172"/>
            <a:chExt cx="3686629" cy="1429658"/>
          </a:xfrm>
        </p:grpSpPr>
        <p:sp>
          <p:nvSpPr>
            <p:cNvPr id="2" name="五边形 1"/>
            <p:cNvSpPr/>
            <p:nvPr/>
          </p:nvSpPr>
          <p:spPr>
            <a:xfrm>
              <a:off x="0" y="2714172"/>
              <a:ext cx="3686629" cy="1429658"/>
            </a:xfrm>
            <a:prstGeom prst="homePlate">
              <a:avLst>
                <a:gd name="adj" fmla="val 2389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6" name="任意多边形 5"/>
            <p:cNvSpPr/>
            <p:nvPr/>
          </p:nvSpPr>
          <p:spPr>
            <a:xfrm>
              <a:off x="0" y="3429001"/>
              <a:ext cx="3686629" cy="714829"/>
            </a:xfrm>
            <a:custGeom>
              <a:avLst/>
              <a:gdLst>
                <a:gd name="connsiteX0" fmla="*/ 0 w 3686629"/>
                <a:gd name="connsiteY0" fmla="*/ 0 h 714829"/>
                <a:gd name="connsiteX1" fmla="*/ 3686629 w 3686629"/>
                <a:gd name="connsiteY1" fmla="*/ 0 h 714829"/>
                <a:gd name="connsiteX2" fmla="*/ 3344998 w 3686629"/>
                <a:gd name="connsiteY2" fmla="*/ 714829 h 714829"/>
                <a:gd name="connsiteX3" fmla="*/ 0 w 3686629"/>
                <a:gd name="connsiteY3" fmla="*/ 714829 h 714829"/>
              </a:gdLst>
              <a:ahLst/>
              <a:cxnLst>
                <a:cxn ang="0">
                  <a:pos x="connsiteX0" y="connsiteY0"/>
                </a:cxn>
                <a:cxn ang="0">
                  <a:pos x="connsiteX1" y="connsiteY1"/>
                </a:cxn>
                <a:cxn ang="0">
                  <a:pos x="connsiteX2" y="connsiteY2"/>
                </a:cxn>
                <a:cxn ang="0">
                  <a:pos x="connsiteX3" y="connsiteY3"/>
                </a:cxn>
              </a:cxnLst>
              <a:rect l="l" t="t" r="r" b="b"/>
              <a:pathLst>
                <a:path w="3686629" h="714829">
                  <a:moveTo>
                    <a:pt x="0" y="0"/>
                  </a:moveTo>
                  <a:lnTo>
                    <a:pt x="3686629" y="0"/>
                  </a:lnTo>
                  <a:lnTo>
                    <a:pt x="3344998" y="714829"/>
                  </a:lnTo>
                  <a:lnTo>
                    <a:pt x="0" y="714829"/>
                  </a:lnTo>
                  <a:close/>
                </a:path>
              </a:pathLst>
            </a:custGeom>
            <a:solidFill>
              <a:srgbClr val="C21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3" name="六边形 2"/>
            <p:cNvSpPr/>
            <p:nvPr/>
          </p:nvSpPr>
          <p:spPr>
            <a:xfrm>
              <a:off x="2179682" y="2848430"/>
              <a:ext cx="1346924" cy="1161142"/>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18" name="椭圆 6"/>
            <p:cNvSpPr/>
            <p:nvPr/>
          </p:nvSpPr>
          <p:spPr>
            <a:xfrm>
              <a:off x="2531289" y="3134073"/>
              <a:ext cx="643710" cy="593484"/>
            </a:xfrm>
            <a:custGeom>
              <a:avLst/>
              <a:gdLst>
                <a:gd name="connsiteX0" fmla="*/ 469488 w 578320"/>
                <a:gd name="connsiteY0" fmla="*/ 312166 h 533197"/>
                <a:gd name="connsiteX1" fmla="*/ 523904 w 578320"/>
                <a:gd name="connsiteY1" fmla="*/ 363740 h 533197"/>
                <a:gd name="connsiteX2" fmla="*/ 523904 w 578320"/>
                <a:gd name="connsiteY2" fmla="*/ 376634 h 533197"/>
                <a:gd name="connsiteX3" fmla="*/ 527594 w 578320"/>
                <a:gd name="connsiteY3" fmla="*/ 391369 h 533197"/>
                <a:gd name="connsiteX4" fmla="*/ 512837 w 578320"/>
                <a:gd name="connsiteY4" fmla="*/ 411630 h 533197"/>
                <a:gd name="connsiteX5" fmla="*/ 498080 w 578320"/>
                <a:gd name="connsiteY5" fmla="*/ 440180 h 533197"/>
                <a:gd name="connsiteX6" fmla="*/ 529438 w 578320"/>
                <a:gd name="connsiteY6" fmla="*/ 475176 h 533197"/>
                <a:gd name="connsiteX7" fmla="*/ 578320 w 578320"/>
                <a:gd name="connsiteY7" fmla="*/ 518462 h 533197"/>
                <a:gd name="connsiteX8" fmla="*/ 485168 w 578320"/>
                <a:gd name="connsiteY8" fmla="*/ 533197 h 533197"/>
                <a:gd name="connsiteX9" fmla="*/ 477789 w 578320"/>
                <a:gd name="connsiteY9" fmla="*/ 486228 h 533197"/>
                <a:gd name="connsiteX10" fmla="*/ 481478 w 578320"/>
                <a:gd name="connsiteY10" fmla="*/ 479781 h 533197"/>
                <a:gd name="connsiteX11" fmla="*/ 480556 w 578320"/>
                <a:gd name="connsiteY11" fmla="*/ 477939 h 533197"/>
                <a:gd name="connsiteX12" fmla="*/ 471333 w 578320"/>
                <a:gd name="connsiteY12" fmla="*/ 466888 h 533197"/>
                <a:gd name="connsiteX13" fmla="*/ 467644 w 578320"/>
                <a:gd name="connsiteY13" fmla="*/ 466888 h 533197"/>
                <a:gd name="connsiteX14" fmla="*/ 458421 w 578320"/>
                <a:gd name="connsiteY14" fmla="*/ 477939 h 533197"/>
                <a:gd name="connsiteX15" fmla="*/ 458421 w 578320"/>
                <a:gd name="connsiteY15" fmla="*/ 479781 h 533197"/>
                <a:gd name="connsiteX16" fmla="*/ 462110 w 578320"/>
                <a:gd name="connsiteY16" fmla="*/ 486228 h 533197"/>
                <a:gd name="connsiteX17" fmla="*/ 454732 w 578320"/>
                <a:gd name="connsiteY17" fmla="*/ 533197 h 533197"/>
                <a:gd name="connsiteX18" fmla="*/ 361579 w 578320"/>
                <a:gd name="connsiteY18" fmla="*/ 518462 h 533197"/>
                <a:gd name="connsiteX19" fmla="*/ 409539 w 578320"/>
                <a:gd name="connsiteY19" fmla="*/ 475176 h 533197"/>
                <a:gd name="connsiteX20" fmla="*/ 440897 w 578320"/>
                <a:gd name="connsiteY20" fmla="*/ 440180 h 533197"/>
                <a:gd name="connsiteX21" fmla="*/ 427063 w 578320"/>
                <a:gd name="connsiteY21" fmla="*/ 411630 h 533197"/>
                <a:gd name="connsiteX22" fmla="*/ 411383 w 578320"/>
                <a:gd name="connsiteY22" fmla="*/ 391369 h 533197"/>
                <a:gd name="connsiteX23" fmla="*/ 415995 w 578320"/>
                <a:gd name="connsiteY23" fmla="*/ 376634 h 533197"/>
                <a:gd name="connsiteX24" fmla="*/ 415995 w 578320"/>
                <a:gd name="connsiteY24" fmla="*/ 363740 h 533197"/>
                <a:gd name="connsiteX25" fmla="*/ 469488 w 578320"/>
                <a:gd name="connsiteY25" fmla="*/ 312166 h 533197"/>
                <a:gd name="connsiteX26" fmla="*/ 107909 w 578320"/>
                <a:gd name="connsiteY26" fmla="*/ 312166 h 533197"/>
                <a:gd name="connsiteX27" fmla="*/ 162325 w 578320"/>
                <a:gd name="connsiteY27" fmla="*/ 363740 h 533197"/>
                <a:gd name="connsiteX28" fmla="*/ 162325 w 578320"/>
                <a:gd name="connsiteY28" fmla="*/ 376634 h 533197"/>
                <a:gd name="connsiteX29" fmla="*/ 166937 w 578320"/>
                <a:gd name="connsiteY29" fmla="*/ 391369 h 533197"/>
                <a:gd name="connsiteX30" fmla="*/ 151257 w 578320"/>
                <a:gd name="connsiteY30" fmla="*/ 411630 h 533197"/>
                <a:gd name="connsiteX31" fmla="*/ 137423 w 578320"/>
                <a:gd name="connsiteY31" fmla="*/ 440180 h 533197"/>
                <a:gd name="connsiteX32" fmla="*/ 167859 w 578320"/>
                <a:gd name="connsiteY32" fmla="*/ 475176 h 533197"/>
                <a:gd name="connsiteX33" fmla="*/ 216741 w 578320"/>
                <a:gd name="connsiteY33" fmla="*/ 518462 h 533197"/>
                <a:gd name="connsiteX34" fmla="*/ 123588 w 578320"/>
                <a:gd name="connsiteY34" fmla="*/ 533197 h 533197"/>
                <a:gd name="connsiteX35" fmla="*/ 116210 w 578320"/>
                <a:gd name="connsiteY35" fmla="*/ 486228 h 533197"/>
                <a:gd name="connsiteX36" fmla="*/ 119899 w 578320"/>
                <a:gd name="connsiteY36" fmla="*/ 479781 h 533197"/>
                <a:gd name="connsiteX37" fmla="*/ 119899 w 578320"/>
                <a:gd name="connsiteY37" fmla="*/ 477939 h 533197"/>
                <a:gd name="connsiteX38" fmla="*/ 109754 w 578320"/>
                <a:gd name="connsiteY38" fmla="*/ 466888 h 533197"/>
                <a:gd name="connsiteX39" fmla="*/ 106987 w 578320"/>
                <a:gd name="connsiteY39" fmla="*/ 466888 h 533197"/>
                <a:gd name="connsiteX40" fmla="*/ 96842 w 578320"/>
                <a:gd name="connsiteY40" fmla="*/ 477939 h 533197"/>
                <a:gd name="connsiteX41" fmla="*/ 96842 w 578320"/>
                <a:gd name="connsiteY41" fmla="*/ 479781 h 533197"/>
                <a:gd name="connsiteX42" fmla="*/ 100531 w 578320"/>
                <a:gd name="connsiteY42" fmla="*/ 486228 h 533197"/>
                <a:gd name="connsiteX43" fmla="*/ 93152 w 578320"/>
                <a:gd name="connsiteY43" fmla="*/ 533197 h 533197"/>
                <a:gd name="connsiteX44" fmla="*/ 0 w 578320"/>
                <a:gd name="connsiteY44" fmla="*/ 518462 h 533197"/>
                <a:gd name="connsiteX45" fmla="*/ 48882 w 578320"/>
                <a:gd name="connsiteY45" fmla="*/ 475176 h 533197"/>
                <a:gd name="connsiteX46" fmla="*/ 79318 w 578320"/>
                <a:gd name="connsiteY46" fmla="*/ 440180 h 533197"/>
                <a:gd name="connsiteX47" fmla="*/ 65483 w 578320"/>
                <a:gd name="connsiteY47" fmla="*/ 411630 h 533197"/>
                <a:gd name="connsiteX48" fmla="*/ 49804 w 578320"/>
                <a:gd name="connsiteY48" fmla="*/ 391369 h 533197"/>
                <a:gd name="connsiteX49" fmla="*/ 54416 w 578320"/>
                <a:gd name="connsiteY49" fmla="*/ 376634 h 533197"/>
                <a:gd name="connsiteX50" fmla="*/ 54416 w 578320"/>
                <a:gd name="connsiteY50" fmla="*/ 363740 h 533197"/>
                <a:gd name="connsiteX51" fmla="*/ 107909 w 578320"/>
                <a:gd name="connsiteY51" fmla="*/ 312166 h 533197"/>
                <a:gd name="connsiteX52" fmla="*/ 288717 w 578320"/>
                <a:gd name="connsiteY52" fmla="*/ 237601 h 533197"/>
                <a:gd name="connsiteX53" fmla="*/ 303485 w 578320"/>
                <a:gd name="connsiteY53" fmla="*/ 252338 h 533197"/>
                <a:gd name="connsiteX54" fmla="*/ 303485 w 578320"/>
                <a:gd name="connsiteY54" fmla="*/ 331547 h 533197"/>
                <a:gd name="connsiteX55" fmla="*/ 384708 w 578320"/>
                <a:gd name="connsiteY55" fmla="*/ 398782 h 533197"/>
                <a:gd name="connsiteX56" fmla="*/ 386554 w 578320"/>
                <a:gd name="connsiteY56" fmla="*/ 419045 h 533197"/>
                <a:gd name="connsiteX57" fmla="*/ 375478 w 578320"/>
                <a:gd name="connsiteY57" fmla="*/ 423650 h 533197"/>
                <a:gd name="connsiteX58" fmla="*/ 366248 w 578320"/>
                <a:gd name="connsiteY58" fmla="*/ 420887 h 533197"/>
                <a:gd name="connsiteX59" fmla="*/ 288717 w 578320"/>
                <a:gd name="connsiteY59" fmla="*/ 356415 h 533197"/>
                <a:gd name="connsiteX60" fmla="*/ 212108 w 578320"/>
                <a:gd name="connsiteY60" fmla="*/ 420887 h 533197"/>
                <a:gd name="connsiteX61" fmla="*/ 191802 w 578320"/>
                <a:gd name="connsiteY61" fmla="*/ 419045 h 533197"/>
                <a:gd name="connsiteX62" fmla="*/ 193648 w 578320"/>
                <a:gd name="connsiteY62" fmla="*/ 398782 h 533197"/>
                <a:gd name="connsiteX63" fmla="*/ 274872 w 578320"/>
                <a:gd name="connsiteY63" fmla="*/ 331547 h 533197"/>
                <a:gd name="connsiteX64" fmla="*/ 274872 w 578320"/>
                <a:gd name="connsiteY64" fmla="*/ 252338 h 533197"/>
                <a:gd name="connsiteX65" fmla="*/ 288717 w 578320"/>
                <a:gd name="connsiteY65" fmla="*/ 237601 h 533197"/>
                <a:gd name="connsiteX66" fmla="*/ 288699 w 578320"/>
                <a:gd name="connsiteY66" fmla="*/ 0 h 533197"/>
                <a:gd name="connsiteX67" fmla="*/ 343115 w 578320"/>
                <a:gd name="connsiteY67" fmla="*/ 50653 h 533197"/>
                <a:gd name="connsiteX68" fmla="*/ 343115 w 578320"/>
                <a:gd name="connsiteY68" fmla="*/ 63546 h 533197"/>
                <a:gd name="connsiteX69" fmla="*/ 346805 w 578320"/>
                <a:gd name="connsiteY69" fmla="*/ 78282 h 533197"/>
                <a:gd name="connsiteX70" fmla="*/ 332048 w 578320"/>
                <a:gd name="connsiteY70" fmla="*/ 98543 h 533197"/>
                <a:gd name="connsiteX71" fmla="*/ 318213 w 578320"/>
                <a:gd name="connsiteY71" fmla="*/ 127093 h 533197"/>
                <a:gd name="connsiteX72" fmla="*/ 348649 w 578320"/>
                <a:gd name="connsiteY72" fmla="*/ 163010 h 533197"/>
                <a:gd name="connsiteX73" fmla="*/ 397531 w 578320"/>
                <a:gd name="connsiteY73" fmla="*/ 206295 h 533197"/>
                <a:gd name="connsiteX74" fmla="*/ 304379 w 578320"/>
                <a:gd name="connsiteY74" fmla="*/ 220110 h 533197"/>
                <a:gd name="connsiteX75" fmla="*/ 297000 w 578320"/>
                <a:gd name="connsiteY75" fmla="*/ 173141 h 533197"/>
                <a:gd name="connsiteX76" fmla="*/ 300689 w 578320"/>
                <a:gd name="connsiteY76" fmla="*/ 167615 h 533197"/>
                <a:gd name="connsiteX77" fmla="*/ 300689 w 578320"/>
                <a:gd name="connsiteY77" fmla="*/ 164852 h 533197"/>
                <a:gd name="connsiteX78" fmla="*/ 290544 w 578320"/>
                <a:gd name="connsiteY78" fmla="*/ 154722 h 533197"/>
                <a:gd name="connsiteX79" fmla="*/ 287777 w 578320"/>
                <a:gd name="connsiteY79" fmla="*/ 154722 h 533197"/>
                <a:gd name="connsiteX80" fmla="*/ 277632 w 578320"/>
                <a:gd name="connsiteY80" fmla="*/ 164852 h 533197"/>
                <a:gd name="connsiteX81" fmla="*/ 277632 w 578320"/>
                <a:gd name="connsiteY81" fmla="*/ 167615 h 533197"/>
                <a:gd name="connsiteX82" fmla="*/ 281321 w 578320"/>
                <a:gd name="connsiteY82" fmla="*/ 173141 h 533197"/>
                <a:gd name="connsiteX83" fmla="*/ 273943 w 578320"/>
                <a:gd name="connsiteY83" fmla="*/ 221031 h 533197"/>
                <a:gd name="connsiteX84" fmla="*/ 180790 w 578320"/>
                <a:gd name="connsiteY84" fmla="*/ 206295 h 533197"/>
                <a:gd name="connsiteX85" fmla="*/ 228750 w 578320"/>
                <a:gd name="connsiteY85" fmla="*/ 163010 h 533197"/>
                <a:gd name="connsiteX86" fmla="*/ 260108 w 578320"/>
                <a:gd name="connsiteY86" fmla="*/ 127093 h 533197"/>
                <a:gd name="connsiteX87" fmla="*/ 246274 w 578320"/>
                <a:gd name="connsiteY87" fmla="*/ 98543 h 533197"/>
                <a:gd name="connsiteX88" fmla="*/ 230594 w 578320"/>
                <a:gd name="connsiteY88" fmla="*/ 78282 h 533197"/>
                <a:gd name="connsiteX89" fmla="*/ 235206 w 578320"/>
                <a:gd name="connsiteY89" fmla="*/ 63546 h 533197"/>
                <a:gd name="connsiteX90" fmla="*/ 235206 w 578320"/>
                <a:gd name="connsiteY90" fmla="*/ 50653 h 533197"/>
                <a:gd name="connsiteX91" fmla="*/ 288699 w 578320"/>
                <a:gd name="connsiteY91" fmla="*/ 0 h 53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578320" h="533197">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Calibri" panose="020F0502020204030204" pitchFamily="34" charset="0"/>
              </a:endParaRPr>
            </a:p>
          </p:txBody>
        </p:sp>
      </p:grpSp>
      <p:sp>
        <p:nvSpPr>
          <p:cNvPr id="9" name="文本框 8"/>
          <p:cNvSpPr txBox="1"/>
          <p:nvPr/>
        </p:nvSpPr>
        <p:spPr>
          <a:xfrm>
            <a:off x="3944332" y="608883"/>
            <a:ext cx="4826962" cy="1077218"/>
          </a:xfrm>
          <a:prstGeom prst="rect">
            <a:avLst/>
          </a:prstGeom>
          <a:noFill/>
        </p:spPr>
        <p:txBody>
          <a:bodyPr wrap="none" rtlCol="0">
            <a:spAutoFit/>
            <a:scene3d>
              <a:camera prst="orthographicFront"/>
              <a:lightRig rig="threePt" dir="t"/>
            </a:scene3d>
            <a:sp3d contourW="12700"/>
          </a:bodyPr>
          <a:lstStyle/>
          <a:p>
            <a:pPr lvl="0">
              <a:defRPr/>
            </a:pPr>
            <a:r>
              <a:rPr lang="en-US" altLang="zh-CN" sz="3200" b="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INTRODUCING ABOUT</a:t>
            </a:r>
            <a:br>
              <a:rPr lang="en-US" altLang="zh-CN" sz="3200" b="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br>
            <a:r>
              <a:rPr lang="en-US" altLang="zh-CN" sz="3200" b="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ETHEREUM</a:t>
            </a:r>
            <a:endParaRPr lang="zh-CN" altLang="en-US" sz="3200" b="1" dirty="0">
              <a:solidFill>
                <a:schemeClr val="tx1">
                  <a:lumMod val="75000"/>
                  <a:lumOff val="25000"/>
                </a:schemeClr>
              </a:solidFill>
              <a:latin typeface="Tahoma" panose="020B0604030504040204" pitchFamily="34" charset="0"/>
              <a:ea typeface="方正兰亭中黑_GBK" panose="02000000000000000000" pitchFamily="2" charset="-122"/>
              <a:cs typeface="Tahoma" panose="020B0604030504040204" pitchFamily="34" charset="0"/>
            </a:endParaRPr>
          </a:p>
        </p:txBody>
      </p:sp>
      <p:cxnSp>
        <p:nvCxnSpPr>
          <p:cNvPr id="10" name="直接连接符 9"/>
          <p:cNvCxnSpPr/>
          <p:nvPr/>
        </p:nvCxnSpPr>
        <p:spPr>
          <a:xfrm>
            <a:off x="4174893" y="1898004"/>
            <a:ext cx="76200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任意多边形 15"/>
          <p:cNvSpPr/>
          <p:nvPr/>
        </p:nvSpPr>
        <p:spPr>
          <a:xfrm>
            <a:off x="10196052" y="3404431"/>
            <a:ext cx="1995948" cy="3453569"/>
          </a:xfrm>
          <a:custGeom>
            <a:avLst/>
            <a:gdLst>
              <a:gd name="connsiteX0" fmla="*/ 863392 w 1995948"/>
              <a:gd name="connsiteY0" fmla="*/ 0 h 3453569"/>
              <a:gd name="connsiteX1" fmla="*/ 1995948 w 1995948"/>
              <a:gd name="connsiteY1" fmla="*/ 0 h 3453569"/>
              <a:gd name="connsiteX2" fmla="*/ 1995948 w 1995948"/>
              <a:gd name="connsiteY2" fmla="*/ 3453569 h 3453569"/>
              <a:gd name="connsiteX3" fmla="*/ 0 w 1995948"/>
              <a:gd name="connsiteY3" fmla="*/ 3453569 h 3453569"/>
            </a:gdLst>
            <a:ahLst/>
            <a:cxnLst>
              <a:cxn ang="0">
                <a:pos x="connsiteX0" y="connsiteY0"/>
              </a:cxn>
              <a:cxn ang="0">
                <a:pos x="connsiteX1" y="connsiteY1"/>
              </a:cxn>
              <a:cxn ang="0">
                <a:pos x="connsiteX2" y="connsiteY2"/>
              </a:cxn>
              <a:cxn ang="0">
                <a:pos x="connsiteX3" y="connsiteY3"/>
              </a:cxn>
            </a:cxnLst>
            <a:rect l="l" t="t" r="r" b="b"/>
            <a:pathLst>
              <a:path w="1995948" h="3453569">
                <a:moveTo>
                  <a:pt x="863392" y="0"/>
                </a:moveTo>
                <a:lnTo>
                  <a:pt x="1995948" y="0"/>
                </a:lnTo>
                <a:lnTo>
                  <a:pt x="1995948" y="3453569"/>
                </a:lnTo>
                <a:lnTo>
                  <a:pt x="0" y="3453569"/>
                </a:lnTo>
                <a:close/>
              </a:path>
            </a:pathLst>
          </a:custGeom>
          <a:solidFill>
            <a:srgbClr val="C21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17" name="任意多边形 16"/>
          <p:cNvSpPr/>
          <p:nvPr/>
        </p:nvSpPr>
        <p:spPr>
          <a:xfrm flipV="1">
            <a:off x="10196052" y="-1"/>
            <a:ext cx="1995948" cy="3404431"/>
          </a:xfrm>
          <a:custGeom>
            <a:avLst/>
            <a:gdLst>
              <a:gd name="connsiteX0" fmla="*/ 0 w 1995948"/>
              <a:gd name="connsiteY0" fmla="*/ 3453569 h 3453569"/>
              <a:gd name="connsiteX1" fmla="*/ 1995948 w 1995948"/>
              <a:gd name="connsiteY1" fmla="*/ 3453569 h 3453569"/>
              <a:gd name="connsiteX2" fmla="*/ 1995948 w 1995948"/>
              <a:gd name="connsiteY2" fmla="*/ 0 h 3453569"/>
              <a:gd name="connsiteX3" fmla="*/ 863392 w 1995948"/>
              <a:gd name="connsiteY3" fmla="*/ 0 h 3453569"/>
            </a:gdLst>
            <a:ahLst/>
            <a:cxnLst>
              <a:cxn ang="0">
                <a:pos x="connsiteX0" y="connsiteY0"/>
              </a:cxn>
              <a:cxn ang="0">
                <a:pos x="connsiteX1" y="connsiteY1"/>
              </a:cxn>
              <a:cxn ang="0">
                <a:pos x="connsiteX2" y="connsiteY2"/>
              </a:cxn>
              <a:cxn ang="0">
                <a:pos x="connsiteX3" y="connsiteY3"/>
              </a:cxn>
            </a:cxnLst>
            <a:rect l="l" t="t" r="r" b="b"/>
            <a:pathLst>
              <a:path w="1995948" h="3453569">
                <a:moveTo>
                  <a:pt x="0" y="3453569"/>
                </a:moveTo>
                <a:lnTo>
                  <a:pt x="1995948" y="3453569"/>
                </a:lnTo>
                <a:lnTo>
                  <a:pt x="1995948" y="0"/>
                </a:lnTo>
                <a:lnTo>
                  <a:pt x="86339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Hình chữ nhật 11">
            <a:extLst>
              <a:ext uri="{FF2B5EF4-FFF2-40B4-BE49-F238E27FC236}">
                <a16:creationId xmlns:a16="http://schemas.microsoft.com/office/drawing/2014/main" id="{D6C6DDE7-FCDD-4052-A716-0281214331DE}"/>
              </a:ext>
            </a:extLst>
          </p:cNvPr>
          <p:cNvSpPr/>
          <p:nvPr/>
        </p:nvSpPr>
        <p:spPr>
          <a:xfrm>
            <a:off x="11614723" y="6015343"/>
            <a:ext cx="184730" cy="553998"/>
          </a:xfrm>
          <a:prstGeom prst="rect">
            <a:avLst/>
          </a:prstGeom>
          <a:noFill/>
        </p:spPr>
        <p:txBody>
          <a:bodyPr wrap="none" lIns="91440" tIns="45720" rIns="91440" bIns="45720">
            <a:spAutoFit/>
          </a:bodyPr>
          <a:lstStyle/>
          <a:p>
            <a:pPr algn="ctr"/>
            <a:endParaRPr lang="vi-VN" sz="30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25" name="îŝḷîḓé-矩形: 圆角 11">
            <a:extLst>
              <a:ext uri="{FF2B5EF4-FFF2-40B4-BE49-F238E27FC236}">
                <a16:creationId xmlns:a16="http://schemas.microsoft.com/office/drawing/2014/main" id="{90FC612C-B8DC-4320-B49A-3E517C0C2579}"/>
              </a:ext>
            </a:extLst>
          </p:cNvPr>
          <p:cNvSpPr/>
          <p:nvPr/>
        </p:nvSpPr>
        <p:spPr>
          <a:xfrm>
            <a:off x="1840302" y="2319410"/>
            <a:ext cx="4628955" cy="3994077"/>
          </a:xfrm>
          <a:prstGeom prst="roundRect">
            <a:avLst>
              <a:gd name="adj" fmla="val 2049"/>
            </a:avLst>
          </a:prstGeom>
          <a:solidFill>
            <a:schemeClr val="accent1">
              <a:lumMod val="20000"/>
              <a:lumOff val="80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Calibri" panose="020F0502020204030204" pitchFamily="34" charset="0"/>
            </a:endParaRPr>
          </a:p>
        </p:txBody>
      </p:sp>
      <p:sp>
        <p:nvSpPr>
          <p:cNvPr id="33" name="文本框 18">
            <a:extLst>
              <a:ext uri="{FF2B5EF4-FFF2-40B4-BE49-F238E27FC236}">
                <a16:creationId xmlns:a16="http://schemas.microsoft.com/office/drawing/2014/main" id="{AC27FCED-1900-4C4A-8E42-3A48D1D8166E}"/>
              </a:ext>
            </a:extLst>
          </p:cNvPr>
          <p:cNvSpPr txBox="1"/>
          <p:nvPr/>
        </p:nvSpPr>
        <p:spPr>
          <a:xfrm>
            <a:off x="11179533" y="1889204"/>
            <a:ext cx="861774" cy="2613525"/>
          </a:xfrm>
          <a:prstGeom prst="rect">
            <a:avLst/>
          </a:prstGeom>
          <a:noFill/>
        </p:spPr>
        <p:txBody>
          <a:bodyPr vert="eaVert"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en-US" altLang="zh-CN" sz="4400" b="1">
                <a:solidFill>
                  <a:schemeClr val="bg1"/>
                </a:solidFill>
                <a:latin typeface="Calibri" panose="020F0502020204030204" pitchFamily="34" charset="0"/>
                <a:ea typeface="+mj-ea"/>
              </a:rPr>
              <a:t>PART 02</a:t>
            </a:r>
            <a:endParaRPr kumimoji="0" lang="zh-CN" altLang="en-US" sz="4400" b="1" u="none" strike="noStrike" kern="1200" cap="none" spc="0" normalizeH="0" baseline="0" noProof="0" dirty="0">
              <a:ln>
                <a:noFill/>
              </a:ln>
              <a:solidFill>
                <a:schemeClr val="bg1"/>
              </a:solidFill>
              <a:effectLst/>
              <a:uLnTx/>
              <a:uFillTx/>
              <a:latin typeface="Calibri" panose="020F0502020204030204" pitchFamily="34" charset="0"/>
              <a:ea typeface="+mj-ea"/>
            </a:endParaRPr>
          </a:p>
        </p:txBody>
      </p:sp>
      <p:pic>
        <p:nvPicPr>
          <p:cNvPr id="34" name="Picture 6" descr="Image result for ethereum">
            <a:extLst>
              <a:ext uri="{FF2B5EF4-FFF2-40B4-BE49-F238E27FC236}">
                <a16:creationId xmlns:a16="http://schemas.microsoft.com/office/drawing/2014/main" id="{088D2165-696D-49F1-BA98-E13A647CE1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0996" y="2453669"/>
            <a:ext cx="7047290" cy="352364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129018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1+#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ppt_x"/>
                                          </p:val>
                                        </p:tav>
                                        <p:tav tm="100000">
                                          <p:val>
                                            <p:strVal val="#ppt_x"/>
                                          </p:val>
                                        </p:tav>
                                      </p:tavLst>
                                    </p:anim>
                                    <p:anim calcmode="lin" valueType="num">
                                      <p:cBhvr additive="base">
                                        <p:cTn id="18" dur="500" fill="hold"/>
                                        <p:tgtEl>
                                          <p:spTgt spid="17"/>
                                        </p:tgtEl>
                                        <p:attrNameLst>
                                          <p:attrName>ppt_y</p:attrName>
                                        </p:attrNameLst>
                                      </p:cBhvr>
                                      <p:tavLst>
                                        <p:tav tm="0">
                                          <p:val>
                                            <p:strVal val="0-#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ID="53" presetClass="entr" presetSubtype="16" fill="hold" grpId="0" nodeType="afterEffect">
                                  <p:stCondLst>
                                    <p:cond delay="0"/>
                                  </p:stCondLst>
                                  <p:childTnLst>
                                    <p:set>
                                      <p:cBhvr>
                                        <p:cTn id="25" dur="1" fill="hold">
                                          <p:stCondLst>
                                            <p:cond delay="0"/>
                                          </p:stCondLst>
                                        </p:cTn>
                                        <p:tgtEl>
                                          <p:spTgt spid="33"/>
                                        </p:tgtEl>
                                        <p:attrNameLst>
                                          <p:attrName>style.visibility</p:attrName>
                                        </p:attrNameLst>
                                      </p:cBhvr>
                                      <p:to>
                                        <p:strVal val="visible"/>
                                      </p:to>
                                    </p:set>
                                    <p:anim calcmode="lin" valueType="num">
                                      <p:cBhvr>
                                        <p:cTn id="26" dur="500" fill="hold"/>
                                        <p:tgtEl>
                                          <p:spTgt spid="33"/>
                                        </p:tgtEl>
                                        <p:attrNameLst>
                                          <p:attrName>ppt_w</p:attrName>
                                        </p:attrNameLst>
                                      </p:cBhvr>
                                      <p:tavLst>
                                        <p:tav tm="0">
                                          <p:val>
                                            <p:fltVal val="0"/>
                                          </p:val>
                                        </p:tav>
                                        <p:tav tm="100000">
                                          <p:val>
                                            <p:strVal val="#ppt_w"/>
                                          </p:val>
                                        </p:tav>
                                      </p:tavLst>
                                    </p:anim>
                                    <p:anim calcmode="lin" valueType="num">
                                      <p:cBhvr>
                                        <p:cTn id="27" dur="500" fill="hold"/>
                                        <p:tgtEl>
                                          <p:spTgt spid="33"/>
                                        </p:tgtEl>
                                        <p:attrNameLst>
                                          <p:attrName>ppt_h</p:attrName>
                                        </p:attrNameLst>
                                      </p:cBhvr>
                                      <p:tavLst>
                                        <p:tav tm="0">
                                          <p:val>
                                            <p:fltVal val="0"/>
                                          </p:val>
                                        </p:tav>
                                        <p:tav tm="100000">
                                          <p:val>
                                            <p:strVal val="#ppt_h"/>
                                          </p:val>
                                        </p:tav>
                                      </p:tavLst>
                                    </p:anim>
                                    <p:animEffect transition="in" filter="fade">
                                      <p:cBhvr>
                                        <p:cTn id="28" dur="500"/>
                                        <p:tgtEl>
                                          <p:spTgt spid="33"/>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randombar(horizontal)">
                                      <p:cBhvr>
                                        <p:cTn id="33" dur="500"/>
                                        <p:tgtEl>
                                          <p:spTgt spid="25"/>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randombar(horizontal)">
                                      <p:cBhvr>
                                        <p:cTn id="36" dur="500"/>
                                        <p:tgtEl>
                                          <p:spTgt spid="36"/>
                                        </p:tgtEl>
                                      </p:cBhvr>
                                    </p:animEffect>
                                  </p:childTnLst>
                                </p:cTn>
                              </p:par>
                              <p:par>
                                <p:cTn id="37" presetID="16" presetClass="entr" presetSubtype="21"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inVertical)">
                                      <p:cBhvr>
                                        <p:cTn id="3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9" grpId="0"/>
      <p:bldP spid="16" grpId="0" animBg="1"/>
      <p:bldP spid="17" grpId="0" animBg="1"/>
      <p:bldP spid="25" grpId="0" animBg="1"/>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ie 21"/>
          <p:cNvSpPr/>
          <p:nvPr/>
        </p:nvSpPr>
        <p:spPr>
          <a:xfrm rot="18000000">
            <a:off x="4531233" y="2585212"/>
            <a:ext cx="3132763" cy="3132763"/>
          </a:xfrm>
          <a:prstGeom prst="pie">
            <a:avLst>
              <a:gd name="adj1" fmla="val 16200000"/>
              <a:gd name="adj2" fmla="val 1800000"/>
            </a:avLst>
          </a:pr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Pie 22"/>
          <p:cNvSpPr/>
          <p:nvPr/>
        </p:nvSpPr>
        <p:spPr>
          <a:xfrm rot="18000000">
            <a:off x="4536803" y="2596137"/>
            <a:ext cx="3132763" cy="3132763"/>
          </a:xfrm>
          <a:prstGeom prst="pie">
            <a:avLst>
              <a:gd name="adj1" fmla="val 1800000"/>
              <a:gd name="adj2" fmla="val 9000000"/>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Pie 23"/>
          <p:cNvSpPr/>
          <p:nvPr/>
        </p:nvSpPr>
        <p:spPr>
          <a:xfrm rot="18000000">
            <a:off x="4519785" y="2584721"/>
            <a:ext cx="3132763" cy="3132763"/>
          </a:xfrm>
          <a:prstGeom prst="pie">
            <a:avLst>
              <a:gd name="adj1" fmla="val 9000000"/>
              <a:gd name="adj2" fmla="val 16200000"/>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Oval 25"/>
          <p:cNvSpPr/>
          <p:nvPr/>
        </p:nvSpPr>
        <p:spPr bwMode="auto">
          <a:xfrm>
            <a:off x="5400487" y="3442997"/>
            <a:ext cx="1391027" cy="1391027"/>
          </a:xfrm>
          <a:prstGeom prst="ellipse">
            <a:avLst/>
          </a:prstGeom>
          <a:solidFill>
            <a:schemeClr val="bg1">
              <a:lumMod val="85000"/>
            </a:schemeClr>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p>
        </p:txBody>
      </p:sp>
      <p:sp>
        <p:nvSpPr>
          <p:cNvPr id="33" name="Oval 32"/>
          <p:cNvSpPr/>
          <p:nvPr/>
        </p:nvSpPr>
        <p:spPr bwMode="auto">
          <a:xfrm>
            <a:off x="5484696" y="1905000"/>
            <a:ext cx="1222608" cy="1222608"/>
          </a:xfrm>
          <a:prstGeom prst="ellipse">
            <a:avLst/>
          </a:prstGeom>
          <a:solidFill>
            <a:schemeClr val="accent2"/>
          </a:solidFill>
          <a:ln w="28575">
            <a:solidFill>
              <a:schemeClr val="accent2">
                <a:lumMod val="75000"/>
              </a:schemeClr>
            </a:solidFill>
            <a:round/>
            <a:headEnd/>
            <a:tailEnd/>
          </a:ln>
        </p:spPr>
        <p:txBody>
          <a:bodyPr vert="horz" wrap="square" lIns="121920" tIns="60960" rIns="121920" bIns="60960" numCol="1" rtlCol="0" anchor="t" anchorCtr="0" compatLnSpc="1">
            <a:prstTxWarp prst="textNoShape">
              <a:avLst/>
            </a:prstTxWarp>
          </a:bodyPr>
          <a:lstStyle/>
          <a:p>
            <a:pPr algn="ctr"/>
            <a:endParaRPr lang="en-US" sz="2400"/>
          </a:p>
        </p:txBody>
      </p:sp>
      <p:grpSp>
        <p:nvGrpSpPr>
          <p:cNvPr id="6" name="Group 72"/>
          <p:cNvGrpSpPr/>
          <p:nvPr/>
        </p:nvGrpSpPr>
        <p:grpSpPr>
          <a:xfrm>
            <a:off x="2117428" y="1499169"/>
            <a:ext cx="3281434" cy="1665222"/>
            <a:chOff x="5144929" y="1399108"/>
            <a:chExt cx="2461076" cy="1248918"/>
          </a:xfrm>
        </p:grpSpPr>
        <p:sp>
          <p:nvSpPr>
            <p:cNvPr id="28" name="Text Placeholder 3"/>
            <p:cNvSpPr txBox="1">
              <a:spLocks/>
            </p:cNvSpPr>
            <p:nvPr/>
          </p:nvSpPr>
          <p:spPr>
            <a:xfrm>
              <a:off x="5538369" y="1399108"/>
              <a:ext cx="2067636" cy="369332"/>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170">
                <a:spcBef>
                  <a:spcPct val="20000"/>
                </a:spcBef>
                <a:defRPr/>
              </a:pPr>
              <a:r>
                <a:rPr lang="en-US" sz="1600" b="1">
                  <a:solidFill>
                    <a:schemeClr val="accent2"/>
                  </a:solidFill>
                </a:rPr>
                <a:t>A wonderful platform for creating Blockchain</a:t>
              </a:r>
              <a:endParaRPr lang="en-US" sz="1600" b="1" dirty="0">
                <a:solidFill>
                  <a:schemeClr val="accent2"/>
                </a:solidFill>
              </a:endParaRPr>
            </a:p>
          </p:txBody>
        </p:sp>
        <p:sp>
          <p:nvSpPr>
            <p:cNvPr id="29" name="Text Placeholder 3"/>
            <p:cNvSpPr txBox="1">
              <a:spLocks/>
            </p:cNvSpPr>
            <p:nvPr/>
          </p:nvSpPr>
          <p:spPr>
            <a:xfrm>
              <a:off x="5144929" y="1840112"/>
              <a:ext cx="2306958" cy="807914"/>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US" sz="1400" b="1">
                  <a:solidFill>
                    <a:schemeClr val="tx1">
                      <a:lumMod val="50000"/>
                      <a:lumOff val="50000"/>
                    </a:schemeClr>
                  </a:solidFill>
                </a:rPr>
                <a:t>Ethereum is an open source, public, blockchain-based distributed computing platform and operating system featuring smart contract (scripting) functionality</a:t>
              </a:r>
              <a:endParaRPr lang="en-US" sz="1400" b="1" dirty="0">
                <a:solidFill>
                  <a:schemeClr val="tx1">
                    <a:lumMod val="50000"/>
                    <a:lumOff val="50000"/>
                  </a:schemeClr>
                </a:solidFill>
              </a:endParaRPr>
            </a:p>
          </p:txBody>
        </p:sp>
      </p:grpSp>
      <p:grpSp>
        <p:nvGrpSpPr>
          <p:cNvPr id="9" name="Group 69"/>
          <p:cNvGrpSpPr/>
          <p:nvPr/>
        </p:nvGrpSpPr>
        <p:grpSpPr>
          <a:xfrm>
            <a:off x="8477117" y="4444807"/>
            <a:ext cx="2965581" cy="1533770"/>
            <a:chOff x="5603416" y="1695457"/>
            <a:chExt cx="2224186" cy="1150327"/>
          </a:xfrm>
        </p:grpSpPr>
        <p:sp>
          <p:nvSpPr>
            <p:cNvPr id="38" name="Text Placeholder 3"/>
            <p:cNvSpPr txBox="1">
              <a:spLocks/>
            </p:cNvSpPr>
            <p:nvPr/>
          </p:nvSpPr>
          <p:spPr>
            <a:xfrm>
              <a:off x="5603652" y="1695457"/>
              <a:ext cx="425597"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US" sz="1600" b="1">
                  <a:solidFill>
                    <a:srgbClr val="00B050"/>
                  </a:solidFill>
                </a:rPr>
                <a:t>DAPP</a:t>
              </a:r>
              <a:endParaRPr lang="en-US" sz="1600" b="1" dirty="0">
                <a:solidFill>
                  <a:srgbClr val="00B050"/>
                </a:solidFill>
              </a:endParaRPr>
            </a:p>
          </p:txBody>
        </p:sp>
        <p:sp>
          <p:nvSpPr>
            <p:cNvPr id="40" name="Text Placeholder 3"/>
            <p:cNvSpPr txBox="1">
              <a:spLocks/>
            </p:cNvSpPr>
            <p:nvPr/>
          </p:nvSpPr>
          <p:spPr>
            <a:xfrm>
              <a:off x="5603416" y="1950203"/>
              <a:ext cx="2224186" cy="895581"/>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US" sz="1400" b="1">
                  <a:solidFill>
                    <a:srgbClr val="00B050"/>
                  </a:solidFill>
                </a:rPr>
                <a:t>Distributed Application (DAPP)</a:t>
              </a:r>
            </a:p>
            <a:p>
              <a:pPr algn="l" defTabSz="1219170">
                <a:spcBef>
                  <a:spcPct val="20000"/>
                </a:spcBef>
                <a:defRPr/>
              </a:pPr>
              <a:r>
                <a:rPr lang="en-US" sz="1400" b="1">
                  <a:solidFill>
                    <a:srgbClr val="00B050"/>
                  </a:solidFill>
                </a:rPr>
                <a:t>DApp is an abbreviated form for </a:t>
              </a:r>
              <a:r>
                <a:rPr lang="en-US" sz="1400" b="1" i="1">
                  <a:solidFill>
                    <a:srgbClr val="00B050"/>
                  </a:solidFill>
                </a:rPr>
                <a:t>decentralized application</a:t>
              </a:r>
              <a:r>
                <a:rPr lang="en-US" sz="1400" b="1">
                  <a:solidFill>
                    <a:srgbClr val="00B050"/>
                  </a:solidFill>
                </a:rPr>
                <a:t>.</a:t>
              </a:r>
            </a:p>
            <a:p>
              <a:pPr algn="l" defTabSz="1219170">
                <a:spcBef>
                  <a:spcPct val="20000"/>
                </a:spcBef>
                <a:defRPr/>
              </a:pPr>
              <a:endParaRPr lang="en-US" sz="1333" b="1">
                <a:solidFill>
                  <a:srgbClr val="00B050"/>
                </a:solidFill>
              </a:endParaRPr>
            </a:p>
            <a:p>
              <a:pPr algn="l" defTabSz="1219170">
                <a:spcBef>
                  <a:spcPct val="20000"/>
                </a:spcBef>
                <a:defRPr/>
              </a:pPr>
              <a:r>
                <a:rPr lang="en-US" sz="1400" b="1">
                  <a:solidFill>
                    <a:srgbClr val="00B050"/>
                  </a:solidFill>
                </a:rPr>
                <a:t>DApp = frontend + contracts</a:t>
              </a:r>
            </a:p>
          </p:txBody>
        </p:sp>
      </p:grpSp>
      <p:grpSp>
        <p:nvGrpSpPr>
          <p:cNvPr id="10" name="Group 72"/>
          <p:cNvGrpSpPr/>
          <p:nvPr/>
        </p:nvGrpSpPr>
        <p:grpSpPr>
          <a:xfrm>
            <a:off x="1352420" y="4456504"/>
            <a:ext cx="2596968" cy="1214381"/>
            <a:chOff x="5670093" y="1713006"/>
            <a:chExt cx="1947726" cy="910786"/>
          </a:xfrm>
        </p:grpSpPr>
        <p:sp>
          <p:nvSpPr>
            <p:cNvPr id="43" name="Text Placeholder 3"/>
            <p:cNvSpPr txBox="1">
              <a:spLocks/>
            </p:cNvSpPr>
            <p:nvPr/>
          </p:nvSpPr>
          <p:spPr>
            <a:xfrm>
              <a:off x="6439295" y="1713006"/>
              <a:ext cx="1112084"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170">
                <a:spcBef>
                  <a:spcPct val="20000"/>
                </a:spcBef>
                <a:defRPr/>
              </a:pPr>
              <a:r>
                <a:rPr lang="en-US" sz="1600" b="1">
                  <a:solidFill>
                    <a:schemeClr val="accent1"/>
                  </a:solidFill>
                </a:rPr>
                <a:t>Smart Contract</a:t>
              </a:r>
              <a:endParaRPr lang="en-US" sz="1600" b="1" dirty="0">
                <a:solidFill>
                  <a:schemeClr val="accent1"/>
                </a:solidFill>
              </a:endParaRPr>
            </a:p>
          </p:txBody>
        </p:sp>
        <p:sp>
          <p:nvSpPr>
            <p:cNvPr id="44" name="Text Placeholder 3"/>
            <p:cNvSpPr txBox="1">
              <a:spLocks/>
            </p:cNvSpPr>
            <p:nvPr/>
          </p:nvSpPr>
          <p:spPr>
            <a:xfrm>
              <a:off x="5670093" y="1977461"/>
              <a:ext cx="1947726" cy="646331"/>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US" sz="1400" b="1">
                  <a:solidFill>
                    <a:srgbClr val="ED374D"/>
                  </a:solidFill>
                </a:rPr>
                <a:t>Ethereum - a popular platform for creating distributed Blockchain applications that support smart contracts</a:t>
              </a:r>
              <a:endParaRPr lang="en-US" sz="1400" b="1" dirty="0">
                <a:solidFill>
                  <a:srgbClr val="ED374D"/>
                </a:solidFill>
              </a:endParaRPr>
            </a:p>
          </p:txBody>
        </p:sp>
      </p:grpSp>
      <p:pic>
        <p:nvPicPr>
          <p:cNvPr id="32" name="Picture 14" descr="Related image">
            <a:extLst>
              <a:ext uri="{FF2B5EF4-FFF2-40B4-BE49-F238E27FC236}">
                <a16:creationId xmlns:a16="http://schemas.microsoft.com/office/drawing/2014/main" id="{4E654926-7C4B-4967-AAD4-0D24E83527A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40564" y="3400285"/>
            <a:ext cx="1501121" cy="118288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smart contract">
            <a:extLst>
              <a:ext uri="{FF2B5EF4-FFF2-40B4-BE49-F238E27FC236}">
                <a16:creationId xmlns:a16="http://schemas.microsoft.com/office/drawing/2014/main" id="{316ECA16-9425-4840-881C-54BF432DBCA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038" r="24472"/>
          <a:stretch/>
        </p:blipFill>
        <p:spPr bwMode="auto">
          <a:xfrm>
            <a:off x="9549985" y="1531586"/>
            <a:ext cx="1162169" cy="1172906"/>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35" name="文本框 61">
            <a:extLst>
              <a:ext uri="{FF2B5EF4-FFF2-40B4-BE49-F238E27FC236}">
                <a16:creationId xmlns:a16="http://schemas.microsoft.com/office/drawing/2014/main" id="{332E045F-A5EF-402B-B552-690E8EFC4164}"/>
              </a:ext>
            </a:extLst>
          </p:cNvPr>
          <p:cNvSpPr txBox="1"/>
          <p:nvPr/>
        </p:nvSpPr>
        <p:spPr>
          <a:xfrm>
            <a:off x="2134285" y="317845"/>
            <a:ext cx="8810806" cy="646331"/>
          </a:xfrm>
          <a:prstGeom prst="rect">
            <a:avLst/>
          </a:prstGeom>
          <a:noFill/>
        </p:spPr>
        <p:txBody>
          <a:bodyPr wrap="square" rtlCol="0">
            <a:spAutoFit/>
            <a:scene3d>
              <a:camera prst="orthographicFront"/>
              <a:lightRig rig="threePt" dir="t"/>
            </a:scene3d>
            <a:sp3d contourW="12700"/>
          </a:bodyPr>
          <a:lstStyle/>
          <a:p>
            <a:r>
              <a:rPr lang="en-US" altLang="zh-CN" sz="3600" b="1">
                <a:solidFill>
                  <a:schemeClr val="accent1"/>
                </a:solidFill>
                <a:latin typeface="Calibri" panose="020F0502020204030204" pitchFamily="34" charset="0"/>
              </a:rPr>
              <a:t>INTRODUCING ABOUT ETHEREUM</a:t>
            </a:r>
          </a:p>
        </p:txBody>
      </p:sp>
      <p:grpSp>
        <p:nvGrpSpPr>
          <p:cNvPr id="12" name="Nhóm 11">
            <a:extLst>
              <a:ext uri="{FF2B5EF4-FFF2-40B4-BE49-F238E27FC236}">
                <a16:creationId xmlns:a16="http://schemas.microsoft.com/office/drawing/2014/main" id="{7C3BEA00-5FD0-4865-AD29-2373517EB6B0}"/>
              </a:ext>
            </a:extLst>
          </p:cNvPr>
          <p:cNvGrpSpPr/>
          <p:nvPr/>
        </p:nvGrpSpPr>
        <p:grpSpPr>
          <a:xfrm>
            <a:off x="3908208" y="4218857"/>
            <a:ext cx="1391026" cy="1391026"/>
            <a:chOff x="3908208" y="4218857"/>
            <a:chExt cx="1391026" cy="1391026"/>
          </a:xfrm>
        </p:grpSpPr>
        <p:sp>
          <p:nvSpPr>
            <p:cNvPr id="39" name="Oval 38"/>
            <p:cNvSpPr/>
            <p:nvPr/>
          </p:nvSpPr>
          <p:spPr bwMode="auto">
            <a:xfrm>
              <a:off x="4027544" y="4266828"/>
              <a:ext cx="1222608" cy="1222608"/>
            </a:xfrm>
            <a:prstGeom prst="ellipse">
              <a:avLst/>
            </a:prstGeom>
            <a:solidFill>
              <a:schemeClr val="accent1"/>
            </a:solidFill>
            <a:ln w="28575">
              <a:solidFill>
                <a:schemeClr val="accent1">
                  <a:lumMod val="75000"/>
                </a:schemeClr>
              </a:solidFill>
              <a:round/>
              <a:headEnd/>
              <a:tailEnd/>
            </a:ln>
          </p:spPr>
          <p:txBody>
            <a:bodyPr vert="horz" wrap="square" lIns="121920" tIns="60960" rIns="121920" bIns="60960" numCol="1" rtlCol="0" anchor="t" anchorCtr="0" compatLnSpc="1">
              <a:prstTxWarp prst="textNoShape">
                <a:avLst/>
              </a:prstTxWarp>
            </a:bodyPr>
            <a:lstStyle/>
            <a:p>
              <a:pPr algn="ctr"/>
              <a:endParaRPr lang="en-US" sz="2400"/>
            </a:p>
          </p:txBody>
        </p:sp>
        <p:pic>
          <p:nvPicPr>
            <p:cNvPr id="2052" name="Picture 4" descr="Image result for smart contract icon png">
              <a:extLst>
                <a:ext uri="{FF2B5EF4-FFF2-40B4-BE49-F238E27FC236}">
                  <a16:creationId xmlns:a16="http://schemas.microsoft.com/office/drawing/2014/main" id="{DFDD308C-E11B-4504-89E1-B7F08EB4276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08208" y="4218857"/>
              <a:ext cx="1391026" cy="1391026"/>
            </a:xfrm>
            <a:prstGeom prst="flowChartConnector">
              <a:avLst/>
            </a:prstGeom>
            <a:noFill/>
            <a:extLst>
              <a:ext uri="{909E8E84-426E-40DD-AFC4-6F175D3DCCD1}">
                <a14:hiddenFill xmlns:a14="http://schemas.microsoft.com/office/drawing/2010/main">
                  <a:solidFill>
                    <a:srgbClr val="FFFFFF"/>
                  </a:solidFill>
                </a14:hiddenFill>
              </a:ext>
            </a:extLst>
          </p:spPr>
        </p:pic>
      </p:grpSp>
      <p:grpSp>
        <p:nvGrpSpPr>
          <p:cNvPr id="13" name="Nhóm 12">
            <a:extLst>
              <a:ext uri="{FF2B5EF4-FFF2-40B4-BE49-F238E27FC236}">
                <a16:creationId xmlns:a16="http://schemas.microsoft.com/office/drawing/2014/main" id="{86070730-5F74-4F46-8A6A-464350F910B9}"/>
              </a:ext>
            </a:extLst>
          </p:cNvPr>
          <p:cNvGrpSpPr/>
          <p:nvPr/>
        </p:nvGrpSpPr>
        <p:grpSpPr>
          <a:xfrm>
            <a:off x="7092920" y="4266828"/>
            <a:ext cx="1222608" cy="1222608"/>
            <a:chOff x="7092920" y="4266828"/>
            <a:chExt cx="1222608" cy="1222608"/>
          </a:xfrm>
        </p:grpSpPr>
        <p:sp>
          <p:nvSpPr>
            <p:cNvPr id="36" name="Oval 35"/>
            <p:cNvSpPr/>
            <p:nvPr/>
          </p:nvSpPr>
          <p:spPr bwMode="auto">
            <a:xfrm>
              <a:off x="7092920" y="4266828"/>
              <a:ext cx="1222608" cy="1222608"/>
            </a:xfrm>
            <a:prstGeom prst="ellipse">
              <a:avLst/>
            </a:prstGeom>
            <a:solidFill>
              <a:srgbClr val="00B050"/>
            </a:solidFill>
            <a:ln w="28575">
              <a:solidFill>
                <a:srgbClr val="00B050"/>
              </a:solidFill>
              <a:round/>
              <a:headEnd/>
              <a:tailEnd/>
            </a:ln>
          </p:spPr>
          <p:txBody>
            <a:bodyPr vert="horz" wrap="square" lIns="121920" tIns="60960" rIns="121920" bIns="60960" numCol="1" rtlCol="0" anchor="t" anchorCtr="0" compatLnSpc="1">
              <a:prstTxWarp prst="textNoShape">
                <a:avLst/>
              </a:prstTxWarp>
            </a:bodyPr>
            <a:lstStyle/>
            <a:p>
              <a:pPr algn="ctr"/>
              <a:endParaRPr lang="en-US" sz="2400"/>
            </a:p>
          </p:txBody>
        </p:sp>
        <p:pic>
          <p:nvPicPr>
            <p:cNvPr id="2054" name="Picture 6" descr="Image result for DApp png">
              <a:extLst>
                <a:ext uri="{FF2B5EF4-FFF2-40B4-BE49-F238E27FC236}">
                  <a16:creationId xmlns:a16="http://schemas.microsoft.com/office/drawing/2014/main" id="{30B29247-4F9B-4060-BDE6-9A8B057C11B9}"/>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9666" t="13947" r="25500" b="17063"/>
            <a:stretch/>
          </p:blipFill>
          <p:spPr bwMode="auto">
            <a:xfrm>
              <a:off x="7113939" y="4286690"/>
              <a:ext cx="1180570" cy="1182883"/>
            </a:xfrm>
            <a:prstGeom prst="flowChartConnector">
              <a:avLst/>
            </a:prstGeom>
            <a:noFill/>
            <a:extLst>
              <a:ext uri="{909E8E84-426E-40DD-AFC4-6F175D3DCCD1}">
                <a14:hiddenFill xmlns:a14="http://schemas.microsoft.com/office/drawing/2010/main">
                  <a:solidFill>
                    <a:srgbClr val="FFFFFF"/>
                  </a:solidFill>
                </a14:hiddenFill>
              </a:ext>
            </a:extLst>
          </p:spPr>
        </p:pic>
      </p:grpSp>
      <p:pic>
        <p:nvPicPr>
          <p:cNvPr id="2056" name="Picture 8" descr="Image result for platform logo png">
            <a:extLst>
              <a:ext uri="{FF2B5EF4-FFF2-40B4-BE49-F238E27FC236}">
                <a16:creationId xmlns:a16="http://schemas.microsoft.com/office/drawing/2014/main" id="{7E117AE2-1BB4-4464-8C86-B48E6B257F8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34473" y="2031421"/>
            <a:ext cx="901690" cy="901690"/>
          </a:xfrm>
          <a:prstGeom prst="rect">
            <a:avLst/>
          </a:prstGeom>
          <a:noFill/>
          <a:extLst>
            <a:ext uri="{909E8E84-426E-40DD-AFC4-6F175D3DCCD1}">
              <a14:hiddenFill xmlns:a14="http://schemas.microsoft.com/office/drawing/2010/main">
                <a:solidFill>
                  <a:srgbClr val="FFFFFF"/>
                </a:solidFill>
              </a14:hiddenFill>
            </a:ext>
          </a:extLst>
        </p:spPr>
      </p:pic>
      <p:sp>
        <p:nvSpPr>
          <p:cNvPr id="42" name="Text Placeholder 3">
            <a:extLst>
              <a:ext uri="{FF2B5EF4-FFF2-40B4-BE49-F238E27FC236}">
                <a16:creationId xmlns:a16="http://schemas.microsoft.com/office/drawing/2014/main" id="{7E5328B2-4141-4679-822B-71D3CBB2017F}"/>
              </a:ext>
            </a:extLst>
          </p:cNvPr>
          <p:cNvSpPr txBox="1">
            <a:spLocks/>
          </p:cNvSpPr>
          <p:nvPr/>
        </p:nvSpPr>
        <p:spPr>
          <a:xfrm>
            <a:off x="8479777" y="2788638"/>
            <a:ext cx="3294028" cy="1025602"/>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just" defTabSz="1219170">
              <a:spcBef>
                <a:spcPct val="20000"/>
              </a:spcBef>
              <a:defRPr/>
            </a:pPr>
            <a:r>
              <a:rPr lang="en-US" sz="1333" b="1">
                <a:solidFill>
                  <a:schemeClr val="tx1">
                    <a:lumMod val="50000"/>
                    <a:lumOff val="50000"/>
                  </a:schemeClr>
                </a:solidFill>
              </a:rPr>
              <a:t>Ethereum provides a decentralized virtual machine, the Ethereum Virtual Machine (EVM), which can execute scripts using an international network of public nodes.</a:t>
            </a:r>
            <a:endParaRPr lang="en-US" sz="1333" b="1" dirty="0">
              <a:solidFill>
                <a:schemeClr val="tx1">
                  <a:lumMod val="50000"/>
                  <a:lumOff val="50000"/>
                </a:schemeClr>
              </a:solidFill>
            </a:endParaRPr>
          </a:p>
        </p:txBody>
      </p:sp>
      <p:cxnSp>
        <p:nvCxnSpPr>
          <p:cNvPr id="8" name="Đường kết nối Mũi tên Thẳng 7">
            <a:extLst>
              <a:ext uri="{FF2B5EF4-FFF2-40B4-BE49-F238E27FC236}">
                <a16:creationId xmlns:a16="http://schemas.microsoft.com/office/drawing/2014/main" id="{5A2FBB38-3CF0-4DF2-869D-103970C76D82}"/>
              </a:ext>
            </a:extLst>
          </p:cNvPr>
          <p:cNvCxnSpPr>
            <a:stCxn id="33" idx="6"/>
            <a:endCxn id="2050" idx="2"/>
          </p:cNvCxnSpPr>
          <p:nvPr/>
        </p:nvCxnSpPr>
        <p:spPr>
          <a:xfrm flipV="1">
            <a:off x="6707304" y="2118039"/>
            <a:ext cx="2842681" cy="398265"/>
          </a:xfrm>
          <a:prstGeom prst="straightConnector1">
            <a:avLst/>
          </a:prstGeom>
          <a:ln w="38100">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 name="Hình chữ nhật 10">
            <a:extLst>
              <a:ext uri="{FF2B5EF4-FFF2-40B4-BE49-F238E27FC236}">
                <a16:creationId xmlns:a16="http://schemas.microsoft.com/office/drawing/2014/main" id="{E17D0EC8-C6FC-4665-B056-412A418C259B}"/>
              </a:ext>
            </a:extLst>
          </p:cNvPr>
          <p:cNvSpPr/>
          <p:nvPr/>
        </p:nvSpPr>
        <p:spPr>
          <a:xfrm rot="21157636">
            <a:off x="7098441" y="1966723"/>
            <a:ext cx="2159758" cy="707886"/>
          </a:xfrm>
          <a:prstGeom prst="rect">
            <a:avLst/>
          </a:prstGeom>
          <a:noFill/>
        </p:spPr>
        <p:txBody>
          <a:bodyPr wrap="none" lIns="91440" tIns="45720" rIns="91440" bIns="45720">
            <a:spAutoFit/>
          </a:bodyPr>
          <a:lstStyle/>
          <a:p>
            <a:pPr algn="ctr"/>
            <a:r>
              <a:rPr lang="en-US" sz="2000" b="0" cap="none" spc="0">
                <a:ln w="0"/>
                <a:solidFill>
                  <a:srgbClr val="002060"/>
                </a:solidFill>
                <a:effectLst>
                  <a:outerShdw blurRad="38100" dist="19050" dir="2700000" algn="tl" rotWithShape="0">
                    <a:schemeClr val="dk1">
                      <a:alpha val="40000"/>
                    </a:schemeClr>
                  </a:outerShdw>
                </a:effectLst>
              </a:rPr>
              <a:t>Ethereum Virtual </a:t>
            </a:r>
            <a:br>
              <a:rPr lang="en-US" sz="2000" b="0" cap="none" spc="0">
                <a:ln w="0"/>
                <a:solidFill>
                  <a:srgbClr val="002060"/>
                </a:solidFill>
                <a:effectLst>
                  <a:outerShdw blurRad="38100" dist="19050" dir="2700000" algn="tl" rotWithShape="0">
                    <a:schemeClr val="dk1">
                      <a:alpha val="40000"/>
                    </a:schemeClr>
                  </a:outerShdw>
                </a:effectLst>
              </a:rPr>
            </a:br>
            <a:r>
              <a:rPr lang="en-US" sz="2000" b="0" cap="none" spc="0">
                <a:ln w="0"/>
                <a:solidFill>
                  <a:srgbClr val="002060"/>
                </a:solidFill>
                <a:effectLst>
                  <a:outerShdw blurRad="38100" dist="19050" dir="2700000" algn="tl" rotWithShape="0">
                    <a:schemeClr val="dk1">
                      <a:alpha val="40000"/>
                    </a:schemeClr>
                  </a:outerShdw>
                </a:effectLst>
              </a:rPr>
              <a:t>Machine (EVM)</a:t>
            </a:r>
            <a:endParaRPr lang="vi-VN" sz="2000" b="0" cap="none" spc="0">
              <a:ln w="0"/>
              <a:solidFill>
                <a:srgbClr val="00206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937591662"/>
      </p:ext>
    </p:extLst>
  </p:cSld>
  <p:clrMapOvr>
    <a:masterClrMapping/>
  </p:clrMapOvr>
  <p:transition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Effect transition="in" filter="fade">
                                      <p:cBhvr>
                                        <p:cTn id="14" dur="500"/>
                                        <p:tgtEl>
                                          <p:spTgt spid="26"/>
                                        </p:tgtEl>
                                      </p:cBhvr>
                                    </p:animEffect>
                                  </p:childTnLst>
                                </p:cTn>
                              </p:par>
                            </p:childTnLst>
                          </p:cTn>
                        </p:par>
                        <p:par>
                          <p:cTn id="15" fill="hold">
                            <p:stCondLst>
                              <p:cond delay="500"/>
                            </p:stCondLst>
                            <p:childTnLst>
                              <p:par>
                                <p:cTn id="16" presetID="23" presetClass="entr" presetSubtype="528" fill="hold" nodeType="after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p:cTn id="18" dur="500" fill="hold"/>
                                        <p:tgtEl>
                                          <p:spTgt spid="24"/>
                                        </p:tgtEl>
                                        <p:attrNameLst>
                                          <p:attrName>ppt_w</p:attrName>
                                        </p:attrNameLst>
                                      </p:cBhvr>
                                      <p:tavLst>
                                        <p:tav tm="0">
                                          <p:val>
                                            <p:fltVal val="0"/>
                                          </p:val>
                                        </p:tav>
                                        <p:tav tm="100000">
                                          <p:val>
                                            <p:strVal val="#ppt_w"/>
                                          </p:val>
                                        </p:tav>
                                      </p:tavLst>
                                    </p:anim>
                                    <p:anim calcmode="lin" valueType="num">
                                      <p:cBhvr>
                                        <p:cTn id="19" dur="500" fill="hold"/>
                                        <p:tgtEl>
                                          <p:spTgt spid="24"/>
                                        </p:tgtEl>
                                        <p:attrNameLst>
                                          <p:attrName>ppt_h</p:attrName>
                                        </p:attrNameLst>
                                      </p:cBhvr>
                                      <p:tavLst>
                                        <p:tav tm="0">
                                          <p:val>
                                            <p:fltVal val="0"/>
                                          </p:val>
                                        </p:tav>
                                        <p:tav tm="100000">
                                          <p:val>
                                            <p:strVal val="#ppt_h"/>
                                          </p:val>
                                        </p:tav>
                                      </p:tavLst>
                                    </p:anim>
                                    <p:anim calcmode="lin" valueType="num">
                                      <p:cBhvr>
                                        <p:cTn id="20" dur="500" fill="hold"/>
                                        <p:tgtEl>
                                          <p:spTgt spid="24"/>
                                        </p:tgtEl>
                                        <p:attrNameLst>
                                          <p:attrName>ppt_x</p:attrName>
                                        </p:attrNameLst>
                                      </p:cBhvr>
                                      <p:tavLst>
                                        <p:tav tm="0">
                                          <p:val>
                                            <p:fltVal val="0.5"/>
                                          </p:val>
                                        </p:tav>
                                        <p:tav tm="100000">
                                          <p:val>
                                            <p:strVal val="#ppt_x"/>
                                          </p:val>
                                        </p:tav>
                                      </p:tavLst>
                                    </p:anim>
                                    <p:anim calcmode="lin" valueType="num">
                                      <p:cBhvr>
                                        <p:cTn id="21" dur="500" fill="hold"/>
                                        <p:tgtEl>
                                          <p:spTgt spid="24"/>
                                        </p:tgtEl>
                                        <p:attrNameLst>
                                          <p:attrName>ppt_y</p:attrName>
                                        </p:attrNameLst>
                                      </p:cBhvr>
                                      <p:tavLst>
                                        <p:tav tm="0">
                                          <p:val>
                                            <p:fltVal val="0.5"/>
                                          </p:val>
                                        </p:tav>
                                        <p:tav tm="100000">
                                          <p:val>
                                            <p:strVal val="#ppt_y"/>
                                          </p:val>
                                        </p:tav>
                                      </p:tavLst>
                                    </p:anim>
                                  </p:childTnLst>
                                </p:cTn>
                              </p:par>
                            </p:childTnLst>
                          </p:cTn>
                        </p:par>
                        <p:par>
                          <p:cTn id="22" fill="hold">
                            <p:stCondLst>
                              <p:cond delay="1000"/>
                            </p:stCondLst>
                            <p:childTnLst>
                              <p:par>
                                <p:cTn id="23" presetID="22" presetClass="entr" presetSubtype="2"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right)">
                                      <p:cBhvr>
                                        <p:cTn id="25" dur="500"/>
                                        <p:tgtEl>
                                          <p:spTgt spid="10"/>
                                        </p:tgtEl>
                                      </p:cBhvr>
                                    </p:animEffect>
                                  </p:childTnLst>
                                </p:cTn>
                              </p:par>
                              <p:par>
                                <p:cTn id="26" presetID="2" presetClass="entr" presetSubtype="12"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fill="hold"/>
                                        <p:tgtEl>
                                          <p:spTgt spid="12"/>
                                        </p:tgtEl>
                                        <p:attrNameLst>
                                          <p:attrName>ppt_x</p:attrName>
                                        </p:attrNameLst>
                                      </p:cBhvr>
                                      <p:tavLst>
                                        <p:tav tm="0">
                                          <p:val>
                                            <p:strVal val="0-#ppt_w/2"/>
                                          </p:val>
                                        </p:tav>
                                        <p:tav tm="100000">
                                          <p:val>
                                            <p:strVal val="#ppt_x"/>
                                          </p:val>
                                        </p:tav>
                                      </p:tavLst>
                                    </p:anim>
                                    <p:anim calcmode="lin" valueType="num">
                                      <p:cBhvr additive="base">
                                        <p:cTn id="29" dur="500" fill="hold"/>
                                        <p:tgtEl>
                                          <p:spTgt spid="12"/>
                                        </p:tgtEl>
                                        <p:attrNameLst>
                                          <p:attrName>ppt_y</p:attrName>
                                        </p:attrNameLst>
                                      </p:cBhvr>
                                      <p:tavLst>
                                        <p:tav tm="0">
                                          <p:val>
                                            <p:strVal val="1+#ppt_h/2"/>
                                          </p:val>
                                        </p:tav>
                                        <p:tav tm="100000">
                                          <p:val>
                                            <p:strVal val="#ppt_y"/>
                                          </p:val>
                                        </p:tav>
                                      </p:tavLst>
                                    </p:anim>
                                  </p:childTnLst>
                                </p:cTn>
                              </p:par>
                            </p:childTnLst>
                          </p:cTn>
                        </p:par>
                        <p:par>
                          <p:cTn id="30" fill="hold">
                            <p:stCondLst>
                              <p:cond delay="1500"/>
                            </p:stCondLst>
                            <p:childTnLst>
                              <p:par>
                                <p:cTn id="31" presetID="23" presetClass="entr" presetSubtype="528" fill="hold" nodeType="after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p:cTn id="33" dur="500" fill="hold"/>
                                        <p:tgtEl>
                                          <p:spTgt spid="22"/>
                                        </p:tgtEl>
                                        <p:attrNameLst>
                                          <p:attrName>ppt_w</p:attrName>
                                        </p:attrNameLst>
                                      </p:cBhvr>
                                      <p:tavLst>
                                        <p:tav tm="0">
                                          <p:val>
                                            <p:fltVal val="0"/>
                                          </p:val>
                                        </p:tav>
                                        <p:tav tm="100000">
                                          <p:val>
                                            <p:strVal val="#ppt_w"/>
                                          </p:val>
                                        </p:tav>
                                      </p:tavLst>
                                    </p:anim>
                                    <p:anim calcmode="lin" valueType="num">
                                      <p:cBhvr>
                                        <p:cTn id="34" dur="500" fill="hold"/>
                                        <p:tgtEl>
                                          <p:spTgt spid="22"/>
                                        </p:tgtEl>
                                        <p:attrNameLst>
                                          <p:attrName>ppt_h</p:attrName>
                                        </p:attrNameLst>
                                      </p:cBhvr>
                                      <p:tavLst>
                                        <p:tav tm="0">
                                          <p:val>
                                            <p:fltVal val="0"/>
                                          </p:val>
                                        </p:tav>
                                        <p:tav tm="100000">
                                          <p:val>
                                            <p:strVal val="#ppt_h"/>
                                          </p:val>
                                        </p:tav>
                                      </p:tavLst>
                                    </p:anim>
                                    <p:anim calcmode="lin" valueType="num">
                                      <p:cBhvr>
                                        <p:cTn id="35" dur="500" fill="hold"/>
                                        <p:tgtEl>
                                          <p:spTgt spid="22"/>
                                        </p:tgtEl>
                                        <p:attrNameLst>
                                          <p:attrName>ppt_x</p:attrName>
                                        </p:attrNameLst>
                                      </p:cBhvr>
                                      <p:tavLst>
                                        <p:tav tm="0">
                                          <p:val>
                                            <p:fltVal val="0.5"/>
                                          </p:val>
                                        </p:tav>
                                        <p:tav tm="100000">
                                          <p:val>
                                            <p:strVal val="#ppt_x"/>
                                          </p:val>
                                        </p:tav>
                                      </p:tavLst>
                                    </p:anim>
                                    <p:anim calcmode="lin" valueType="num">
                                      <p:cBhvr>
                                        <p:cTn id="36" dur="500" fill="hold"/>
                                        <p:tgtEl>
                                          <p:spTgt spid="22"/>
                                        </p:tgtEl>
                                        <p:attrNameLst>
                                          <p:attrName>ppt_y</p:attrName>
                                        </p:attrNameLst>
                                      </p:cBhvr>
                                      <p:tavLst>
                                        <p:tav tm="0">
                                          <p:val>
                                            <p:fltVal val="0.5"/>
                                          </p:val>
                                        </p:tav>
                                        <p:tav tm="100000">
                                          <p:val>
                                            <p:strVal val="#ppt_y"/>
                                          </p:val>
                                        </p:tav>
                                      </p:tavLst>
                                    </p:anim>
                                  </p:childTnLst>
                                </p:cTn>
                              </p:par>
                            </p:childTnLst>
                          </p:cTn>
                        </p:par>
                        <p:par>
                          <p:cTn id="37" fill="hold">
                            <p:stCondLst>
                              <p:cond delay="2000"/>
                            </p:stCondLst>
                            <p:childTnLst>
                              <p:par>
                                <p:cTn id="38" presetID="22" presetClass="entr" presetSubtype="2" fill="hold"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right)">
                                      <p:cBhvr>
                                        <p:cTn id="40" dur="500"/>
                                        <p:tgtEl>
                                          <p:spTgt spid="6"/>
                                        </p:tgtEl>
                                      </p:cBhvr>
                                    </p:animEffect>
                                  </p:childTnLst>
                                </p:cTn>
                              </p:par>
                              <p:par>
                                <p:cTn id="41" presetID="2" presetClass="entr" presetSubtype="1" fill="hold" nodeType="withEffect">
                                  <p:stCondLst>
                                    <p:cond delay="0"/>
                                  </p:stCondLst>
                                  <p:childTnLst>
                                    <p:set>
                                      <p:cBhvr>
                                        <p:cTn id="42" dur="1" fill="hold">
                                          <p:stCondLst>
                                            <p:cond delay="0"/>
                                          </p:stCondLst>
                                        </p:cTn>
                                        <p:tgtEl>
                                          <p:spTgt spid="2056"/>
                                        </p:tgtEl>
                                        <p:attrNameLst>
                                          <p:attrName>style.visibility</p:attrName>
                                        </p:attrNameLst>
                                      </p:cBhvr>
                                      <p:to>
                                        <p:strVal val="visible"/>
                                      </p:to>
                                    </p:set>
                                    <p:anim calcmode="lin" valueType="num">
                                      <p:cBhvr additive="base">
                                        <p:cTn id="43" dur="500" fill="hold"/>
                                        <p:tgtEl>
                                          <p:spTgt spid="2056"/>
                                        </p:tgtEl>
                                        <p:attrNameLst>
                                          <p:attrName>ppt_x</p:attrName>
                                        </p:attrNameLst>
                                      </p:cBhvr>
                                      <p:tavLst>
                                        <p:tav tm="0">
                                          <p:val>
                                            <p:strVal val="#ppt_x"/>
                                          </p:val>
                                        </p:tav>
                                        <p:tav tm="100000">
                                          <p:val>
                                            <p:strVal val="#ppt_x"/>
                                          </p:val>
                                        </p:tav>
                                      </p:tavLst>
                                    </p:anim>
                                    <p:anim calcmode="lin" valueType="num">
                                      <p:cBhvr additive="base">
                                        <p:cTn id="44" dur="500" fill="hold"/>
                                        <p:tgtEl>
                                          <p:spTgt spid="2056"/>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anim calcmode="lin" valueType="num">
                                      <p:cBhvr additive="base">
                                        <p:cTn id="47" dur="500" fill="hold"/>
                                        <p:tgtEl>
                                          <p:spTgt spid="33"/>
                                        </p:tgtEl>
                                        <p:attrNameLst>
                                          <p:attrName>ppt_x</p:attrName>
                                        </p:attrNameLst>
                                      </p:cBhvr>
                                      <p:tavLst>
                                        <p:tav tm="0">
                                          <p:val>
                                            <p:strVal val="#ppt_x"/>
                                          </p:val>
                                        </p:tav>
                                        <p:tav tm="100000">
                                          <p:val>
                                            <p:strVal val="#ppt_x"/>
                                          </p:val>
                                        </p:tav>
                                      </p:tavLst>
                                    </p:anim>
                                    <p:anim calcmode="lin" valueType="num">
                                      <p:cBhvr additive="base">
                                        <p:cTn id="48" dur="500" fill="hold"/>
                                        <p:tgtEl>
                                          <p:spTgt spid="33"/>
                                        </p:tgtEl>
                                        <p:attrNameLst>
                                          <p:attrName>ppt_y</p:attrName>
                                        </p:attrNameLst>
                                      </p:cBhvr>
                                      <p:tavLst>
                                        <p:tav tm="0">
                                          <p:val>
                                            <p:strVal val="0-#ppt_h/2"/>
                                          </p:val>
                                        </p:tav>
                                        <p:tav tm="100000">
                                          <p:val>
                                            <p:strVal val="#ppt_y"/>
                                          </p:val>
                                        </p:tav>
                                      </p:tavLst>
                                    </p:anim>
                                  </p:childTnLst>
                                </p:cTn>
                              </p:par>
                            </p:childTnLst>
                          </p:cTn>
                        </p:par>
                        <p:par>
                          <p:cTn id="49" fill="hold">
                            <p:stCondLst>
                              <p:cond delay="2500"/>
                            </p:stCondLst>
                            <p:childTnLst>
                              <p:par>
                                <p:cTn id="50" presetID="23" presetClass="entr" presetSubtype="528" fill="hold" nodeType="afterEffect">
                                  <p:stCondLst>
                                    <p:cond delay="0"/>
                                  </p:stCondLst>
                                  <p:childTnLst>
                                    <p:set>
                                      <p:cBhvr>
                                        <p:cTn id="51" dur="1" fill="hold">
                                          <p:stCondLst>
                                            <p:cond delay="0"/>
                                          </p:stCondLst>
                                        </p:cTn>
                                        <p:tgtEl>
                                          <p:spTgt spid="23"/>
                                        </p:tgtEl>
                                        <p:attrNameLst>
                                          <p:attrName>style.visibility</p:attrName>
                                        </p:attrNameLst>
                                      </p:cBhvr>
                                      <p:to>
                                        <p:strVal val="visible"/>
                                      </p:to>
                                    </p:set>
                                    <p:anim calcmode="lin" valueType="num">
                                      <p:cBhvr>
                                        <p:cTn id="52" dur="500" fill="hold"/>
                                        <p:tgtEl>
                                          <p:spTgt spid="23"/>
                                        </p:tgtEl>
                                        <p:attrNameLst>
                                          <p:attrName>ppt_w</p:attrName>
                                        </p:attrNameLst>
                                      </p:cBhvr>
                                      <p:tavLst>
                                        <p:tav tm="0">
                                          <p:val>
                                            <p:fltVal val="0"/>
                                          </p:val>
                                        </p:tav>
                                        <p:tav tm="100000">
                                          <p:val>
                                            <p:strVal val="#ppt_w"/>
                                          </p:val>
                                        </p:tav>
                                      </p:tavLst>
                                    </p:anim>
                                    <p:anim calcmode="lin" valueType="num">
                                      <p:cBhvr>
                                        <p:cTn id="53" dur="500" fill="hold"/>
                                        <p:tgtEl>
                                          <p:spTgt spid="23"/>
                                        </p:tgtEl>
                                        <p:attrNameLst>
                                          <p:attrName>ppt_h</p:attrName>
                                        </p:attrNameLst>
                                      </p:cBhvr>
                                      <p:tavLst>
                                        <p:tav tm="0">
                                          <p:val>
                                            <p:fltVal val="0"/>
                                          </p:val>
                                        </p:tav>
                                        <p:tav tm="100000">
                                          <p:val>
                                            <p:strVal val="#ppt_h"/>
                                          </p:val>
                                        </p:tav>
                                      </p:tavLst>
                                    </p:anim>
                                    <p:anim calcmode="lin" valueType="num">
                                      <p:cBhvr>
                                        <p:cTn id="54" dur="500" fill="hold"/>
                                        <p:tgtEl>
                                          <p:spTgt spid="23"/>
                                        </p:tgtEl>
                                        <p:attrNameLst>
                                          <p:attrName>ppt_x</p:attrName>
                                        </p:attrNameLst>
                                      </p:cBhvr>
                                      <p:tavLst>
                                        <p:tav tm="0">
                                          <p:val>
                                            <p:fltVal val="0.5"/>
                                          </p:val>
                                        </p:tav>
                                        <p:tav tm="100000">
                                          <p:val>
                                            <p:strVal val="#ppt_x"/>
                                          </p:val>
                                        </p:tav>
                                      </p:tavLst>
                                    </p:anim>
                                    <p:anim calcmode="lin" valueType="num">
                                      <p:cBhvr>
                                        <p:cTn id="55" dur="500" fill="hold"/>
                                        <p:tgtEl>
                                          <p:spTgt spid="23"/>
                                        </p:tgtEl>
                                        <p:attrNameLst>
                                          <p:attrName>ppt_y</p:attrName>
                                        </p:attrNameLst>
                                      </p:cBhvr>
                                      <p:tavLst>
                                        <p:tav tm="0">
                                          <p:val>
                                            <p:fltVal val="0.5"/>
                                          </p:val>
                                        </p:tav>
                                        <p:tav tm="100000">
                                          <p:val>
                                            <p:strVal val="#ppt_y"/>
                                          </p:val>
                                        </p:tav>
                                      </p:tavLst>
                                    </p:anim>
                                  </p:childTnLst>
                                </p:cTn>
                              </p:par>
                              <p:par>
                                <p:cTn id="56" presetID="2" presetClass="entr" presetSubtype="6"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 calcmode="lin" valueType="num">
                                      <p:cBhvr additive="base">
                                        <p:cTn id="58" dur="500" fill="hold"/>
                                        <p:tgtEl>
                                          <p:spTgt spid="13"/>
                                        </p:tgtEl>
                                        <p:attrNameLst>
                                          <p:attrName>ppt_x</p:attrName>
                                        </p:attrNameLst>
                                      </p:cBhvr>
                                      <p:tavLst>
                                        <p:tav tm="0">
                                          <p:val>
                                            <p:strVal val="1+#ppt_w/2"/>
                                          </p:val>
                                        </p:tav>
                                        <p:tav tm="100000">
                                          <p:val>
                                            <p:strVal val="#ppt_x"/>
                                          </p:val>
                                        </p:tav>
                                      </p:tavLst>
                                    </p:anim>
                                    <p:anim calcmode="lin" valueType="num">
                                      <p:cBhvr additive="base">
                                        <p:cTn id="59" dur="500" fill="hold"/>
                                        <p:tgtEl>
                                          <p:spTgt spid="13"/>
                                        </p:tgtEl>
                                        <p:attrNameLst>
                                          <p:attrName>ppt_y</p:attrName>
                                        </p:attrNameLst>
                                      </p:cBhvr>
                                      <p:tavLst>
                                        <p:tav tm="0">
                                          <p:val>
                                            <p:strVal val="1+#ppt_h/2"/>
                                          </p:val>
                                        </p:tav>
                                        <p:tav tm="100000">
                                          <p:val>
                                            <p:strVal val="#ppt_y"/>
                                          </p:val>
                                        </p:tav>
                                      </p:tavLst>
                                    </p:anim>
                                  </p:childTnLst>
                                </p:cTn>
                              </p:par>
                            </p:childTnLst>
                          </p:cTn>
                        </p:par>
                        <p:par>
                          <p:cTn id="60" fill="hold">
                            <p:stCondLst>
                              <p:cond delay="3000"/>
                            </p:stCondLst>
                            <p:childTnLst>
                              <p:par>
                                <p:cTn id="61" presetID="22" presetClass="entr" presetSubtype="8" fill="hold" nodeType="after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wipe(left)">
                                      <p:cBhvr>
                                        <p:cTn id="63" dur="500"/>
                                        <p:tgtEl>
                                          <p:spTgt spid="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8"/>
                                        </p:tgtEl>
                                        <p:attrNameLst>
                                          <p:attrName>style.visibility</p:attrName>
                                        </p:attrNameLst>
                                      </p:cBhvr>
                                      <p:to>
                                        <p:strVal val="visible"/>
                                      </p:to>
                                    </p:set>
                                    <p:animEffect transition="in" filter="fade">
                                      <p:cBhvr>
                                        <p:cTn id="68" dur="500"/>
                                        <p:tgtEl>
                                          <p:spTgt spid="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childTnLst>
                          </p:cTn>
                        </p:par>
                        <p:par>
                          <p:cTn id="72" fill="hold">
                            <p:stCondLst>
                              <p:cond delay="500"/>
                            </p:stCondLst>
                            <p:childTnLst>
                              <p:par>
                                <p:cTn id="73" presetID="53" presetClass="entr" presetSubtype="16" fill="hold" nodeType="afterEffect">
                                  <p:stCondLst>
                                    <p:cond delay="0"/>
                                  </p:stCondLst>
                                  <p:childTnLst>
                                    <p:set>
                                      <p:cBhvr>
                                        <p:cTn id="74" dur="1" fill="hold">
                                          <p:stCondLst>
                                            <p:cond delay="0"/>
                                          </p:stCondLst>
                                        </p:cTn>
                                        <p:tgtEl>
                                          <p:spTgt spid="2050"/>
                                        </p:tgtEl>
                                        <p:attrNameLst>
                                          <p:attrName>style.visibility</p:attrName>
                                        </p:attrNameLst>
                                      </p:cBhvr>
                                      <p:to>
                                        <p:strVal val="visible"/>
                                      </p:to>
                                    </p:set>
                                    <p:anim calcmode="lin" valueType="num">
                                      <p:cBhvr>
                                        <p:cTn id="75" dur="500" fill="hold"/>
                                        <p:tgtEl>
                                          <p:spTgt spid="2050"/>
                                        </p:tgtEl>
                                        <p:attrNameLst>
                                          <p:attrName>ppt_w</p:attrName>
                                        </p:attrNameLst>
                                      </p:cBhvr>
                                      <p:tavLst>
                                        <p:tav tm="0">
                                          <p:val>
                                            <p:fltVal val="0"/>
                                          </p:val>
                                        </p:tav>
                                        <p:tav tm="100000">
                                          <p:val>
                                            <p:strVal val="#ppt_w"/>
                                          </p:val>
                                        </p:tav>
                                      </p:tavLst>
                                    </p:anim>
                                    <p:anim calcmode="lin" valueType="num">
                                      <p:cBhvr>
                                        <p:cTn id="76" dur="500" fill="hold"/>
                                        <p:tgtEl>
                                          <p:spTgt spid="2050"/>
                                        </p:tgtEl>
                                        <p:attrNameLst>
                                          <p:attrName>ppt_h</p:attrName>
                                        </p:attrNameLst>
                                      </p:cBhvr>
                                      <p:tavLst>
                                        <p:tav tm="0">
                                          <p:val>
                                            <p:fltVal val="0"/>
                                          </p:val>
                                        </p:tav>
                                        <p:tav tm="100000">
                                          <p:val>
                                            <p:strVal val="#ppt_h"/>
                                          </p:val>
                                        </p:tav>
                                      </p:tavLst>
                                    </p:anim>
                                    <p:animEffect transition="in" filter="fade">
                                      <p:cBhvr>
                                        <p:cTn id="77" dur="500"/>
                                        <p:tgtEl>
                                          <p:spTgt spid="2050"/>
                                        </p:tgtEl>
                                      </p:cBhvr>
                                    </p:animEffect>
                                  </p:childTnLst>
                                </p:cTn>
                              </p:par>
                              <p:par>
                                <p:cTn id="78" presetID="53" presetClass="entr" presetSubtype="16" fill="hold" grpId="0" nodeType="withEffect">
                                  <p:stCondLst>
                                    <p:cond delay="0"/>
                                  </p:stCondLst>
                                  <p:childTnLst>
                                    <p:set>
                                      <p:cBhvr>
                                        <p:cTn id="79" dur="1" fill="hold">
                                          <p:stCondLst>
                                            <p:cond delay="0"/>
                                          </p:stCondLst>
                                        </p:cTn>
                                        <p:tgtEl>
                                          <p:spTgt spid="42"/>
                                        </p:tgtEl>
                                        <p:attrNameLst>
                                          <p:attrName>style.visibility</p:attrName>
                                        </p:attrNameLst>
                                      </p:cBhvr>
                                      <p:to>
                                        <p:strVal val="visible"/>
                                      </p:to>
                                    </p:set>
                                    <p:anim calcmode="lin" valueType="num">
                                      <p:cBhvr>
                                        <p:cTn id="80" dur="500" fill="hold"/>
                                        <p:tgtEl>
                                          <p:spTgt spid="42"/>
                                        </p:tgtEl>
                                        <p:attrNameLst>
                                          <p:attrName>ppt_w</p:attrName>
                                        </p:attrNameLst>
                                      </p:cBhvr>
                                      <p:tavLst>
                                        <p:tav tm="0">
                                          <p:val>
                                            <p:fltVal val="0"/>
                                          </p:val>
                                        </p:tav>
                                        <p:tav tm="100000">
                                          <p:val>
                                            <p:strVal val="#ppt_w"/>
                                          </p:val>
                                        </p:tav>
                                      </p:tavLst>
                                    </p:anim>
                                    <p:anim calcmode="lin" valueType="num">
                                      <p:cBhvr>
                                        <p:cTn id="81" dur="500" fill="hold"/>
                                        <p:tgtEl>
                                          <p:spTgt spid="42"/>
                                        </p:tgtEl>
                                        <p:attrNameLst>
                                          <p:attrName>ppt_h</p:attrName>
                                        </p:attrNameLst>
                                      </p:cBhvr>
                                      <p:tavLst>
                                        <p:tav tm="0">
                                          <p:val>
                                            <p:fltVal val="0"/>
                                          </p:val>
                                        </p:tav>
                                        <p:tav tm="100000">
                                          <p:val>
                                            <p:strVal val="#ppt_h"/>
                                          </p:val>
                                        </p:tav>
                                      </p:tavLst>
                                    </p:anim>
                                    <p:animEffect transition="in" filter="fade">
                                      <p:cBhvr>
                                        <p:cTn id="8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animBg="1"/>
      <p:bldP spid="42"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ình ảnh 4" descr="Ảnh có chứa ảnh chụp màn hình&#10;&#10;Mô tả được tạo tự động">
            <a:extLst>
              <a:ext uri="{FF2B5EF4-FFF2-40B4-BE49-F238E27FC236}">
                <a16:creationId xmlns:a16="http://schemas.microsoft.com/office/drawing/2014/main" id="{29CE32FB-C68D-4871-9646-C0FC644949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729" y="1129165"/>
            <a:ext cx="6489580" cy="4048125"/>
          </a:xfrm>
          <a:prstGeom prst="rect">
            <a:avLst/>
          </a:prstGeom>
        </p:spPr>
      </p:pic>
      <p:sp>
        <p:nvSpPr>
          <p:cNvPr id="6" name="文本框 61">
            <a:extLst>
              <a:ext uri="{FF2B5EF4-FFF2-40B4-BE49-F238E27FC236}">
                <a16:creationId xmlns:a16="http://schemas.microsoft.com/office/drawing/2014/main" id="{E2EFB800-AA86-4A27-B8E3-45D313C9C5A6}"/>
              </a:ext>
            </a:extLst>
          </p:cNvPr>
          <p:cNvSpPr txBox="1"/>
          <p:nvPr/>
        </p:nvSpPr>
        <p:spPr>
          <a:xfrm>
            <a:off x="2134285" y="317845"/>
            <a:ext cx="8810806" cy="646331"/>
          </a:xfrm>
          <a:prstGeom prst="rect">
            <a:avLst/>
          </a:prstGeom>
          <a:noFill/>
        </p:spPr>
        <p:txBody>
          <a:bodyPr wrap="square" rtlCol="0">
            <a:spAutoFit/>
            <a:scene3d>
              <a:camera prst="orthographicFront"/>
              <a:lightRig rig="threePt" dir="t"/>
            </a:scene3d>
            <a:sp3d contourW="12700"/>
          </a:bodyPr>
          <a:lstStyle/>
          <a:p>
            <a:r>
              <a:rPr lang="en-US" altLang="zh-CN" sz="3600" b="1">
                <a:solidFill>
                  <a:schemeClr val="accent1"/>
                </a:solidFill>
                <a:latin typeface="Calibri" panose="020F0502020204030204" pitchFamily="34" charset="0"/>
              </a:rPr>
              <a:t>INTRODUCING ABOUT ETHEREUM</a:t>
            </a:r>
          </a:p>
        </p:txBody>
      </p:sp>
      <p:pic>
        <p:nvPicPr>
          <p:cNvPr id="4098" name="Picture 2" descr="https://techinsight.com.vn/wp-content/uploads/2017/12/2-4.png">
            <a:extLst>
              <a:ext uri="{FF2B5EF4-FFF2-40B4-BE49-F238E27FC236}">
                <a16:creationId xmlns:a16="http://schemas.microsoft.com/office/drawing/2014/main" id="{9622CE79-2E6C-49CE-AEFA-8C6692C98D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2646" y="1132792"/>
            <a:ext cx="4238625" cy="4048125"/>
          </a:xfrm>
          <a:prstGeom prst="rect">
            <a:avLst/>
          </a:prstGeom>
          <a:noFill/>
          <a:extLst>
            <a:ext uri="{909E8E84-426E-40DD-AFC4-6F175D3DCCD1}">
              <a14:hiddenFill xmlns:a14="http://schemas.microsoft.com/office/drawing/2010/main">
                <a:solidFill>
                  <a:srgbClr val="FFFFFF"/>
                </a:solidFill>
              </a14:hiddenFill>
            </a:ext>
          </a:extLst>
        </p:spPr>
      </p:pic>
      <p:sp>
        <p:nvSpPr>
          <p:cNvPr id="2" name="Hình chữ nhật 1">
            <a:extLst>
              <a:ext uri="{FF2B5EF4-FFF2-40B4-BE49-F238E27FC236}">
                <a16:creationId xmlns:a16="http://schemas.microsoft.com/office/drawing/2014/main" id="{5415AABB-4640-40AA-90C8-76DE5E8CD305}"/>
              </a:ext>
            </a:extLst>
          </p:cNvPr>
          <p:cNvSpPr/>
          <p:nvPr/>
        </p:nvSpPr>
        <p:spPr>
          <a:xfrm>
            <a:off x="3529577" y="5516408"/>
            <a:ext cx="5713424" cy="707886"/>
          </a:xfrm>
          <a:prstGeom prst="rect">
            <a:avLst/>
          </a:prstGeom>
          <a:noFill/>
        </p:spPr>
        <p:txBody>
          <a:bodyPr wrap="none" lIns="91440" tIns="45720" rIns="91440" bIns="45720">
            <a:spAutoFit/>
          </a:bodyPr>
          <a:lstStyle/>
          <a:p>
            <a:pPr algn="ctr"/>
            <a:r>
              <a:rPr lang="en-US" sz="4000" b="1" cap="none" spc="0">
                <a:ln w="0"/>
                <a:solidFill>
                  <a:srgbClr val="002060"/>
                </a:solidFill>
                <a:effectLst>
                  <a:outerShdw blurRad="38100" dist="19050" dir="2700000" algn="tl" rotWithShape="0">
                    <a:schemeClr val="dk1">
                      <a:alpha val="40000"/>
                    </a:schemeClr>
                  </a:outerShdw>
                </a:effectLst>
              </a:rPr>
              <a:t>H</a:t>
            </a:r>
            <a:r>
              <a:rPr lang="en-US" sz="4000" b="1">
                <a:ln w="0"/>
                <a:solidFill>
                  <a:srgbClr val="002060"/>
                </a:solidFill>
                <a:effectLst>
                  <a:outerShdw blurRad="38100" dist="19050" dir="2700000" algn="tl" rotWithShape="0">
                    <a:schemeClr val="dk1">
                      <a:alpha val="40000"/>
                    </a:schemeClr>
                  </a:outerShdw>
                </a:effectLst>
              </a:rPr>
              <a:t>ow Ethereum works?</a:t>
            </a:r>
            <a:endParaRPr lang="vi-VN" sz="4000" b="1" cap="none" spc="0">
              <a:ln w="0"/>
              <a:solidFill>
                <a:srgbClr val="00206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828580739"/>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Related image">
            <a:extLst>
              <a:ext uri="{FF2B5EF4-FFF2-40B4-BE49-F238E27FC236}">
                <a16:creationId xmlns:a16="http://schemas.microsoft.com/office/drawing/2014/main" id="{B6711D97-34A9-4FE3-9384-A34E6C11C31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4213"/>
          <a:stretch/>
        </p:blipFill>
        <p:spPr bwMode="auto">
          <a:xfrm>
            <a:off x="4638317" y="1007718"/>
            <a:ext cx="7553683" cy="5611474"/>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61">
            <a:extLst>
              <a:ext uri="{FF2B5EF4-FFF2-40B4-BE49-F238E27FC236}">
                <a16:creationId xmlns:a16="http://schemas.microsoft.com/office/drawing/2014/main" id="{AC2D04C5-207F-455C-BBF9-3D1D013F23BB}"/>
              </a:ext>
            </a:extLst>
          </p:cNvPr>
          <p:cNvSpPr txBox="1"/>
          <p:nvPr/>
        </p:nvSpPr>
        <p:spPr>
          <a:xfrm>
            <a:off x="2134285" y="317845"/>
            <a:ext cx="8810806" cy="646331"/>
          </a:xfrm>
          <a:prstGeom prst="rect">
            <a:avLst/>
          </a:prstGeom>
          <a:noFill/>
        </p:spPr>
        <p:txBody>
          <a:bodyPr wrap="square" rtlCol="0">
            <a:spAutoFit/>
            <a:scene3d>
              <a:camera prst="orthographicFront"/>
              <a:lightRig rig="threePt" dir="t"/>
            </a:scene3d>
            <a:sp3d contourW="12700"/>
          </a:bodyPr>
          <a:lstStyle/>
          <a:p>
            <a:r>
              <a:rPr lang="en-US" altLang="zh-CN" sz="3600" b="1">
                <a:solidFill>
                  <a:schemeClr val="accent1"/>
                </a:solidFill>
                <a:latin typeface="Calibri" panose="020F0502020204030204" pitchFamily="34" charset="0"/>
              </a:rPr>
              <a:t>INTRODUCING ABOUT ETHEREUM</a:t>
            </a:r>
          </a:p>
        </p:txBody>
      </p:sp>
      <p:pic>
        <p:nvPicPr>
          <p:cNvPr id="4" name="Picture 10" descr="enter image description here">
            <a:extLst>
              <a:ext uri="{FF2B5EF4-FFF2-40B4-BE49-F238E27FC236}">
                <a16:creationId xmlns:a16="http://schemas.microsoft.com/office/drawing/2014/main" id="{C54644E7-D81A-45D5-BFDB-1688EB4566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04" r="9955"/>
          <a:stretch/>
        </p:blipFill>
        <p:spPr bwMode="auto">
          <a:xfrm>
            <a:off x="19745" y="1334495"/>
            <a:ext cx="4618572" cy="4189009"/>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5" name="Hình chữ nhật 4">
            <a:extLst>
              <a:ext uri="{FF2B5EF4-FFF2-40B4-BE49-F238E27FC236}">
                <a16:creationId xmlns:a16="http://schemas.microsoft.com/office/drawing/2014/main" id="{9F2EBB1B-0258-4A12-B7A9-8CE09BF5F565}"/>
              </a:ext>
            </a:extLst>
          </p:cNvPr>
          <p:cNvSpPr/>
          <p:nvPr/>
        </p:nvSpPr>
        <p:spPr>
          <a:xfrm>
            <a:off x="-18124" y="5840515"/>
            <a:ext cx="5129739" cy="461665"/>
          </a:xfrm>
          <a:prstGeom prst="rect">
            <a:avLst/>
          </a:prstGeom>
          <a:noFill/>
        </p:spPr>
        <p:txBody>
          <a:bodyPr wrap="none" lIns="91440" tIns="45720" rIns="91440" bIns="45720">
            <a:spAutoFit/>
          </a:bodyPr>
          <a:lstStyle/>
          <a:p>
            <a:pPr algn="ctr"/>
            <a:r>
              <a:rPr lang="en-US" sz="2400" b="1">
                <a:ln w="0"/>
                <a:effectLst>
                  <a:outerShdw blurRad="38100" dist="19050" dir="2700000" algn="tl" rotWithShape="0">
                    <a:schemeClr val="dk1">
                      <a:alpha val="40000"/>
                    </a:schemeClr>
                  </a:outerShdw>
                </a:effectLst>
              </a:rPr>
              <a:t>Decentralized Application (DApp)</a:t>
            </a:r>
            <a:endParaRPr lang="vi-VN" sz="2400" b="1" cap="none" spc="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895953"/>
      </p:ext>
    </p:extLst>
  </p:cSld>
  <p:clrMapOvr>
    <a:masterClrMapping/>
  </p:clrMapOvr>
  <p:transition spd="slow">
    <p:cover/>
  </p:transition>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包图主题2">
  <a:themeElements>
    <a:clrScheme name="自定义 253">
      <a:dk1>
        <a:srgbClr val="000000"/>
      </a:dk1>
      <a:lt1>
        <a:srgbClr val="FFFFFF"/>
      </a:lt1>
      <a:dk2>
        <a:srgbClr val="778495"/>
      </a:dk2>
      <a:lt2>
        <a:srgbClr val="F0F0F0"/>
      </a:lt2>
      <a:accent1>
        <a:srgbClr val="FF3737"/>
      </a:accent1>
      <a:accent2>
        <a:srgbClr val="414141"/>
      </a:accent2>
      <a:accent3>
        <a:srgbClr val="FF3737"/>
      </a:accent3>
      <a:accent4>
        <a:srgbClr val="414141"/>
      </a:accent4>
      <a:accent5>
        <a:srgbClr val="FF3737"/>
      </a:accent5>
      <a:accent6>
        <a:srgbClr val="414141"/>
      </a:accent6>
      <a:hlink>
        <a:srgbClr val="262626"/>
      </a:hlink>
      <a:folHlink>
        <a:srgbClr val="3F3F3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1931</TotalTime>
  <Words>1000</Words>
  <Application>Microsoft Office PowerPoint</Application>
  <PresentationFormat>Màn hình rộng</PresentationFormat>
  <Paragraphs>230</Paragraphs>
  <Slides>33</Slides>
  <Notes>15</Notes>
  <HiddenSlides>0</HiddenSlides>
  <MMClips>0</MMClips>
  <ScaleCrop>false</ScaleCrop>
  <HeadingPairs>
    <vt:vector size="6" baseType="variant">
      <vt:variant>
        <vt:lpstr>Phông được Dùng</vt:lpstr>
      </vt:variant>
      <vt:variant>
        <vt:i4>10</vt:i4>
      </vt:variant>
      <vt:variant>
        <vt:lpstr>Chủ đề</vt:lpstr>
      </vt:variant>
      <vt:variant>
        <vt:i4>1</vt:i4>
      </vt:variant>
      <vt:variant>
        <vt:lpstr>Tiêu đề Bản chiếu</vt:lpstr>
      </vt:variant>
      <vt:variant>
        <vt:i4>33</vt:i4>
      </vt:variant>
    </vt:vector>
  </HeadingPairs>
  <TitlesOfParts>
    <vt:vector size="44" baseType="lpstr">
      <vt:lpstr>Wingdings</vt:lpstr>
      <vt:lpstr>Calibri</vt:lpstr>
      <vt:lpstr>等线</vt:lpstr>
      <vt:lpstr>Tahoma</vt:lpstr>
      <vt:lpstr>Arial</vt:lpstr>
      <vt:lpstr>微软雅黑</vt:lpstr>
      <vt:lpstr>Calibri Light</vt:lpstr>
      <vt:lpstr>Times New Roman</vt:lpstr>
      <vt:lpstr>Elephant</vt:lpstr>
      <vt:lpstr>Century Gothic</vt:lpstr>
      <vt:lpstr>包图主题2</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2 - IoT Blockchain</dc:title>
  <dc:creator>Phan Thanh Tùng</dc:creator>
  <cp:lastModifiedBy>Phan Thanh Tùng</cp:lastModifiedBy>
  <cp:revision>305</cp:revision>
  <dcterms:created xsi:type="dcterms:W3CDTF">2017-11-02T08:38:29Z</dcterms:created>
  <dcterms:modified xsi:type="dcterms:W3CDTF">2019-07-22T07:05:31Z</dcterms:modified>
</cp:coreProperties>
</file>